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53"/>
  </p:notesMasterIdLst>
  <p:sldIdLst>
    <p:sldId id="256" r:id="rId7"/>
    <p:sldId id="454" r:id="rId8"/>
    <p:sldId id="511" r:id="rId9"/>
    <p:sldId id="456" r:id="rId10"/>
    <p:sldId id="460" r:id="rId11"/>
    <p:sldId id="499" r:id="rId12"/>
    <p:sldId id="501" r:id="rId13"/>
    <p:sldId id="503" r:id="rId14"/>
    <p:sldId id="339" r:id="rId15"/>
    <p:sldId id="263" r:id="rId16"/>
    <p:sldId id="331" r:id="rId17"/>
    <p:sldId id="304" r:id="rId18"/>
    <p:sldId id="260" r:id="rId19"/>
    <p:sldId id="351" r:id="rId20"/>
    <p:sldId id="350" r:id="rId21"/>
    <p:sldId id="349" r:id="rId22"/>
    <p:sldId id="450" r:id="rId23"/>
    <p:sldId id="414" r:id="rId24"/>
    <p:sldId id="271" r:id="rId25"/>
    <p:sldId id="491" r:id="rId26"/>
    <p:sldId id="492" r:id="rId27"/>
    <p:sldId id="280" r:id="rId28"/>
    <p:sldId id="335" r:id="rId29"/>
    <p:sldId id="355" r:id="rId30"/>
    <p:sldId id="459" r:id="rId31"/>
    <p:sldId id="259" r:id="rId32"/>
    <p:sldId id="493" r:id="rId33"/>
    <p:sldId id="495" r:id="rId34"/>
    <p:sldId id="494" r:id="rId35"/>
    <p:sldId id="504" r:id="rId36"/>
    <p:sldId id="301" r:id="rId37"/>
    <p:sldId id="340" r:id="rId38"/>
    <p:sldId id="359" r:id="rId39"/>
    <p:sldId id="510" r:id="rId40"/>
    <p:sldId id="303" r:id="rId41"/>
    <p:sldId id="508" r:id="rId42"/>
    <p:sldId id="506" r:id="rId43"/>
    <p:sldId id="316" r:id="rId44"/>
    <p:sldId id="302" r:id="rId45"/>
    <p:sldId id="497" r:id="rId46"/>
    <p:sldId id="292" r:id="rId47"/>
    <p:sldId id="317" r:id="rId48"/>
    <p:sldId id="344" r:id="rId49"/>
    <p:sldId id="322" r:id="rId50"/>
    <p:sldId id="364" r:id="rId51"/>
    <p:sldId id="319" r:id="rId52"/>
  </p:sldIdLst>
  <p:sldSz cx="13004800" cy="9753600"/>
  <p:notesSz cx="6797675" cy="9925050"/>
  <p:defaultTextStyle>
    <a:defPPr>
      <a:defRPr lang="fr-FR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5pPr>
    <a:lvl6pPr marL="22860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6pPr>
    <a:lvl7pPr marL="27432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7pPr>
    <a:lvl8pPr marL="32004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8pPr>
    <a:lvl9pPr marL="36576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ly Parra-Moreno" initials="NP" lastIdx="3" clrIdx="0">
    <p:extLst>
      <p:ext uri="{19B8F6BF-5375-455C-9EA6-DF929625EA0E}">
        <p15:presenceInfo xmlns:p15="http://schemas.microsoft.com/office/powerpoint/2012/main" userId="S-1-5-21-1292428093-1801674531-839522115-4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7D"/>
    <a:srgbClr val="154F97"/>
    <a:srgbClr val="133B9C"/>
    <a:srgbClr val="0080FF"/>
    <a:srgbClr val="2143A8"/>
    <a:srgbClr val="19358F"/>
    <a:srgbClr val="2043AD"/>
    <a:srgbClr val="2853D4"/>
    <a:srgbClr val="876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46"/>
    <p:restoredTop sz="95208" autoAdjust="0"/>
  </p:normalViewPr>
  <p:slideViewPr>
    <p:cSldViewPr>
      <p:cViewPr>
        <p:scale>
          <a:sx n="58" d="100"/>
          <a:sy n="58" d="100"/>
        </p:scale>
        <p:origin x="307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9086294416243E-2"/>
          <c:y val="0.178046145394616"/>
          <c:w val="0.84010152284263995"/>
          <c:h val="0.7831941646829030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311164367566708E-2"/>
          <c:y val="0.10792936307293077"/>
          <c:w val="0.87298388306605124"/>
          <c:h val="0.82261577619362469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23"/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93E-4983-A5DE-015567E94A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93E-4983-A5DE-015567E94A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93E-4983-A5DE-015567E94A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93E-4983-A5DE-015567E94A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93E-4983-A5DE-015567E94A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93E-4983-A5DE-015567E94A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93E-4983-A5DE-015567E94A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93E-4983-A5DE-015567E94A7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93E-4983-A5DE-015567E94A7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93E-4983-A5DE-015567E94A7F}"/>
              </c:ext>
            </c:extLst>
          </c:dPt>
          <c:dLbls>
            <c:dLbl>
              <c:idx val="0"/>
              <c:layout>
                <c:manualLayout>
                  <c:x val="-0.12291782946635155"/>
                  <c:y val="-0.167257667596803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</a:rPr>
                      <a:t>CPGE </a:t>
                    </a:r>
                  </a:p>
                  <a:p>
                    <a:pPr>
                      <a:defRPr/>
                    </a:pPr>
                    <a:fld id="{4AB9E616-EDBA-4C70-B211-DDB3076F04CD}" type="CATEGORYNAME">
                      <a:rPr lang="en-US" sz="20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C5991EE6-3064-4645-97C7-264B27867940}" type="PERCENTAG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[POURCENTAGE]</a:t>
                    </a:fld>
                    <a:endParaRPr lang="en-US" sz="20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7324952274729"/>
                      <c:h val="0.219432794504314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3E-4983-A5DE-015567E94A7F}"/>
                </c:ext>
              </c:extLst>
            </c:dLbl>
            <c:dLbl>
              <c:idx val="1"/>
              <c:layout>
                <c:manualLayout>
                  <c:x val="0.14198700245285176"/>
                  <c:y val="-0.179659470581921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0389B1-311C-0440-BC42-28C3EA4FBC37}" type="CATEGORYNAME">
                      <a:rPr lang="en-US" sz="240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</a:rPr>
                      <a:t>26,7%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20210245339481"/>
                      <c:h val="0.252061113579972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93E-4983-A5DE-015567E94A7F}"/>
                </c:ext>
              </c:extLst>
            </c:dLbl>
            <c:dLbl>
              <c:idx val="2"/>
              <c:layout>
                <c:manualLayout>
                  <c:x val="0.10808261025825333"/>
                  <c:y val="-0.10540598648217911"/>
                </c:manualLayout>
              </c:layout>
              <c:tx>
                <c:rich>
                  <a:bodyPr/>
                  <a:lstStyle/>
                  <a:p>
                    <a:fld id="{338949A2-3D67-C647-ADCB-570BE9CC6DEE}" type="CATEGORYNAME">
                      <a:rPr lang="en-US" sz="2000">
                        <a:solidFill>
                          <a:schemeClr val="bg1"/>
                        </a:solidFill>
                      </a:rPr>
                      <a:pPr/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
8,3%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93E-4983-A5DE-015567E94A7F}"/>
                </c:ext>
              </c:extLst>
            </c:dLbl>
            <c:dLbl>
              <c:idx val="3"/>
              <c:layout>
                <c:manualLayout>
                  <c:x val="-3.0365525363799915E-2"/>
                  <c:y val="-9.1738145744381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FAABB6-9D62-C444-B543-DEA421619011}" type="CATEGORYNAME">
                      <a:rPr lang="en-US" sz="2000" smtClean="0">
                        <a:solidFill>
                          <a:schemeClr val="bg1"/>
                        </a:solidFill>
                      </a:rPr>
                      <a:pPr algn="l">
                        <a:defRPr/>
                      </a:pPr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
3,3%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29844378926892"/>
                      <c:h val="0.154007984449327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93E-4983-A5DE-015567E94A7F}"/>
                </c:ext>
              </c:extLst>
            </c:dLbl>
            <c:dLbl>
              <c:idx val="4"/>
              <c:layout>
                <c:manualLayout>
                  <c:x val="8.6707936739279369E-4"/>
                  <c:y val="-0.104629431161196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616EDE-887E-464B-831C-44CB4E3A1F6D}" type="CATEGORYNAME">
                      <a:rPr lang="en-US" sz="200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52186285764906"/>
                      <c:h val="0.165713647557678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93E-4983-A5DE-015567E94A7F}"/>
                </c:ext>
              </c:extLst>
            </c:dLbl>
            <c:dLbl>
              <c:idx val="5"/>
              <c:layout>
                <c:manualLayout>
                  <c:x val="0.10533057147608145"/>
                  <c:y val="-9.76978397076250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FA3EC3-BB07-426C-AD19-275ADE875F42}" type="CATEGORYNAME">
                      <a:rPr lang="en-US" sz="200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8C1A6A75-DE41-4D2B-8502-5D1A207148CC}" type="PERCENTAG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[POURCENTAGE]</a:t>
                    </a:fld>
                    <a:endParaRPr lang="en-US" sz="20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79299758269412"/>
                      <c:h val="0.165713647557678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93E-4983-A5DE-015567E94A7F}"/>
                </c:ext>
              </c:extLst>
            </c:dLbl>
            <c:dLbl>
              <c:idx val="6"/>
              <c:layout>
                <c:manualLayout>
                  <c:x val="-6.0234403854340325E-3"/>
                  <c:y val="-8.6624456509150155E-2"/>
                </c:manualLayout>
              </c:layout>
              <c:tx>
                <c:rich>
                  <a:bodyPr/>
                  <a:lstStyle/>
                  <a:p>
                    <a:fld id="{6997F0FB-C4AC-D740-810A-6FD06510B122}" type="CATEGORYNAME">
                      <a:rPr lang="en-US" sz="2000">
                        <a:solidFill>
                          <a:schemeClr val="bg1"/>
                        </a:solidFill>
                      </a:rPr>
                      <a:pPr/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
11,7%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93E-4983-A5DE-015567E94A7F}"/>
                </c:ext>
              </c:extLst>
            </c:dLbl>
            <c:dLbl>
              <c:idx val="7"/>
              <c:layout>
                <c:manualLayout>
                  <c:x val="-2.7065111537678023E-2"/>
                  <c:y val="-8.33888773070324E-2"/>
                </c:manualLayout>
              </c:layout>
              <c:tx>
                <c:rich>
                  <a:bodyPr/>
                  <a:lstStyle/>
                  <a:p>
                    <a:fld id="{8910095D-B7D8-5245-84C4-AD1D2DEDF5D1}" type="CATEGORYNAME">
                      <a:rPr lang="en-US" sz="2000">
                        <a:solidFill>
                          <a:schemeClr val="bg1"/>
                        </a:solidFill>
                      </a:rPr>
                      <a:pPr/>
                      <a:t>[NOM DE CATÉGORIE]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1,7%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93E-4983-A5DE-015567E94A7F}"/>
                </c:ext>
              </c:extLst>
            </c:dLbl>
            <c:dLbl>
              <c:idx val="8"/>
              <c:layout>
                <c:manualLayout>
                  <c:x val="2.2765116257885451E-2"/>
                  <c:y val="-7.40404431903414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6ACA13-D72C-B642-B1D7-8319D12F9935}" type="CATEGORYNAME">
                      <a:rPr lang="en-US" sz="200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
1,7%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753011409652725E-2"/>
                      <c:h val="0.165382548719650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93E-4983-A5DE-015567E94A7F}"/>
                </c:ext>
              </c:extLst>
            </c:dLbl>
            <c:dLbl>
              <c:idx val="9"/>
              <c:layout>
                <c:manualLayout>
                  <c:x val="2.4883884853142742E-3"/>
                  <c:y val="1.7784822830243796E-2"/>
                </c:manualLayout>
              </c:layout>
              <c:tx>
                <c:rich>
                  <a:bodyPr/>
                  <a:lstStyle/>
                  <a:p>
                    <a:fld id="{02C2305F-4207-464D-8D94-1598333C6826}" type="CATEGORYNAME">
                      <a:rPr lang="en-US" sz="1800">
                        <a:solidFill>
                          <a:schemeClr val="bg1"/>
                        </a:solidFill>
                      </a:rPr>
                      <a:pPr/>
                      <a:t>[NOM DE CATÉGORIE]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1,7%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93E-4983-A5DE-015567E94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'Orientation  Eco 25'!$A$1:$A$10</c:f>
              <c:strCache>
                <c:ptCount val="10"/>
                <c:pt idx="0">
                  <c:v>Classes préparatoires </c:v>
                </c:pt>
                <c:pt idx="1">
                  <c:v>Licence</c:v>
                </c:pt>
                <c:pt idx="2">
                  <c:v>Licence sélective</c:v>
                </c:pt>
                <c:pt idx="3">
                  <c:v>Dauphine</c:v>
                </c:pt>
                <c:pt idx="4">
                  <c:v>CUPGE</c:v>
                </c:pt>
                <c:pt idx="5">
                  <c:v>Post Bac Commerce </c:v>
                </c:pt>
                <c:pt idx="6">
                  <c:v>Etranger</c:v>
                </c:pt>
                <c:pt idx="7">
                  <c:v>DCG</c:v>
                </c:pt>
                <c:pt idx="8">
                  <c:v>Art</c:v>
                </c:pt>
                <c:pt idx="9">
                  <c:v>Paramédical</c:v>
                </c:pt>
              </c:strCache>
            </c:strRef>
          </c:cat>
          <c:val>
            <c:numRef>
              <c:f>'Orientation  Eco 25'!$B$1:$B$10</c:f>
              <c:numCache>
                <c:formatCode>0.0%</c:formatCode>
                <c:ptCount val="10"/>
                <c:pt idx="0">
                  <c:v>0.2</c:v>
                </c:pt>
                <c:pt idx="1">
                  <c:v>0.26666666666666666</c:v>
                </c:pt>
                <c:pt idx="2">
                  <c:v>8.3333333333333329E-2</c:v>
                </c:pt>
                <c:pt idx="3" formatCode="0.00%">
                  <c:v>3.3333333333333333E-2</c:v>
                </c:pt>
                <c:pt idx="4">
                  <c:v>0.05</c:v>
                </c:pt>
                <c:pt idx="5">
                  <c:v>0.2</c:v>
                </c:pt>
                <c:pt idx="6">
                  <c:v>0.11666666666666667</c:v>
                </c:pt>
                <c:pt idx="7">
                  <c:v>1.6666666666666666E-2</c:v>
                </c:pt>
                <c:pt idx="8">
                  <c:v>1.6666666666666666E-2</c:v>
                </c:pt>
                <c:pt idx="9">
                  <c:v>1.6666666666666666E-2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93E-4983-A5DE-015567E94A7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193E-4983-A5DE-015567E94A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193E-4983-A5DE-015567E94A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193E-4983-A5DE-015567E94A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193E-4983-A5DE-015567E94A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193E-4983-A5DE-015567E94A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193E-4983-A5DE-015567E94A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193E-4983-A5DE-015567E94A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193E-4983-A5DE-015567E94A7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193E-4983-A5DE-015567E94A7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193E-4983-A5DE-015567E94A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'Orientation  Eco 25'!$A$1:$A$10</c:f>
              <c:strCache>
                <c:ptCount val="10"/>
                <c:pt idx="0">
                  <c:v>Classes préparatoires </c:v>
                </c:pt>
                <c:pt idx="1">
                  <c:v>Licence</c:v>
                </c:pt>
                <c:pt idx="2">
                  <c:v>Licence sélective</c:v>
                </c:pt>
                <c:pt idx="3">
                  <c:v>Dauphine</c:v>
                </c:pt>
                <c:pt idx="4">
                  <c:v>CUPGE</c:v>
                </c:pt>
                <c:pt idx="5">
                  <c:v>Post Bac Commerce </c:v>
                </c:pt>
                <c:pt idx="6">
                  <c:v>Etranger</c:v>
                </c:pt>
                <c:pt idx="7">
                  <c:v>DCG</c:v>
                </c:pt>
                <c:pt idx="8">
                  <c:v>Art</c:v>
                </c:pt>
                <c:pt idx="9">
                  <c:v>Paramédical</c:v>
                </c:pt>
              </c:strCache>
            </c:strRef>
          </c:cat>
          <c:val>
            <c:numRef>
              <c:f>'Orientation  Eco 25'!$C$1:$C$10</c:f>
              <c:numCache>
                <c:formatCode>General</c:formatCode>
                <c:ptCount val="10"/>
                <c:pt idx="0">
                  <c:v>12</c:v>
                </c:pt>
                <c:pt idx="1">
                  <c:v>16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12</c:v>
                </c:pt>
                <c:pt idx="6">
                  <c:v>7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193E-4983-A5DE-015567E94A7F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193E-4983-A5DE-015567E94A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193E-4983-A5DE-015567E94A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193E-4983-A5DE-015567E94A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193E-4983-A5DE-015567E94A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193E-4983-A5DE-015567E94A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193E-4983-A5DE-015567E94A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193E-4983-A5DE-015567E94A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193E-4983-A5DE-015567E94A7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193E-4983-A5DE-015567E94A7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193E-4983-A5DE-015567E94A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'Orientation  Eco 25'!$A$1:$A$10</c:f>
              <c:strCache>
                <c:ptCount val="10"/>
                <c:pt idx="0">
                  <c:v>Classes préparatoires </c:v>
                </c:pt>
                <c:pt idx="1">
                  <c:v>Licence</c:v>
                </c:pt>
                <c:pt idx="2">
                  <c:v>Licence sélective</c:v>
                </c:pt>
                <c:pt idx="3">
                  <c:v>Dauphine</c:v>
                </c:pt>
                <c:pt idx="4">
                  <c:v>CUPGE</c:v>
                </c:pt>
                <c:pt idx="5">
                  <c:v>Post Bac Commerce </c:v>
                </c:pt>
                <c:pt idx="6">
                  <c:v>Etranger</c:v>
                </c:pt>
                <c:pt idx="7">
                  <c:v>DCG</c:v>
                </c:pt>
                <c:pt idx="8">
                  <c:v>Art</c:v>
                </c:pt>
                <c:pt idx="9">
                  <c:v>Paramédical</c:v>
                </c:pt>
              </c:strCache>
            </c:strRef>
          </c:cat>
          <c:val>
            <c:numRef>
              <c:f>'Orientation  Eco 25'!$D$1:$D$10</c:f>
              <c:numCache>
                <c:formatCode>General</c:formatCode>
                <c:ptCount val="10"/>
                <c:pt idx="0">
                  <c:v>11</c:v>
                </c:pt>
                <c:pt idx="1">
                  <c:v>12</c:v>
                </c:pt>
                <c:pt idx="2">
                  <c:v>9</c:v>
                </c:pt>
                <c:pt idx="4">
                  <c:v>2</c:v>
                </c:pt>
                <c:pt idx="5">
                  <c:v>10</c:v>
                </c:pt>
                <c:pt idx="6">
                  <c:v>12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193E-4983-A5DE-015567E94A7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44787351275537E-4"/>
          <c:y val="9.4673969919322129E-2"/>
          <c:w val="0.72680770895414404"/>
          <c:h val="0.67624809171567302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B9E-48F1-A8C3-4C194F6A12E7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B9E-48F1-A8C3-4C194F6A12E7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B9E-48F1-A8C3-4C194F6A12E7}"/>
              </c:ext>
            </c:extLst>
          </c:dPt>
          <c:dLbls>
            <c:dLbl>
              <c:idx val="0"/>
              <c:layout>
                <c:manualLayout>
                  <c:x val="-0.31886886394469471"/>
                  <c:y val="-0.2592873024827454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latin typeface="Helvetica Light"/>
                      </a:rPr>
                      <a:t>CPGE-</a:t>
                    </a:r>
                    <a:fld id="{32F83AA3-84B2-4271-B348-49E6AEE4D67A}" type="CATEGORYNAME">
                      <a:rPr lang="en-US" b="0" smtClean="0">
                        <a:latin typeface="Helvetica Light"/>
                      </a:rPr>
                      <a:pPr/>
                      <a:t>[NOM DE CATÉGORIE]</a:t>
                    </a:fld>
                    <a:endParaRPr lang="en-US" b="0" dirty="0">
                      <a:latin typeface="Helvetica Light"/>
                    </a:endParaRPr>
                  </a:p>
                  <a:p>
                    <a:r>
                      <a:rPr lang="en-US" b="0" baseline="0" dirty="0">
                        <a:latin typeface="Helvetica Light"/>
                      </a:rPr>
                      <a:t>Classes préparatoires 
</a:t>
                    </a:r>
                    <a:fld id="{3036A04F-E2EA-4579-8F0A-4CDC61A06CC3}" type="PERCENTAGE">
                      <a:rPr lang="en-US" b="0" baseline="0">
                        <a:latin typeface="Helvetica Light"/>
                      </a:rPr>
                      <a:pPr/>
                      <a:t>[POURCENTAGE]</a:t>
                    </a:fld>
                    <a:endParaRPr lang="en-US" b="0" baseline="0" dirty="0">
                      <a:latin typeface="Helvetica Light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5255738407779"/>
                      <c:h val="0.19813937572246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9E-48F1-A8C3-4C194F6A12E7}"/>
                </c:ext>
              </c:extLst>
            </c:dLbl>
            <c:dLbl>
              <c:idx val="1"/>
              <c:layout>
                <c:manualLayout>
                  <c:x val="-5.156367379872585E-3"/>
                  <c:y val="-3.05924840790250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BF29D1-040B-D940-AC38-8E667B3577EB}" type="CATEGORYNAME">
                      <a:rPr lang="en-US" sz="2000" b="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sz="2000" b="0" baseline="0" dirty="0">
                        <a:solidFill>
                          <a:schemeClr val="bg1"/>
                        </a:solidFill>
                        <a:latin typeface="Helvetica Light"/>
                      </a:rPr>
                      <a:t>
16,7%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9E-48F1-A8C3-4C194F6A12E7}"/>
                </c:ext>
              </c:extLst>
            </c:dLbl>
            <c:dLbl>
              <c:idx val="2"/>
              <c:layout>
                <c:manualLayout>
                  <c:x val="0.14238138877613304"/>
                  <c:y val="5.411292046438108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4AE3B6-11DB-A54F-AAFD-7E3218191EDF}" type="CATEGORYNAME">
                      <a:rPr lang="en-US" sz="2000" b="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sz="2000" b="0" baseline="0" dirty="0">
                        <a:solidFill>
                          <a:schemeClr val="bg1"/>
                        </a:solidFill>
                        <a:latin typeface="Helvetica Light"/>
                      </a:rPr>
                      <a:t> 8,3%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670554486536261"/>
                      <c:h val="8.14885639295088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9E-48F1-A8C3-4C194F6A1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'Prépa ECO 25'!$A$1:$A$3</c:f>
              <c:strCache>
                <c:ptCount val="3"/>
                <c:pt idx="0">
                  <c:v>ECG</c:v>
                </c:pt>
                <c:pt idx="1">
                  <c:v>D1/D2</c:v>
                </c:pt>
                <c:pt idx="2">
                  <c:v>Hypokhâgne AL</c:v>
                </c:pt>
              </c:strCache>
            </c:strRef>
          </c:cat>
          <c:val>
            <c:numRef>
              <c:f>'Prépa ECO 25'!$B$1:$B$3</c:f>
              <c:numCache>
                <c:formatCode>0.0%</c:formatCode>
                <c:ptCount val="3"/>
                <c:pt idx="0">
                  <c:v>0.75</c:v>
                </c:pt>
                <c:pt idx="1">
                  <c:v>0.16666666666666666</c:v>
                </c:pt>
                <c:pt idx="2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9E-48F1-A8C3-4C194F6A12E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470650899636868E-2"/>
          <c:y val="0.129244602684295"/>
          <c:w val="0.83990086126050123"/>
          <c:h val="0.82779042369181444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explosion val="11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B3E-4E35-B1A2-624D80549C4B}"/>
              </c:ext>
            </c:extLst>
          </c:dPt>
          <c:dPt>
            <c:idx val="1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B3E-4E35-B1A2-624D80549C4B}"/>
              </c:ext>
            </c:extLst>
          </c:dPt>
          <c:dPt>
            <c:idx val="2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B3E-4E35-B1A2-624D80549C4B}"/>
              </c:ext>
            </c:extLst>
          </c:dPt>
          <c:dPt>
            <c:idx val="3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B3E-4E35-B1A2-624D80549C4B}"/>
              </c:ext>
            </c:extLst>
          </c:dPt>
          <c:dPt>
            <c:idx val="4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FB3E-4E35-B1A2-624D80549C4B}"/>
              </c:ext>
            </c:extLst>
          </c:dPt>
          <c:dPt>
            <c:idx val="5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FB3E-4E35-B1A2-624D80549C4B}"/>
              </c:ext>
            </c:extLst>
          </c:dPt>
          <c:dPt>
            <c:idx val="6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FB3E-4E35-B1A2-624D80549C4B}"/>
              </c:ext>
            </c:extLst>
          </c:dPt>
          <c:dPt>
            <c:idx val="7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FB3E-4E35-B1A2-624D80549C4B}"/>
              </c:ext>
            </c:extLst>
          </c:dPt>
          <c:dPt>
            <c:idx val="8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FB3E-4E35-B1A2-624D80549C4B}"/>
              </c:ext>
            </c:extLst>
          </c:dPt>
          <c:dPt>
            <c:idx val="9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FB3E-4E35-B1A2-624D80549C4B}"/>
              </c:ext>
            </c:extLst>
          </c:dPt>
          <c:dPt>
            <c:idx val="10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FB3E-4E35-B1A2-624D80549C4B}"/>
              </c:ext>
            </c:extLst>
          </c:dPt>
          <c:dPt>
            <c:idx val="11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FB3E-4E35-B1A2-624D80549C4B}"/>
              </c:ext>
            </c:extLst>
          </c:dPt>
          <c:dPt>
            <c:idx val="12"/>
            <c:bubble3D val="0"/>
            <c:spPr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FB3E-4E35-B1A2-624D80549C4B}"/>
              </c:ext>
            </c:extLst>
          </c:dPt>
          <c:dLbls>
            <c:dLbl>
              <c:idx val="0"/>
              <c:layout>
                <c:manualLayout>
                  <c:x val="-0.19729567243644389"/>
                  <c:y val="-0.23091035968260992"/>
                </c:manualLayout>
              </c:layout>
              <c:tx>
                <c:rich>
                  <a:bodyPr/>
                  <a:lstStyle/>
                  <a:p>
                    <a:r>
                      <a:rPr lang="fr-FR" sz="1600" b="0" baseline="0" dirty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Classes Préparatoires </a:t>
                    </a:r>
                  </a:p>
                  <a:p>
                    <a:r>
                      <a:rPr lang="fr-FR" sz="1600" b="0" baseline="0" dirty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aux Grandes Ecoles</a:t>
                    </a:r>
                  </a:p>
                  <a:p>
                    <a:r>
                      <a:rPr lang="fr-FR" sz="1600" b="0" baseline="0" dirty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46,8%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3E-4E35-B1A2-624D80549C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r-FR" sz="1600" b="0" baseline="0" dirty="0"/>
                      <a:t>Ecoles à prépa intégrée Ingénieur</a:t>
                    </a:r>
                    <a:endParaRPr lang="fr-FR" sz="1600" b="0" dirty="0"/>
                  </a:p>
                  <a:p>
                    <a:r>
                      <a:rPr lang="fr-FR" sz="1600" b="0" baseline="0" dirty="0"/>
                      <a:t>19,4%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3E-4E35-B1A2-624D80549C4B}"/>
                </c:ext>
              </c:extLst>
            </c:dLbl>
            <c:dLbl>
              <c:idx val="2"/>
              <c:layout>
                <c:manualLayout>
                  <c:x val="3.7033478620986271E-2"/>
                  <c:y val="8.1165148003339925E-4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baseline="0" dirty="0"/>
                      <a:t>Post Bac Commerce
1,6%</a:t>
                    </a:r>
                    <a:endParaRPr lang="en-US" sz="1600" b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3E-4E35-B1A2-624D80549C4B}"/>
                </c:ext>
              </c:extLst>
            </c:dLbl>
            <c:dLbl>
              <c:idx val="3"/>
              <c:layout>
                <c:manualLayout>
                  <c:x val="5.7516301713690161E-2"/>
                  <c:y val="0.11542204466954428"/>
                </c:manualLayout>
              </c:layout>
              <c:tx>
                <c:rich>
                  <a:bodyPr/>
                  <a:lstStyle/>
                  <a:p>
                    <a:r>
                      <a:rPr lang="fr-FR" sz="1600" b="0" baseline="0" dirty="0"/>
                      <a:t>Médecine</a:t>
                    </a:r>
                  </a:p>
                  <a:p>
                    <a:r>
                      <a:rPr lang="fr-FR" sz="1600" b="0" baseline="0" dirty="0"/>
                      <a:t>PASS et L.AS</a:t>
                    </a:r>
                  </a:p>
                  <a:p>
                    <a:r>
                      <a:rPr lang="fr-FR" sz="1600" b="0" baseline="0" dirty="0"/>
                      <a:t>12,9%</a:t>
                    </a:r>
                    <a:endParaRPr lang="fr-FR" sz="1600" b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3E-4E35-B1A2-624D80549C4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600" b="0" baseline="0" dirty="0" err="1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Hôtellerie</a:t>
                    </a:r>
                    <a:endParaRPr lang="en-US" sz="1600" b="0" baseline="0" dirty="0">
                      <a:solidFill>
                        <a:schemeClr val="bg1"/>
                      </a:solidFill>
                      <a:latin typeface="Helvetica Neue" panose="02000503000000020004"/>
                    </a:endParaRPr>
                  </a:p>
                  <a:p>
                    <a:r>
                      <a:rPr lang="en-US" sz="1600" b="0" baseline="0" dirty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1,6%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3E-4E35-B1A2-624D80549C4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600" b="0" baseline="0" dirty="0" err="1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Etranger</a:t>
                    </a:r>
                    <a:r>
                      <a:rPr lang="en-US" sz="1600" b="0" baseline="0" dirty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 8,1%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3E-4E35-B1A2-624D80549C4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600" b="0" baseline="0" dirty="0" err="1"/>
                      <a:t>Licence</a:t>
                    </a:r>
                    <a:r>
                      <a:rPr lang="en-US" sz="1600" b="0" baseline="0" dirty="0"/>
                      <a:t> </a:t>
                    </a:r>
                  </a:p>
                  <a:p>
                    <a:r>
                      <a:rPr lang="en-US" sz="1600" b="0" baseline="0" dirty="0"/>
                      <a:t>3,2%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3E-4E35-B1A2-624D80549C4B}"/>
                </c:ext>
              </c:extLst>
            </c:dLbl>
            <c:dLbl>
              <c:idx val="7"/>
              <c:layout>
                <c:manualLayout>
                  <c:x val="9.2478393359599745E-2"/>
                  <c:y val="-5.7823630645765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baseline="0" dirty="0"/>
                      <a:t>Sc PO </a:t>
                    </a:r>
                  </a:p>
                  <a:p>
                    <a:r>
                      <a:rPr lang="en-US" sz="1600" b="0" baseline="0" dirty="0"/>
                      <a:t>1,6%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B3E-4E35-B1A2-624D80549C4B}"/>
                </c:ext>
              </c:extLst>
            </c:dLbl>
            <c:dLbl>
              <c:idx val="8"/>
              <c:layout>
                <c:manualLayout>
                  <c:x val="9.8472006132399842E-2"/>
                  <c:y val="-1.10390754043708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baseline="0" dirty="0"/>
                      <a:t>Architecture</a:t>
                    </a:r>
                  </a:p>
                  <a:p>
                    <a:r>
                      <a:rPr lang="en-US" sz="1600" b="0" baseline="0" dirty="0"/>
                      <a:t> 1,6%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B3E-4E35-B1A2-624D80549C4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600" b="0" baseline="0" dirty="0"/>
                      <a:t>CPES 1,6%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B3E-4E35-B1A2-624D80549C4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600" b="0" baseline="0" dirty="0"/>
                      <a:t>Art 1,6%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B3E-4E35-B1A2-624D80549C4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600" baseline="0"/>
                      <a:t>Licence 3,3%</a:t>
                    </a:r>
                    <a:endParaRPr lang="en-US" sz="16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B3E-4E35-B1A2-624D80549C4B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Helvetica Neue" panose="02000503000000020004"/>
                        <a:ea typeface="+mn-ea"/>
                        <a:cs typeface="+mn-cs"/>
                      </a:defRPr>
                    </a:pPr>
                    <a:r>
                      <a:rPr lang="en-US" sz="1600" b="1" baseline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Licence sélective 6,7%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FB3E-4E35-B1A2-624D80549C4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6B28C75-B447-5949-A215-1864D5CC7071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3,3%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FB3E-4E35-B1A2-624D80549C4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EB4CF3B-3A5B-2B46-BDE4-3A4449805960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1,7%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FB3E-4E35-B1A2-624D80549C4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9E3E5E5-18A5-504A-80BD-50440322FE5A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1,7%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FB3E-4E35-B1A2-624D80549C4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C847C20-D194-8241-B681-1D15F5D5AF92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3,3%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FB3E-4E35-B1A2-624D80549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'Orientation S 24'!$A$1:$A$14</c:f>
              <c:strCache>
                <c:ptCount val="11"/>
                <c:pt idx="0">
                  <c:v>CPGE </c:v>
                </c:pt>
                <c:pt idx="1">
                  <c:v>Prépa Intégrée Ingénieur</c:v>
                </c:pt>
                <c:pt idx="2">
                  <c:v>Post bac Commerce </c:v>
                </c:pt>
                <c:pt idx="3">
                  <c:v>Médecine / PASS et LAS</c:v>
                </c:pt>
                <c:pt idx="4">
                  <c:v>Paramédical</c:v>
                </c:pt>
                <c:pt idx="5">
                  <c:v>Etranger</c:v>
                </c:pt>
                <c:pt idx="6">
                  <c:v>Licence</c:v>
                </c:pt>
                <c:pt idx="7">
                  <c:v>BUT</c:v>
                </c:pt>
                <c:pt idx="8">
                  <c:v>Architecture</c:v>
                </c:pt>
                <c:pt idx="9">
                  <c:v>CPES</c:v>
                </c:pt>
                <c:pt idx="10">
                  <c:v>Art </c:v>
                </c:pt>
              </c:strCache>
            </c:strRef>
          </c:cat>
          <c:val>
            <c:numRef>
              <c:f>'Orientation S 24'!$B$1:$B$14</c:f>
              <c:numCache>
                <c:formatCode>0.0%</c:formatCode>
                <c:ptCount val="14"/>
                <c:pt idx="0">
                  <c:v>0.38596491228070173</c:v>
                </c:pt>
                <c:pt idx="1">
                  <c:v>0.24561403508771928</c:v>
                </c:pt>
                <c:pt idx="2">
                  <c:v>3.5087719298245612E-2</c:v>
                </c:pt>
                <c:pt idx="3">
                  <c:v>0.17543859649122806</c:v>
                </c:pt>
                <c:pt idx="4">
                  <c:v>1.7543859649122806E-2</c:v>
                </c:pt>
                <c:pt idx="5">
                  <c:v>5.2631578947368418E-2</c:v>
                </c:pt>
                <c:pt idx="6">
                  <c:v>1.7543859649122806E-2</c:v>
                </c:pt>
                <c:pt idx="7">
                  <c:v>1.7543859649122806E-2</c:v>
                </c:pt>
                <c:pt idx="8">
                  <c:v>1.7543859649122806E-2</c:v>
                </c:pt>
                <c:pt idx="9">
                  <c:v>1.7543859649122806E-2</c:v>
                </c:pt>
                <c:pt idx="10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B3E-4E35-B1A2-624D80549C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15477D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27392079825224E-2"/>
          <c:y val="0.25475915776341396"/>
          <c:w val="0.694259300748165"/>
          <c:h val="0.64655123910616141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1DF-4D13-B126-A7C187937D2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1DF-4D13-B126-A7C187937D2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1DF-4D13-B126-A7C187937D2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1DF-4D13-B126-A7C187937D2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D1DF-4D13-B126-A7C187937D2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D1DF-4D13-B126-A7C187937D2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D1DF-4D13-B126-A7C187937D2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D1DF-4D13-B126-A7C187937D2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D1DF-4D13-B126-A7C187937D28}"/>
              </c:ext>
            </c:extLst>
          </c:dPt>
          <c:dLbls>
            <c:dLbl>
              <c:idx val="0"/>
              <c:layout>
                <c:manualLayout>
                  <c:x val="-7.3090590230502503E-2"/>
                  <c:y val="-0.17345691748535871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baseline="0" dirty="0">
                        <a:solidFill>
                          <a:schemeClr val="bg1"/>
                        </a:solidFill>
                      </a:rPr>
                      <a:t>MPSI
10,3%</a:t>
                    </a:r>
                    <a:endParaRPr lang="en-US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DF-4D13-B126-A7C187937D28}"/>
                </c:ext>
              </c:extLst>
            </c:dLbl>
            <c:dLbl>
              <c:idx val="1"/>
              <c:layout>
                <c:manualLayout>
                  <c:x val="0.1132685553603511"/>
                  <c:y val="-0.1268459630477566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baseline="0" dirty="0">
                        <a:solidFill>
                          <a:schemeClr val="bg1"/>
                        </a:solidFill>
                      </a:rPr>
                      <a:t>PCSI</a:t>
                    </a:r>
                  </a:p>
                  <a:p>
                    <a:r>
                      <a:rPr lang="en-US" sz="1800" b="1" baseline="0" dirty="0">
                        <a:solidFill>
                          <a:schemeClr val="bg1"/>
                        </a:solidFill>
                      </a:rPr>
                      <a:t>  31%</a:t>
                    </a:r>
                    <a:endParaRPr lang="en-US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786824414513552E-2"/>
                      <c:h val="0.116057293237259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1DF-4D13-B126-A7C187937D28}"/>
                </c:ext>
              </c:extLst>
            </c:dLbl>
            <c:dLbl>
              <c:idx val="2"/>
              <c:layout>
                <c:manualLayout>
                  <c:x val="-9.1755500575098799E-3"/>
                  <c:y val="-7.138839732093259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PTSI</a:t>
                    </a:r>
                  </a:p>
                  <a:p>
                    <a:r>
                      <a:rPr lang="en-US" sz="1800" b="1" baseline="0" dirty="0">
                        <a:solidFill>
                          <a:schemeClr val="bg1"/>
                        </a:solidFill>
                      </a:rPr>
                      <a:t>34,5%</a:t>
                    </a:r>
                    <a:endParaRPr lang="en-US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DF-4D13-B126-A7C187937D28}"/>
                </c:ext>
              </c:extLst>
            </c:dLbl>
            <c:dLbl>
              <c:idx val="3"/>
              <c:layout>
                <c:manualLayout>
                  <c:x val="-7.0246175151326681E-2"/>
                  <c:y val="-7.5029981787737871E-2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/>
                      <a:t>BCPST 
13,8%</a:t>
                    </a:r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DF-4D13-B126-A7C187937D28}"/>
                </c:ext>
              </c:extLst>
            </c:dLbl>
            <c:dLbl>
              <c:idx val="4"/>
              <c:layout>
                <c:manualLayout>
                  <c:x val="3.06637424328924E-2"/>
                  <c:y val="-5.2780469828749219E-2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/>
                      <a:t>MP2I
3,4%</a:t>
                    </a:r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DF-4D13-B126-A7C187937D28}"/>
                </c:ext>
              </c:extLst>
            </c:dLbl>
            <c:dLbl>
              <c:idx val="5"/>
              <c:layout>
                <c:manualLayout>
                  <c:x val="2.8363581044774402E-2"/>
                  <c:y val="-0.13691831859952069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/>
                      <a:t>ECG
6,9%</a:t>
                    </a:r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DF-4D13-B126-A7C187937D2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800" baseline="0"/>
                      <a:t>D1
4,2%</a:t>
                    </a:r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DF-4D13-B126-A7C187937D28}"/>
                </c:ext>
              </c:extLst>
            </c:dLbl>
            <c:dLbl>
              <c:idx val="7"/>
              <c:layout>
                <c:manualLayout>
                  <c:x val="-5.7751059195011799E-2"/>
                  <c:y val="-2.3276414576085001E-2"/>
                </c:manualLayout>
              </c:layout>
              <c:tx>
                <c:rich>
                  <a:bodyPr/>
                  <a:lstStyle/>
                  <a:p>
                    <a:fld id="{1C6AE57E-BA23-BC46-AC4F-177157AEEFA5}" type="CATEGORYNAME">
                      <a:rPr lang="mr-IN" sz="1800"/>
                      <a:pPr/>
                      <a:t>[NOM DE CATÉGORIE]</a:t>
                    </a:fld>
                    <a:r>
                      <a:rPr lang="mr-IN" sz="1800" baseline="0"/>
                      <a:t>
4,8%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1DF-4D13-B126-A7C187937D28}"/>
                </c:ext>
              </c:extLst>
            </c:dLbl>
            <c:dLbl>
              <c:idx val="8"/>
              <c:layout>
                <c:manualLayout>
                  <c:x val="3.04756884767577E-2"/>
                  <c:y val="-2.8446407861808E-2"/>
                </c:manualLayout>
              </c:layout>
              <c:tx>
                <c:rich>
                  <a:bodyPr/>
                  <a:lstStyle/>
                  <a:p>
                    <a:fld id="{DEC946CD-FEE6-F746-ABE4-8AB434096840}" type="CATEGORYNAME">
                      <a:rPr lang="mr-IN" sz="1800"/>
                      <a:pPr/>
                      <a:t>[NOM DE CATÉGORIE]</a:t>
                    </a:fld>
                    <a:r>
                      <a:rPr lang="mr-IN" sz="1800" baseline="0"/>
                      <a:t>
3,2%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1DF-4D13-B126-A7C187937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'Prépa S'!$A$1:$A$7</c:f>
              <c:strCache>
                <c:ptCount val="6"/>
                <c:pt idx="0">
                  <c:v> MPSI</c:v>
                </c:pt>
                <c:pt idx="1">
                  <c:v>PCSI</c:v>
                </c:pt>
                <c:pt idx="2">
                  <c:v>PTSI</c:v>
                </c:pt>
                <c:pt idx="3">
                  <c:v>BCPST</c:v>
                </c:pt>
                <c:pt idx="4">
                  <c:v>MP2I</c:v>
                </c:pt>
                <c:pt idx="5">
                  <c:v>ECG</c:v>
                </c:pt>
              </c:strCache>
            </c:strRef>
          </c:cat>
          <c:val>
            <c:numRef>
              <c:f>'Prépa S'!$B$1:$B$7</c:f>
              <c:numCache>
                <c:formatCode>0.0%</c:formatCode>
                <c:ptCount val="7"/>
                <c:pt idx="0">
                  <c:v>0.18181818181818182</c:v>
                </c:pt>
                <c:pt idx="1">
                  <c:v>0.18181818181818182</c:v>
                </c:pt>
                <c:pt idx="2">
                  <c:v>0.18181818181818182</c:v>
                </c:pt>
                <c:pt idx="3">
                  <c:v>0.22727272727272727</c:v>
                </c:pt>
                <c:pt idx="4">
                  <c:v>4.5454545454545456E-2</c:v>
                </c:pt>
                <c:pt idx="5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1DF-4D13-B126-A7C187937D2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 Neue" panose="02000503000000020004"/>
        </a:defRPr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2DAB07C-158E-4384-B938-20E0D2BC201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1060376"/>
          <a:ext cx="11737304" cy="799288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0.04449</cdr:x>
      <cdr:y>0.88861</cdr:y>
    </cdr:from>
    <cdr:to>
      <cdr:x>0.11963</cdr:x>
      <cdr:y>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15302D0-7629-42AF-A85E-7A10A6C7EF54}"/>
            </a:ext>
          </a:extLst>
        </cdr:cNvPr>
        <cdr:cNvSpPr txBox="1"/>
      </cdr:nvSpPr>
      <cdr:spPr>
        <a:xfrm xmlns:a="http://schemas.openxmlformats.org/drawingml/2006/main">
          <a:off x="541440" y="80546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0.72889</cdr:x>
      <cdr:y>0.05238</cdr:y>
    </cdr:from>
    <cdr:to>
      <cdr:x>1</cdr:x>
      <cdr:y>0.77879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92FD52C7-ECCA-CD58-AFD2-913456EB12D2}"/>
            </a:ext>
          </a:extLst>
        </cdr:cNvPr>
        <cdr:cNvSpPr txBox="1"/>
      </cdr:nvSpPr>
      <cdr:spPr>
        <a:xfrm xmlns:a="http://schemas.openxmlformats.org/drawingml/2006/main">
          <a:off x="8905528" y="391561"/>
          <a:ext cx="3312368" cy="5430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b="1" dirty="0">
              <a:solidFill>
                <a:schemeClr val="accent2">
                  <a:lumMod val="75000"/>
                </a:schemeClr>
              </a:solidFill>
              <a:latin typeface="Helvetica Light"/>
            </a:rPr>
            <a:t>ECG :</a:t>
          </a:r>
        </a:p>
        <a:p xmlns:a="http://schemas.openxmlformats.org/drawingml/2006/main">
          <a:r>
            <a:rPr lang="fr-FR" sz="1800" dirty="0">
              <a:solidFill>
                <a:schemeClr val="bg1"/>
              </a:solidFill>
              <a:latin typeface="Helvetica Light"/>
            </a:rPr>
            <a:t>Carnot</a:t>
          </a:r>
        </a:p>
        <a:p xmlns:a="http://schemas.openxmlformats.org/drawingml/2006/main">
          <a:r>
            <a:rPr lang="fr-FR" sz="1800" dirty="0">
              <a:solidFill>
                <a:schemeClr val="bg1"/>
              </a:solidFill>
              <a:latin typeface="Helvetica Light"/>
            </a:rPr>
            <a:t>Notre Dame de sainte Croix</a:t>
          </a:r>
        </a:p>
        <a:p xmlns:a="http://schemas.openxmlformats.org/drawingml/2006/main">
          <a:r>
            <a:rPr lang="fr-FR" sz="1800" dirty="0">
              <a:solidFill>
                <a:schemeClr val="bg1"/>
              </a:solidFill>
              <a:latin typeface="Helvetica Light"/>
            </a:rPr>
            <a:t>Saint Jean</a:t>
          </a:r>
          <a:r>
            <a:rPr lang="fr-FR" sz="1800" baseline="0" dirty="0">
              <a:solidFill>
                <a:schemeClr val="bg1"/>
              </a:solidFill>
              <a:latin typeface="Helvetica Light"/>
            </a:rPr>
            <a:t> de Passy</a:t>
          </a:r>
        </a:p>
        <a:p xmlns:a="http://schemas.openxmlformats.org/drawingml/2006/main">
          <a:r>
            <a:rPr lang="fr-FR" sz="1800" baseline="0" dirty="0">
              <a:solidFill>
                <a:schemeClr val="bg1"/>
              </a:solidFill>
              <a:latin typeface="Helvetica Light"/>
            </a:rPr>
            <a:t>Saint Louis de Gonzague</a:t>
          </a:r>
        </a:p>
        <a:p xmlns:a="http://schemas.openxmlformats.org/drawingml/2006/main">
          <a:endParaRPr lang="fr-FR" sz="24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2400" b="1" baseline="0" dirty="0">
              <a:solidFill>
                <a:schemeClr val="accent4">
                  <a:lumMod val="50000"/>
                </a:schemeClr>
              </a:solidFill>
              <a:latin typeface="Helvetica Light"/>
            </a:rPr>
            <a:t>D1/D2 :</a:t>
          </a:r>
        </a:p>
        <a:p xmlns:a="http://schemas.openxmlformats.org/drawingml/2006/main">
          <a:r>
            <a:rPr lang="fr-FR" sz="2000" baseline="0" dirty="0">
              <a:solidFill>
                <a:schemeClr val="bg1"/>
              </a:solidFill>
              <a:latin typeface="Helvetica Light"/>
            </a:rPr>
            <a:t>Blomet</a:t>
          </a:r>
        </a:p>
        <a:p xmlns:a="http://schemas.openxmlformats.org/drawingml/2006/main">
          <a:endParaRPr lang="fr-FR" sz="24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2400" b="1" baseline="0" dirty="0">
              <a:solidFill>
                <a:schemeClr val="accent4">
                  <a:lumMod val="75000"/>
                </a:schemeClr>
              </a:solidFill>
              <a:latin typeface="Helvetica Light"/>
            </a:rPr>
            <a:t>Hypokhâgne :</a:t>
          </a:r>
        </a:p>
        <a:p xmlns:a="http://schemas.openxmlformats.org/drawingml/2006/main">
          <a:r>
            <a:rPr lang="fr-FR" sz="1800" baseline="0" dirty="0">
              <a:solidFill>
                <a:schemeClr val="bg1"/>
              </a:solidFill>
              <a:latin typeface="Helvetica Light"/>
            </a:rPr>
            <a:t>Blomet</a:t>
          </a:r>
          <a:endParaRPr lang="fr-FR" sz="1800" dirty="0">
            <a:solidFill>
              <a:schemeClr val="bg1"/>
            </a:solidFill>
            <a:latin typeface="Helvetica Light"/>
          </a:endParaRPr>
        </a:p>
      </cdr:txBody>
    </cdr:sp>
  </cdr:relSizeAnchor>
  <cdr:relSizeAnchor xmlns:cdr="http://schemas.openxmlformats.org/drawingml/2006/chartDrawing">
    <cdr:from>
      <cdr:x>0.0249</cdr:x>
      <cdr:y>0.8171</cdr:y>
    </cdr:from>
    <cdr:to>
      <cdr:x>0.9745</cdr:x>
      <cdr:y>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926EFDD4-4B47-479A-97B3-4BC247FF1A6F}"/>
            </a:ext>
          </a:extLst>
        </cdr:cNvPr>
        <cdr:cNvSpPr txBox="1"/>
      </cdr:nvSpPr>
      <cdr:spPr>
        <a:xfrm xmlns:a="http://schemas.openxmlformats.org/drawingml/2006/main">
          <a:off x="304240" y="6962012"/>
          <a:ext cx="11602160" cy="136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0.01522</cdr:x>
      <cdr:y>0.81873</cdr:y>
    </cdr:from>
    <cdr:to>
      <cdr:x>0.79227</cdr:x>
      <cdr:y>1</cdr:y>
    </cdr:to>
    <cdr:sp macro="" textlink="">
      <cdr:nvSpPr>
        <cdr:cNvPr id="4" name="ZoneTexte 3">
          <a:extLst xmlns:a="http://schemas.openxmlformats.org/drawingml/2006/main">
            <a:ext uri="{FF2B5EF4-FFF2-40B4-BE49-F238E27FC236}">
              <a16:creationId xmlns:a16="http://schemas.microsoft.com/office/drawing/2014/main" id="{B1E35AE5-5709-4374-8C11-ADA86A28AC14}"/>
            </a:ext>
          </a:extLst>
        </cdr:cNvPr>
        <cdr:cNvSpPr txBox="1"/>
      </cdr:nvSpPr>
      <cdr:spPr>
        <a:xfrm xmlns:a="http://schemas.openxmlformats.org/drawingml/2006/main">
          <a:off x="185952" y="6974204"/>
          <a:ext cx="9493936" cy="1355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</cdr:x>
      <cdr:y>0.8165</cdr:y>
    </cdr:from>
    <cdr:to>
      <cdr:x>1</cdr:x>
      <cdr:y>1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40DF4CF0-5283-4480-9934-61A50303C15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6890332"/>
          <a:ext cx="12217896" cy="1548531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0.78199</cdr:x>
      <cdr:y>0</cdr:y>
    </cdr:from>
    <cdr:to>
      <cdr:x>0.99774</cdr:x>
      <cdr:y>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9853AE8-14C1-2340-9936-DD128DD8B267}"/>
            </a:ext>
          </a:extLst>
        </cdr:cNvPr>
        <cdr:cNvSpPr txBox="1"/>
      </cdr:nvSpPr>
      <cdr:spPr>
        <a:xfrm xmlns:a="http://schemas.openxmlformats.org/drawingml/2006/main">
          <a:off x="9951114" y="-877281"/>
          <a:ext cx="2745505" cy="7300609"/>
        </a:xfrm>
        <a:prstGeom xmlns:a="http://schemas.openxmlformats.org/drawingml/2006/main" prst="rect">
          <a:avLst/>
        </a:prstGeom>
        <a:solidFill xmlns:a="http://schemas.openxmlformats.org/drawingml/2006/main">
          <a:srgbClr val="15477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  <a:p xmlns:a="http://schemas.openxmlformats.org/drawingml/2006/main">
          <a:r>
            <a:rPr lang="fr-FR" sz="1800" b="1" dirty="0">
              <a:solidFill>
                <a:schemeClr val="accent1">
                  <a:lumMod val="50000"/>
                </a:schemeClr>
              </a:solidFill>
              <a:latin typeface="Helvetica Light"/>
            </a:rPr>
            <a:t>MPSI :</a:t>
          </a:r>
        </a:p>
        <a:p xmlns:a="http://schemas.openxmlformats.org/drawingml/2006/main">
          <a:r>
            <a:rPr lang="fr-FR" sz="1400" b="1" dirty="0">
              <a:solidFill>
                <a:schemeClr val="bg1"/>
              </a:solidFill>
              <a:latin typeface="Helvetica Light"/>
            </a:rPr>
            <a:t> </a:t>
          </a:r>
          <a:r>
            <a:rPr lang="fr-FR" sz="1400" dirty="0">
              <a:solidFill>
                <a:schemeClr val="bg1"/>
              </a:solidFill>
              <a:latin typeface="Helvetica Light"/>
            </a:rPr>
            <a:t>Saint Cyr</a:t>
          </a:r>
          <a:endParaRPr lang="fr-FR" sz="14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 </a:t>
          </a:r>
          <a:r>
            <a:rPr lang="fr-FR" sz="1400" dirty="0">
              <a:solidFill>
                <a:schemeClr val="bg1"/>
              </a:solidFill>
              <a:latin typeface="Helvetica Light"/>
            </a:rPr>
            <a:t>Berthelot</a:t>
          </a:r>
          <a:endParaRPr lang="fr-FR" sz="14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Saint Louis</a:t>
          </a:r>
        </a:p>
        <a:p xmlns:a="http://schemas.openxmlformats.org/drawingml/2006/main">
          <a:endParaRPr lang="fr-FR" sz="14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800" b="1" baseline="0" dirty="0">
              <a:solidFill>
                <a:schemeClr val="accent2">
                  <a:lumMod val="60000"/>
                  <a:lumOff val="40000"/>
                </a:schemeClr>
              </a:solidFill>
              <a:latin typeface="Helvetica Light"/>
            </a:rPr>
            <a:t>PCSI :</a:t>
          </a: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Buffon</a:t>
          </a:r>
          <a:endParaRPr lang="fr-FR" sz="140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Chaptal</a:t>
          </a:r>
        </a:p>
        <a:p xmlns:a="http://schemas.openxmlformats.org/drawingml/2006/main">
          <a:r>
            <a:rPr lang="fr-FR" sz="1400" dirty="0">
              <a:solidFill>
                <a:schemeClr val="bg1"/>
              </a:solidFill>
              <a:latin typeface="Helvetica Light"/>
            </a:rPr>
            <a:t>Lycée Militaire le Prytanée</a:t>
          </a: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National</a:t>
          </a: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 Pasteur</a:t>
          </a:r>
        </a:p>
        <a:p xmlns:a="http://schemas.openxmlformats.org/drawingml/2006/main">
          <a:endParaRPr lang="fr-FR" sz="14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800" b="1" baseline="0" dirty="0">
              <a:solidFill>
                <a:srgbClr val="CABAC0"/>
              </a:solidFill>
              <a:latin typeface="Helvetica Light"/>
            </a:rPr>
            <a:t>PTSI :</a:t>
          </a:r>
        </a:p>
        <a:p xmlns:a="http://schemas.openxmlformats.org/drawingml/2006/main">
          <a:r>
            <a:rPr lang="fr-FR" sz="1400" b="1" dirty="0">
              <a:solidFill>
                <a:schemeClr val="bg1"/>
              </a:solidFill>
              <a:latin typeface="Helvetica Light"/>
            </a:rPr>
            <a:t>Henry </a:t>
          </a:r>
          <a:r>
            <a:rPr lang="fr-FR" sz="1400" b="1" dirty="0" err="1">
              <a:solidFill>
                <a:schemeClr val="bg1"/>
              </a:solidFill>
              <a:latin typeface="Helvetica Light"/>
            </a:rPr>
            <a:t>Loritz</a:t>
          </a:r>
          <a:r>
            <a:rPr lang="fr-FR" sz="1400" b="1" dirty="0">
              <a:solidFill>
                <a:schemeClr val="bg1"/>
              </a:solidFill>
              <a:latin typeface="Helvetica Light"/>
            </a:rPr>
            <a:t>- Nancy</a:t>
          </a: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Newton</a:t>
          </a:r>
          <a:r>
            <a:rPr lang="fr-FR" sz="1400" dirty="0">
              <a:solidFill>
                <a:schemeClr val="bg1"/>
              </a:solidFill>
              <a:latin typeface="Helvetica Light"/>
            </a:rPr>
            <a:t> </a:t>
          </a:r>
          <a:r>
            <a:rPr lang="fr-FR" sz="1400" dirty="0" err="1">
              <a:solidFill>
                <a:schemeClr val="bg1"/>
              </a:solidFill>
              <a:latin typeface="Helvetica Light"/>
            </a:rPr>
            <a:t>Enréa</a:t>
          </a:r>
          <a:endParaRPr lang="fr-FR" sz="140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Passy</a:t>
          </a:r>
          <a:r>
            <a:rPr lang="fr-FR" sz="1400" dirty="0">
              <a:solidFill>
                <a:schemeClr val="bg1"/>
              </a:solidFill>
              <a:latin typeface="Helvetica Light"/>
            </a:rPr>
            <a:t> Buzenval</a:t>
          </a:r>
          <a:endParaRPr lang="fr-FR" sz="14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Jules Ferry</a:t>
          </a: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 Raspail</a:t>
          </a:r>
        </a:p>
        <a:p xmlns:a="http://schemas.openxmlformats.org/drawingml/2006/main">
          <a:endParaRPr lang="fr-FR" sz="14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800" b="1" baseline="0" dirty="0">
              <a:solidFill>
                <a:schemeClr val="accent4">
                  <a:lumMod val="60000"/>
                  <a:lumOff val="40000"/>
                </a:schemeClr>
              </a:solidFill>
              <a:latin typeface="Helvetica Light"/>
            </a:rPr>
            <a:t>BCPST :</a:t>
          </a:r>
        </a:p>
        <a:p xmlns:a="http://schemas.openxmlformats.org/drawingml/2006/main">
          <a:r>
            <a:rPr lang="fr-FR" sz="1400" dirty="0">
              <a:solidFill>
                <a:schemeClr val="bg1"/>
              </a:solidFill>
              <a:latin typeface="Helvetica Light"/>
            </a:rPr>
            <a:t>Chaptal</a:t>
          </a:r>
          <a:endParaRPr lang="fr-FR" sz="14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 Jean-Baptiste Say</a:t>
          </a: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 Sainte Geneviève</a:t>
          </a:r>
        </a:p>
        <a:p xmlns:a="http://schemas.openxmlformats.org/drawingml/2006/main">
          <a:endParaRPr lang="fr-FR" sz="14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800" b="1" baseline="0" dirty="0">
              <a:solidFill>
                <a:schemeClr val="accent5">
                  <a:lumMod val="60000"/>
                  <a:lumOff val="40000"/>
                </a:schemeClr>
              </a:solidFill>
              <a:latin typeface="Helvetica Light"/>
            </a:rPr>
            <a:t>MP2I :</a:t>
          </a: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Lycée Claude Bernard</a:t>
          </a:r>
        </a:p>
        <a:p xmlns:a="http://schemas.openxmlformats.org/drawingml/2006/main">
          <a:endParaRPr lang="fr-FR" sz="14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800" b="1" baseline="0" dirty="0">
              <a:solidFill>
                <a:schemeClr val="accent6">
                  <a:lumMod val="60000"/>
                  <a:lumOff val="40000"/>
                </a:schemeClr>
              </a:solidFill>
              <a:latin typeface="Helvetica Light"/>
            </a:rPr>
            <a:t>ECG :</a:t>
          </a:r>
          <a:endParaRPr lang="fr-FR" sz="18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400" dirty="0">
              <a:solidFill>
                <a:schemeClr val="bg1"/>
              </a:solidFill>
              <a:latin typeface="Helvetica Light"/>
            </a:rPr>
            <a:t>Saint Jean de Passy</a:t>
          </a:r>
        </a:p>
        <a:p xmlns:a="http://schemas.openxmlformats.org/drawingml/2006/main">
          <a:r>
            <a:rPr lang="fr-FR" sz="1400" baseline="0" dirty="0">
              <a:solidFill>
                <a:schemeClr val="bg1"/>
              </a:solidFill>
              <a:latin typeface="Helvetica Light"/>
            </a:rPr>
            <a:t>La</a:t>
          </a:r>
          <a:r>
            <a:rPr lang="fr-FR" sz="1400" dirty="0">
              <a:solidFill>
                <a:schemeClr val="bg1"/>
              </a:solidFill>
              <a:latin typeface="Helvetica Light"/>
            </a:rPr>
            <a:t> prépa autrement</a:t>
          </a:r>
          <a:endParaRPr lang="fr-FR" sz="14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endParaRPr lang="fr-FR" sz="1400" baseline="0" dirty="0">
            <a:latin typeface="Helvetica Light"/>
          </a:endParaRPr>
        </a:p>
        <a:p xmlns:a="http://schemas.openxmlformats.org/drawingml/2006/main">
          <a:endParaRPr lang="fr-FR" sz="1100" baseline="0" dirty="0"/>
        </a:p>
        <a:p xmlns:a="http://schemas.openxmlformats.org/drawingml/2006/main">
          <a:endParaRPr lang="fr-FR" sz="1100" baseline="0" dirty="0"/>
        </a:p>
        <a:p xmlns:a="http://schemas.openxmlformats.org/drawingml/2006/main">
          <a:endParaRPr lang="fr-FR" sz="1100" baseline="0" dirty="0"/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</cdr:x>
      <cdr:y>0.86726</cdr:y>
    </cdr:from>
    <cdr:to>
      <cdr:x>0.98662</cdr:x>
      <cdr:y>0.97963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673C2DD0-C36B-48E1-9C9F-2B79C10B2678}"/>
            </a:ext>
          </a:extLst>
        </cdr:cNvPr>
        <cdr:cNvSpPr txBox="1"/>
      </cdr:nvSpPr>
      <cdr:spPr>
        <a:xfrm xmlns:a="http://schemas.openxmlformats.org/drawingml/2006/main">
          <a:off x="0" y="7056784"/>
          <a:ext cx="1221967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0.03313</cdr:x>
      <cdr:y>0.88496</cdr:y>
    </cdr:from>
    <cdr:to>
      <cdr:x>0.95755</cdr:x>
      <cdr:y>0.99733</cdr:y>
    </cdr:to>
    <cdr:sp macro="" textlink="">
      <cdr:nvSpPr>
        <cdr:cNvPr id="4" name="ZoneTexte 3">
          <a:extLst xmlns:a="http://schemas.openxmlformats.org/drawingml/2006/main">
            <a:ext uri="{FF2B5EF4-FFF2-40B4-BE49-F238E27FC236}">
              <a16:creationId xmlns:a16="http://schemas.microsoft.com/office/drawing/2014/main" id="{3DFD5E3F-A239-436A-B121-254E0B57AC35}"/>
            </a:ext>
          </a:extLst>
        </cdr:cNvPr>
        <cdr:cNvSpPr txBox="1"/>
      </cdr:nvSpPr>
      <cdr:spPr>
        <a:xfrm xmlns:a="http://schemas.openxmlformats.org/drawingml/2006/main">
          <a:off x="410367" y="7200800"/>
          <a:ext cx="1144927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0.02151</cdr:x>
      <cdr:y>0.85841</cdr:y>
    </cdr:from>
    <cdr:to>
      <cdr:x>0.98081</cdr:x>
      <cdr:y>0.9823</cdr:y>
    </cdr:to>
    <cdr:sp macro="" textlink="">
      <cdr:nvSpPr>
        <cdr:cNvPr id="5" name="ZoneTexte 4">
          <a:extLst xmlns:a="http://schemas.openxmlformats.org/drawingml/2006/main">
            <a:ext uri="{FF2B5EF4-FFF2-40B4-BE49-F238E27FC236}">
              <a16:creationId xmlns:a16="http://schemas.microsoft.com/office/drawing/2014/main" id="{2ED8F84A-A61F-4979-AF5D-94FBCC947B26}"/>
            </a:ext>
          </a:extLst>
        </cdr:cNvPr>
        <cdr:cNvSpPr txBox="1"/>
      </cdr:nvSpPr>
      <cdr:spPr>
        <a:xfrm xmlns:a="http://schemas.openxmlformats.org/drawingml/2006/main">
          <a:off x="266351" y="6984776"/>
          <a:ext cx="1188132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717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>
                <a:sym typeface="Noteworthy Bold" charset="0"/>
              </a:rPr>
              <a:t>Click to edit Master text styles</a:t>
            </a:r>
          </a:p>
          <a:p>
            <a:pPr lvl="1"/>
            <a:r>
              <a:rPr lang="fr-FR" noProof="0">
                <a:sym typeface="Noteworthy Bold" charset="0"/>
              </a:rPr>
              <a:t>Second level</a:t>
            </a:r>
          </a:p>
          <a:p>
            <a:pPr lvl="2"/>
            <a:r>
              <a:rPr lang="fr-FR" noProof="0">
                <a:sym typeface="Noteworthy Bold" charset="0"/>
              </a:rPr>
              <a:t>Third level</a:t>
            </a:r>
          </a:p>
          <a:p>
            <a:pPr lvl="3"/>
            <a:r>
              <a:rPr lang="fr-FR" noProof="0">
                <a:sym typeface="Noteworthy Bold" charset="0"/>
              </a:rPr>
              <a:t>Fourth level</a:t>
            </a:r>
          </a:p>
          <a:p>
            <a:pPr lvl="4"/>
            <a:r>
              <a:rPr lang="fr-FR" noProof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872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786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4BBA-45D0-46AE-9C5C-73187511B39E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3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66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421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1300163">
              <a:lnSpc>
                <a:spcPct val="110000"/>
              </a:lnSpc>
              <a:spcBef>
                <a:spcPts val="2400"/>
              </a:spcBef>
              <a:buSzPct val="150000"/>
              <a:defRPr/>
            </a:pPr>
            <a:endParaRPr lang="fr-FR" sz="4800" dirty="0">
              <a:solidFill>
                <a:srgbClr val="FFFFFF"/>
              </a:solidFill>
              <a:latin typeface="Helvetica Neue"/>
              <a:cs typeface="Times New Roman" pitchFamily="18" charset="0"/>
              <a:sym typeface="Times New Roman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038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135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811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64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54D86-0A69-E3F8-972F-FBEBB405F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58C807-4424-DCE5-C7E1-DC4274A28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31432E9-5394-C0D5-3DFB-3A75D5FA1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3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812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49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01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00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50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668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452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5500" y="2413000"/>
            <a:ext cx="5600700" cy="670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413000"/>
            <a:ext cx="5600700" cy="670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Georgia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40850" y="635000"/>
            <a:ext cx="2838450" cy="84836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5500" y="635000"/>
            <a:ext cx="8362950" cy="84836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5500" y="8597900"/>
            <a:ext cx="5600700" cy="63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8597900"/>
            <a:ext cx="5600700" cy="63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Georgia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40850" y="7467600"/>
            <a:ext cx="2838450" cy="17653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5500" y="7467600"/>
            <a:ext cx="8362950" cy="1765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5500" y="2768600"/>
            <a:ext cx="2876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54450" y="2768600"/>
            <a:ext cx="2876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Georgia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40850" y="635000"/>
            <a:ext cx="2838450" cy="78486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5500" y="635000"/>
            <a:ext cx="8362950" cy="78486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5130800"/>
            <a:ext cx="5156200" cy="12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5130800"/>
            <a:ext cx="5156200" cy="12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Georgia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857500"/>
            <a:ext cx="2616200" cy="35433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857500"/>
            <a:ext cx="7696200" cy="3543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Georgia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Georgia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5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25500" y="635000"/>
            <a:ext cx="11353800" cy="1524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1pPr>
      <a:lvl2pPr marL="3429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2pPr>
      <a:lvl3pPr marL="6858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3pPr>
      <a:lvl4pPr marL="10287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4pPr>
      <a:lvl5pPr marL="13716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5pPr>
      <a:lvl6pPr marL="18288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6pPr>
      <a:lvl7pPr marL="2286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7pPr>
      <a:lvl8pPr marL="27432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8pPr>
      <a:lvl9pPr marL="32004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5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25500" y="635000"/>
            <a:ext cx="11353800" cy="1524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25500" y="2413000"/>
            <a:ext cx="11353800" cy="6705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fr-FR">
                <a:sym typeface="Georgia" pitchFamily="18" charset="0"/>
              </a:rPr>
              <a:t>Second level</a:t>
            </a:r>
          </a:p>
          <a:p>
            <a:pPr lvl="2"/>
            <a:r>
              <a:rPr lang="fr-FR">
                <a:sym typeface="Georgia" pitchFamily="18" charset="0"/>
              </a:rPr>
              <a:t>Third level</a:t>
            </a:r>
          </a:p>
          <a:p>
            <a:pPr lvl="3"/>
            <a:r>
              <a:rPr lang="fr-FR">
                <a:sym typeface="Georgia" pitchFamily="18" charset="0"/>
              </a:rPr>
              <a:t>Fourth level</a:t>
            </a:r>
          </a:p>
          <a:p>
            <a:pPr lvl="4"/>
            <a:r>
              <a:rPr lang="fr-FR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marL="381000" indent="-3810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1pPr>
      <a:lvl2pPr marL="762000" indent="-3810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2pPr>
      <a:lvl3pPr marL="1143000" indent="-3810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3pPr>
      <a:lvl4pPr marL="1524000" indent="-3810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4pPr>
      <a:lvl5pPr marL="1905000" indent="-3810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5pPr>
      <a:lvl6pPr marL="2362200" indent="-381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6pPr>
      <a:lvl7pPr marL="2819400" indent="-381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7pPr>
      <a:lvl8pPr marL="3276600" indent="-381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8pPr>
      <a:lvl9pPr marL="3733800" indent="-381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buSzPct val="150000"/>
        <a:buChar char="•"/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5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825500" y="7467600"/>
            <a:ext cx="11353800" cy="1143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/>
          </p:cNvSpPr>
          <p:nvPr>
            <p:ph type="body" idx="1"/>
          </p:nvPr>
        </p:nvSpPr>
        <p:spPr bwMode="auto">
          <a:xfrm>
            <a:off x="825500" y="8597900"/>
            <a:ext cx="11353800" cy="635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fr-FR">
                <a:sym typeface="Georgia" pitchFamily="18" charset="0"/>
              </a:rPr>
              <a:t>Second level</a:t>
            </a:r>
          </a:p>
          <a:p>
            <a:pPr lvl="2"/>
            <a:r>
              <a:rPr lang="fr-FR">
                <a:sym typeface="Georgia" pitchFamily="18" charset="0"/>
              </a:rPr>
              <a:t>Third level</a:t>
            </a:r>
          </a:p>
          <a:p>
            <a:pPr lvl="3"/>
            <a:r>
              <a:rPr lang="fr-FR">
                <a:sym typeface="Georgia" pitchFamily="18" charset="0"/>
              </a:rPr>
              <a:t>Fourth level</a:t>
            </a:r>
          </a:p>
          <a:p>
            <a:pPr lvl="4"/>
            <a:r>
              <a:rPr lang="fr-FR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1pPr>
      <a:lvl2pPr marL="3429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2pPr>
      <a:lvl3pPr marL="6858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3pPr>
      <a:lvl4pPr marL="10287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4pPr>
      <a:lvl5pPr marL="13716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5pPr>
      <a:lvl6pPr marL="18288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6pPr>
      <a:lvl7pPr marL="22860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7pPr>
      <a:lvl8pPr marL="27432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8pPr>
      <a:lvl9pPr marL="32004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5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/>
          </p:cNvSpPr>
          <p:nvPr>
            <p:ph type="title"/>
          </p:nvPr>
        </p:nvSpPr>
        <p:spPr bwMode="auto">
          <a:xfrm>
            <a:off x="825500" y="635000"/>
            <a:ext cx="11353800" cy="1524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/>
          </p:cNvSpPr>
          <p:nvPr>
            <p:ph type="body" idx="1"/>
          </p:nvPr>
        </p:nvSpPr>
        <p:spPr bwMode="auto">
          <a:xfrm>
            <a:off x="825500" y="2768600"/>
            <a:ext cx="5905500" cy="5715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fr-FR">
                <a:sym typeface="Georgia" pitchFamily="18" charset="0"/>
              </a:rPr>
              <a:t>Second level</a:t>
            </a:r>
          </a:p>
          <a:p>
            <a:pPr lvl="2"/>
            <a:r>
              <a:rPr lang="fr-FR">
                <a:sym typeface="Georgia" pitchFamily="18" charset="0"/>
              </a:rPr>
              <a:t>Third level</a:t>
            </a:r>
          </a:p>
          <a:p>
            <a:pPr lvl="3"/>
            <a:r>
              <a:rPr lang="fr-FR">
                <a:sym typeface="Georgia" pitchFamily="18" charset="0"/>
              </a:rPr>
              <a:t>Fourth level</a:t>
            </a:r>
          </a:p>
          <a:p>
            <a:pPr lvl="4"/>
            <a:r>
              <a:rPr lang="fr-FR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DD5400"/>
          </a:solidFill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marL="317500" indent="-317500" algn="l" defTabSz="457200" rtl="0" eaLnBrk="0" fontAlgn="base" hangingPunct="0">
        <a:lnSpc>
          <a:spcPct val="110000"/>
        </a:lnSpc>
        <a:spcBef>
          <a:spcPts val="2400"/>
        </a:spcBef>
        <a:spcAft>
          <a:spcPct val="0"/>
        </a:spcAft>
        <a:buSzPct val="150000"/>
        <a:buChar char="•"/>
        <a:defRPr sz="30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1pPr>
      <a:lvl2pPr marL="698500" indent="-317500" algn="l" defTabSz="457200" rtl="0" eaLnBrk="0" fontAlgn="base" hangingPunct="0">
        <a:lnSpc>
          <a:spcPct val="110000"/>
        </a:lnSpc>
        <a:spcBef>
          <a:spcPts val="2400"/>
        </a:spcBef>
        <a:spcAft>
          <a:spcPct val="0"/>
        </a:spcAft>
        <a:buSzPct val="150000"/>
        <a:buChar char="•"/>
        <a:defRPr sz="30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2pPr>
      <a:lvl3pPr marL="1079500" indent="-317500" algn="l" defTabSz="457200" rtl="0" eaLnBrk="0" fontAlgn="base" hangingPunct="0">
        <a:lnSpc>
          <a:spcPct val="110000"/>
        </a:lnSpc>
        <a:spcBef>
          <a:spcPts val="2400"/>
        </a:spcBef>
        <a:spcAft>
          <a:spcPct val="0"/>
        </a:spcAft>
        <a:buSzPct val="150000"/>
        <a:buChar char="•"/>
        <a:defRPr sz="30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3pPr>
      <a:lvl4pPr marL="1460500" indent="-317500" algn="l" defTabSz="457200" rtl="0" eaLnBrk="0" fontAlgn="base" hangingPunct="0">
        <a:lnSpc>
          <a:spcPct val="110000"/>
        </a:lnSpc>
        <a:spcBef>
          <a:spcPts val="2400"/>
        </a:spcBef>
        <a:spcAft>
          <a:spcPct val="0"/>
        </a:spcAft>
        <a:buSzPct val="150000"/>
        <a:buChar char="•"/>
        <a:defRPr sz="30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4pPr>
      <a:lvl5pPr marL="1841500" indent="-317500" algn="l" defTabSz="457200" rtl="0" eaLnBrk="0" fontAlgn="base" hangingPunct="0">
        <a:lnSpc>
          <a:spcPct val="110000"/>
        </a:lnSpc>
        <a:spcBef>
          <a:spcPts val="2400"/>
        </a:spcBef>
        <a:spcAft>
          <a:spcPct val="0"/>
        </a:spcAft>
        <a:buSzPct val="150000"/>
        <a:buChar char="•"/>
        <a:defRPr sz="30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5pPr>
      <a:lvl6pPr marL="2298700" indent="-317500" algn="l" defTabSz="457200" rtl="0" fontAlgn="base" hangingPunct="0">
        <a:lnSpc>
          <a:spcPct val="110000"/>
        </a:lnSpc>
        <a:spcBef>
          <a:spcPts val="2400"/>
        </a:spcBef>
        <a:spcAft>
          <a:spcPct val="0"/>
        </a:spcAft>
        <a:buSzPct val="150000"/>
        <a:buChar char="•"/>
        <a:defRPr sz="30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6pPr>
      <a:lvl7pPr marL="2755900" indent="-317500" algn="l" defTabSz="457200" rtl="0" fontAlgn="base" hangingPunct="0">
        <a:lnSpc>
          <a:spcPct val="110000"/>
        </a:lnSpc>
        <a:spcBef>
          <a:spcPts val="2400"/>
        </a:spcBef>
        <a:spcAft>
          <a:spcPct val="0"/>
        </a:spcAft>
        <a:buSzPct val="150000"/>
        <a:buChar char="•"/>
        <a:defRPr sz="30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7pPr>
      <a:lvl8pPr marL="3213100" indent="-317500" algn="l" defTabSz="457200" rtl="0" fontAlgn="base" hangingPunct="0">
        <a:lnSpc>
          <a:spcPct val="110000"/>
        </a:lnSpc>
        <a:spcBef>
          <a:spcPts val="2400"/>
        </a:spcBef>
        <a:spcAft>
          <a:spcPct val="0"/>
        </a:spcAft>
        <a:buSzPct val="150000"/>
        <a:buChar char="•"/>
        <a:defRPr sz="30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8pPr>
      <a:lvl9pPr marL="3670300" indent="-317500" algn="l" defTabSz="457200" rtl="0" fontAlgn="base" hangingPunct="0">
        <a:lnSpc>
          <a:spcPct val="110000"/>
        </a:lnSpc>
        <a:spcBef>
          <a:spcPts val="2400"/>
        </a:spcBef>
        <a:spcAft>
          <a:spcPct val="0"/>
        </a:spcAft>
        <a:buSzPct val="150000"/>
        <a:buChar char="•"/>
        <a:defRPr sz="30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5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857500"/>
            <a:ext cx="10464800" cy="2286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130800"/>
            <a:ext cx="10464800" cy="1270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fr-FR">
                <a:sym typeface="Georgia" pitchFamily="18" charset="0"/>
              </a:rPr>
              <a:t>Second level</a:t>
            </a:r>
          </a:p>
          <a:p>
            <a:pPr lvl="2"/>
            <a:r>
              <a:rPr lang="fr-FR">
                <a:sym typeface="Georgia" pitchFamily="18" charset="0"/>
              </a:rPr>
              <a:t>Third level</a:t>
            </a:r>
          </a:p>
          <a:p>
            <a:pPr lvl="3"/>
            <a:r>
              <a:rPr lang="fr-FR">
                <a:sym typeface="Georgia" pitchFamily="18" charset="0"/>
              </a:rPr>
              <a:t>Fourth level</a:t>
            </a:r>
          </a:p>
          <a:p>
            <a:pPr lvl="4"/>
            <a:r>
              <a:rPr lang="fr-FR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1pPr>
      <a:lvl2pPr marL="3429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2pPr>
      <a:lvl3pPr marL="6858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3pPr>
      <a:lvl4pPr marL="10287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4pPr>
      <a:lvl5pPr marL="13716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5pPr>
      <a:lvl6pPr marL="18288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6pPr>
      <a:lvl7pPr marL="22860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7pPr>
      <a:lvl8pPr marL="27432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8pPr>
      <a:lvl9pPr marL="32004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5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1pPr>
      <a:lvl2pPr marL="3429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2pPr>
      <a:lvl3pPr marL="6858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3pPr>
      <a:lvl4pPr marL="10287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4pPr>
      <a:lvl5pPr marL="13716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5pPr>
      <a:lvl6pPr marL="18288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6pPr>
      <a:lvl7pPr marL="2286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7pPr>
      <a:lvl8pPr marL="27432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8pPr>
      <a:lvl9pPr marL="32004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25500" y="6821016"/>
            <a:ext cx="11353800" cy="720080"/>
          </a:xfrm>
        </p:spPr>
        <p:txBody>
          <a:bodyPr/>
          <a:lstStyle/>
          <a:p>
            <a:pPr eaLnBrk="1">
              <a:defRPr/>
            </a:pPr>
            <a:r>
              <a:rPr lang="fr-FR" dirty="0">
                <a:solidFill>
                  <a:srgbClr val="FFFFFF"/>
                </a:solidFill>
                <a:effectLst/>
                <a:latin typeface="Helvetica Neue"/>
              </a:rPr>
              <a:t>Réunion</a:t>
            </a:r>
            <a:r>
              <a:rPr lang="fr-FR" dirty="0">
                <a:effectLst/>
                <a:latin typeface="Helvetica Neue"/>
              </a:rPr>
              <a:t> </a:t>
            </a:r>
            <a:r>
              <a:rPr lang="fr-FR" dirty="0">
                <a:solidFill>
                  <a:srgbClr val="FFFFFF"/>
                </a:solidFill>
                <a:effectLst/>
                <a:latin typeface="Helvetica Neue"/>
              </a:rPr>
              <a:t>d’information</a:t>
            </a: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825500" y="7829128"/>
            <a:ext cx="11353800" cy="14037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fr-FR" dirty="0">
                <a:solidFill>
                  <a:srgbClr val="FFFFFF"/>
                </a:solidFill>
                <a:latin typeface="Helvetica Neue"/>
              </a:rPr>
              <a:t>Classes de Première  </a:t>
            </a:r>
            <a:endParaRPr lang="fr-FR" sz="3000"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029EEA-9F08-4BB8-96A3-14443F0EC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1" y="2101194"/>
            <a:ext cx="3628293" cy="38021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885776" y="6893024"/>
            <a:ext cx="11353800" cy="1143000"/>
          </a:xfrm>
        </p:spPr>
        <p:txBody>
          <a:bodyPr/>
          <a:lstStyle/>
          <a:p>
            <a:pPr eaLnBrk="1">
              <a:defRPr/>
            </a:pPr>
            <a:r>
              <a:rPr lang="fr-FR" dirty="0">
                <a:solidFill>
                  <a:srgbClr val="FFFFFF"/>
                </a:solidFill>
                <a:effectLst/>
                <a:latin typeface="Helvetica Neue"/>
              </a:rPr>
              <a:t>Les classes préparatoires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BF9ED0-E56F-45B3-9E54-4313F2E1D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1" y="2101194"/>
            <a:ext cx="3628293" cy="38021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3728" y="633413"/>
            <a:ext cx="12313367" cy="931019"/>
          </a:xfrm>
        </p:spPr>
        <p:txBody>
          <a:bodyPr numCol="1"/>
          <a:lstStyle/>
          <a:p>
            <a:pPr eaLnBrk="1"/>
            <a:br>
              <a:rPr lang="fr-FR" sz="3600" dirty="0">
                <a:solidFill>
                  <a:srgbClr val="FFFFFF"/>
                </a:solidFill>
                <a:latin typeface="Helvetica Neue"/>
              </a:rPr>
            </a:br>
            <a:r>
              <a:rPr lang="fr-FR" sz="3600" b="1" dirty="0">
                <a:solidFill>
                  <a:srgbClr val="FFFFFF"/>
                </a:solidFill>
                <a:latin typeface="Helvetica Neue"/>
              </a:rPr>
              <a:t>CPGE : Classes Préparatoires aux Grandes Ecoles</a:t>
            </a:r>
            <a:br>
              <a:rPr lang="fr-FR" sz="3600" dirty="0">
                <a:solidFill>
                  <a:srgbClr val="FFFFFF"/>
                </a:solidFill>
                <a:latin typeface="Helvetica Neue"/>
              </a:rPr>
            </a:br>
            <a:br>
              <a:rPr lang="fr-FR" sz="3600" dirty="0">
                <a:solidFill>
                  <a:srgbClr val="FFFFFF"/>
                </a:solidFill>
                <a:latin typeface="Helvetica Neue"/>
              </a:rPr>
            </a:br>
            <a:endParaRPr lang="fr-FR" sz="36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3768" y="1276400"/>
            <a:ext cx="11077500" cy="7848872"/>
          </a:xfrm>
        </p:spPr>
        <p:txBody>
          <a:bodyPr lIns="0" tIns="0" rIns="0" bIns="0"/>
          <a:lstStyle/>
          <a:p>
            <a:pPr algn="just" eaLnBrk="1">
              <a:spcBef>
                <a:spcPts val="100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Formation prestigieuse et exigeante réservée aux élèves les plus motivés ayant  l’ambition des grandes écoles</a:t>
            </a:r>
          </a:p>
          <a:p>
            <a:pPr algn="just" eaLnBrk="1">
              <a:spcBef>
                <a:spcPts val="100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Filière sélective et très formatrice</a:t>
            </a:r>
          </a:p>
          <a:p>
            <a:pPr lvl="0" algn="just" defTabSz="1300163" eaLnBrk="1">
              <a:spcBef>
                <a:spcPts val="100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 Forte puissance de travail requise. Esprit sportif, endurance, bon équilibre psychologique</a:t>
            </a:r>
          </a:p>
          <a:p>
            <a:pPr lvl="0" algn="just" eaLnBrk="1">
              <a:spcBef>
                <a:spcPts val="100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 Capacité d’analyse, esprit de synthèse, finesse intellectuelle. Marge de progression évidente après la terminale</a:t>
            </a:r>
          </a:p>
          <a:p>
            <a:pPr lvl="0" algn="just" defTabSz="1300163" eaLnBrk="1">
              <a:spcBef>
                <a:spcPts val="100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Excellent dossier scolaire depuis la première (Seconde pour quelques prépas), dossier complet et homogène, pas de travail sélectif  </a:t>
            </a:r>
          </a:p>
          <a:p>
            <a:pPr lvl="0" algn="just" defTabSz="1300163" eaLnBrk="1">
              <a:spcBef>
                <a:spcPts val="100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Prise de risques limitée : des formations nombreuses après la prépa et des équivalences à l‘Université grâce </a:t>
            </a: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aux inscriptions cumulatives</a:t>
            </a:r>
            <a:endParaRPr lang="fr-F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eaLnBrk="1">
              <a:spcBef>
                <a:spcPts val="100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</a:pPr>
            <a:endParaRPr lang="fr-FR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39ED1C3-8722-5645-A04C-ADA665AAB1A0}"/>
              </a:ext>
            </a:extLst>
          </p:cNvPr>
          <p:cNvCxnSpPr/>
          <p:nvPr/>
        </p:nvCxnSpPr>
        <p:spPr bwMode="auto">
          <a:xfrm>
            <a:off x="0" y="1276400"/>
            <a:ext cx="1300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396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825500" y="340296"/>
            <a:ext cx="11353800" cy="864095"/>
          </a:xfrm>
        </p:spPr>
        <p:txBody>
          <a:bodyPr/>
          <a:lstStyle/>
          <a:p>
            <a:pPr eaLnBrk="1"/>
            <a:r>
              <a:rPr lang="fr-FR" sz="4000" dirty="0">
                <a:solidFill>
                  <a:srgbClr val="FFFFFF"/>
                </a:solidFill>
                <a:latin typeface="Helvetica Neue"/>
                <a:cs typeface="Times New Roman"/>
              </a:rPr>
              <a:t>Les classes préparatoires scientifiques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9712" y="1708448"/>
            <a:ext cx="12695088" cy="7704856"/>
          </a:xfrm>
        </p:spPr>
        <p:txBody>
          <a:bodyPr/>
          <a:lstStyle/>
          <a:p>
            <a:pPr marL="457200" lvl="1" indent="-457200" algn="l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charset="2"/>
              <a:buChar char="ü"/>
            </a:pPr>
            <a:r>
              <a:rPr lang="fr-FR" sz="2800" b="1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MPSI </a:t>
            </a:r>
            <a:r>
              <a:rPr lang="fr-FR" sz="2800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(Mathématiques, Physique et Sciences de l’Ingénieur)</a:t>
            </a:r>
          </a:p>
          <a:p>
            <a:pPr marL="457200" lvl="1" indent="-457200" algn="l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charset="2"/>
              <a:buChar char="ü"/>
            </a:pPr>
            <a:r>
              <a:rPr lang="fr-FR" sz="2800" b="1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PCSI </a:t>
            </a:r>
            <a:r>
              <a:rPr lang="fr-FR" sz="2800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(Physique, Chimie et Sciences de l’Ingénieur)</a:t>
            </a:r>
          </a:p>
          <a:p>
            <a:pPr marL="457200" lvl="1" indent="-457200" algn="l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charset="2"/>
              <a:buChar char="ü"/>
            </a:pPr>
            <a:r>
              <a:rPr lang="fr-FR" sz="2800" b="1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PTSI</a:t>
            </a:r>
            <a:r>
              <a:rPr lang="fr-FR" sz="2800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 (Physique, Technologie et Sciences de l’Ingénieur)</a:t>
            </a:r>
          </a:p>
          <a:p>
            <a:pPr marL="457200" lvl="1" indent="-457200" algn="l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charset="2"/>
              <a:buChar char="ü"/>
            </a:pPr>
            <a:r>
              <a:rPr lang="fr-FR" sz="2800" b="1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MP2I </a:t>
            </a:r>
            <a:r>
              <a:rPr lang="fr-FR" sz="2800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(Mathématiques, Physique, Ingénierie et  Informatique) </a:t>
            </a:r>
          </a:p>
          <a:p>
            <a:pPr marL="500063" lvl="1" indent="0" algn="l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</a:pPr>
            <a:r>
              <a:rPr lang="fr-FR" sz="2400" i="0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Elles ouvrent l’accès aux </a:t>
            </a:r>
            <a:r>
              <a:rPr lang="fr-FR" sz="2400" i="0" kern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ENS Ulm, Lyon et Paris Saclay, aux écoles d’ingénieurs et militaires.</a:t>
            </a:r>
          </a:p>
          <a:p>
            <a:pPr marL="0" lvl="1" indent="0" algn="l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</a:pPr>
            <a:endParaRPr lang="fr-FR" sz="800" i="0" kern="12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0" lvl="1" indent="-34290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charset="2"/>
              <a:buChar char="ü"/>
            </a:pPr>
            <a:r>
              <a:rPr lang="fr-FR" sz="2800" b="1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BCPST</a:t>
            </a:r>
            <a:r>
              <a:rPr lang="fr-FR" sz="2800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(Biologie, Chimie, Physique et Sciences de la Terre)</a:t>
            </a:r>
          </a:p>
          <a:p>
            <a:pPr marL="365125" indent="0" algn="l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fr-FR" sz="2400" i="0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Elles ouvrent l’accès </a:t>
            </a:r>
            <a:r>
              <a:rPr lang="fr-FR" sz="2400" i="0" kern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aux ENS,</a:t>
            </a:r>
            <a:r>
              <a:rPr lang="fr-FR" sz="2400" i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aux écoles d’ingénieurs agronomes, aux écoles vétérinaires </a:t>
            </a:r>
            <a:r>
              <a:rPr lang="fr-FR" sz="2400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(Lyon, Maisons-Alfort, Nantes et Toulouse), aux écoles spécialisées en géologie et à l’école Polytechnique . </a:t>
            </a:r>
          </a:p>
          <a:p>
            <a:pPr marL="365125" indent="0" algn="l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fr-FR" sz="2400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Depuis 2021, accès sur dossier et entretien aux écoles vétérinaires directement sur </a:t>
            </a:r>
            <a:r>
              <a:rPr lang="fr-FR" sz="2400" i="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Parcoursup</a:t>
            </a:r>
            <a:r>
              <a:rPr lang="fr-FR" sz="2400" i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(160 places/640 places en ENV)  - Très sélectif</a:t>
            </a:r>
          </a:p>
          <a:p>
            <a:pPr marL="0" algn="l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endParaRPr lang="fr-FR" sz="1400" i="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0" algn="l">
              <a:lnSpc>
                <a:spcPct val="100000"/>
              </a:lnSpc>
              <a:spcBef>
                <a:spcPts val="0"/>
              </a:spcBef>
              <a:buSzPct val="100000"/>
              <a:buFont typeface="Wingdings" charset="2"/>
              <a:buChar char="Ø"/>
            </a:pPr>
            <a:endParaRPr lang="fr-FR" sz="1400" i="0" kern="12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180975" indent="-180975" algn="l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fr-FR" sz="2400" i="0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La spécialité </a:t>
            </a:r>
            <a:r>
              <a:rPr lang="fr-FR" sz="2400" i="0" kern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Mathématiques + option Maths expertes requises </a:t>
            </a:r>
            <a:r>
              <a:rPr lang="fr-FR" sz="2400" i="0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pour les classes  préparatoires les plus sélectives </a:t>
            </a:r>
          </a:p>
          <a:p>
            <a:pPr marL="0" indent="0" eaLnBrk="1">
              <a:buNone/>
            </a:pPr>
            <a:endParaRPr lang="fr-FR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3766096" y="9244030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C1A3677-86AD-9F48-AFD3-8A0D9E98CF72}"/>
              </a:ext>
            </a:extLst>
          </p:cNvPr>
          <p:cNvCxnSpPr/>
          <p:nvPr/>
        </p:nvCxnSpPr>
        <p:spPr bwMode="auto">
          <a:xfrm>
            <a:off x="0" y="1420416"/>
            <a:ext cx="1300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393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8384" y="5349728"/>
            <a:ext cx="11408508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44" b="1" dirty="0">
                <a:latin typeface="Century Gothic"/>
                <a:cs typeface="Century Gothic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Century Gothic"/>
                <a:cs typeface="Century Gothic"/>
              </a:rPr>
              <a:t>PTSI</a:t>
            </a:r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 Concret/Réalisation              </a:t>
            </a:r>
            <a:r>
              <a:rPr lang="fr-FR" sz="2400" b="1" dirty="0">
                <a:solidFill>
                  <a:schemeClr val="bg1"/>
                </a:solidFill>
                <a:latin typeface="Century Gothic"/>
                <a:cs typeface="Century Gothic"/>
              </a:rPr>
              <a:t>BCPST</a:t>
            </a:r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 Vivant/Géosciences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BF0E651-6EA5-4642-BFD5-B1A486E3683F}"/>
              </a:ext>
            </a:extLst>
          </p:cNvPr>
          <p:cNvSpPr txBox="1"/>
          <p:nvPr/>
        </p:nvSpPr>
        <p:spPr>
          <a:xfrm>
            <a:off x="368384" y="1279636"/>
            <a:ext cx="1211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87313"/>
            <a:r>
              <a:rPr lang="fr-FR" sz="2400" b="1" dirty="0">
                <a:solidFill>
                  <a:schemeClr val="bg1"/>
                </a:solidFill>
                <a:latin typeface="Century Gothic"/>
                <a:cs typeface="Century Gothic"/>
              </a:rPr>
              <a:t>MPSI  </a:t>
            </a:r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Abstraction</a:t>
            </a:r>
            <a:r>
              <a:rPr lang="fr-FR" sz="2400" b="1" dirty="0">
                <a:solidFill>
                  <a:schemeClr val="bg1"/>
                </a:solidFill>
                <a:latin typeface="Century Gothic"/>
                <a:cs typeface="Century Gothic"/>
              </a:rPr>
              <a:t>/</a:t>
            </a:r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Théorie</a:t>
            </a:r>
            <a:r>
              <a:rPr lang="fr-FR" sz="2400" b="1" dirty="0">
                <a:solidFill>
                  <a:schemeClr val="bg1"/>
                </a:solidFill>
                <a:latin typeface="Century Gothic"/>
                <a:cs typeface="Century Gothic"/>
              </a:rPr>
              <a:t>       PCSI </a:t>
            </a:r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Expérimentation/Equilibre       MP2I Maths / Informatique     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A370CCA-2917-C647-B958-7DDC1F119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4396" y="182592"/>
            <a:ext cx="11509548" cy="777434"/>
          </a:xfrm>
        </p:spPr>
        <p:txBody>
          <a:bodyPr/>
          <a:lstStyle/>
          <a:p>
            <a:pPr eaLnBrk="1"/>
            <a:r>
              <a:rPr lang="fr-FR" sz="4000" dirty="0">
                <a:solidFill>
                  <a:srgbClr val="FFFFFF"/>
                </a:solidFill>
                <a:latin typeface="Helvetica Neue"/>
                <a:cs typeface="Times New Roman"/>
              </a:rPr>
              <a:t>Les classes préparatoires scientifiques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C3F4933-F61A-A447-80DE-FE38C9BB93EE}"/>
              </a:ext>
            </a:extLst>
          </p:cNvPr>
          <p:cNvCxnSpPr/>
          <p:nvPr/>
        </p:nvCxnSpPr>
        <p:spPr bwMode="auto">
          <a:xfrm>
            <a:off x="0" y="1060376"/>
            <a:ext cx="130048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E15F19C2-2A7E-0642-8CBB-277F0B215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220" y="1937957"/>
            <a:ext cx="2536187" cy="31807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814BC65-75AE-C948-8F75-1F2C6FD2E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800" y="1873901"/>
            <a:ext cx="2592288" cy="33304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B7871B3-122F-2448-9F67-9B43D224F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240" y="1862802"/>
            <a:ext cx="2664296" cy="329027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20E470-045D-1643-B03E-E92744F46D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984" y="6110792"/>
            <a:ext cx="2424573" cy="328328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C064133-6AEE-4F47-AB6C-C36A49AC7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464" y="6076401"/>
            <a:ext cx="2279531" cy="33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663437" y="131186"/>
            <a:ext cx="11353800" cy="1368152"/>
          </a:xfrm>
        </p:spPr>
        <p:txBody>
          <a:bodyPr/>
          <a:lstStyle/>
          <a:p>
            <a:pPr eaLnBrk="1"/>
            <a:r>
              <a:rPr lang="fr-FR" sz="4000" dirty="0">
                <a:solidFill>
                  <a:srgbClr val="FFFFFF"/>
                </a:solidFill>
                <a:latin typeface="Helvetica Neue"/>
                <a:cs typeface="Times New Roman"/>
              </a:rPr>
              <a:t>La classe préparatoire ECG </a:t>
            </a:r>
            <a:br>
              <a:rPr lang="fr-FR" sz="4000" b="1" dirty="0">
                <a:solidFill>
                  <a:srgbClr val="FFFFFF"/>
                </a:solidFill>
                <a:latin typeface="Helvetica Neue"/>
                <a:cs typeface="Times New Roman"/>
              </a:rPr>
            </a:br>
            <a:r>
              <a:rPr lang="fr-FR" sz="3000" dirty="0">
                <a:solidFill>
                  <a:srgbClr val="FFFFFF"/>
                </a:solidFill>
                <a:latin typeface="Helvetica Neue"/>
                <a:cs typeface="Times New Roman"/>
              </a:rPr>
              <a:t>Economique et Commerciale Générale  </a:t>
            </a: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417724" y="1148853"/>
            <a:ext cx="6012667" cy="819243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marL="368300" indent="-368300" algn="l">
              <a:lnSpc>
                <a:spcPct val="110000"/>
              </a:lnSpc>
              <a:spcBef>
                <a:spcPts val="4200"/>
              </a:spcBef>
              <a:buSzPct val="150000"/>
              <a:buFontTx/>
              <a:buChar char="•"/>
            </a:pPr>
            <a:endParaRPr lang="fr-FR" sz="2800" dirty="0">
              <a:solidFill>
                <a:srgbClr val="FFFFFF"/>
              </a:solidFill>
              <a:latin typeface="Helvetica Neue"/>
              <a:cs typeface="Times New Roman"/>
              <a:sym typeface="Times New Roman" pitchFamily="18" charset="0"/>
            </a:endParaRPr>
          </a:p>
        </p:txBody>
      </p:sp>
      <p:sp>
        <p:nvSpPr>
          <p:cNvPr id="7" name="ZoneTexte 1"/>
          <p:cNvSpPr txBox="1"/>
          <p:nvPr/>
        </p:nvSpPr>
        <p:spPr>
          <a:xfrm>
            <a:off x="4000123" y="9197280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3B038D6-30A3-8443-8BBE-A355C886574E}"/>
              </a:ext>
            </a:extLst>
          </p:cNvPr>
          <p:cNvCxnSpPr/>
          <p:nvPr/>
        </p:nvCxnSpPr>
        <p:spPr bwMode="auto">
          <a:xfrm>
            <a:off x="0" y="1539407"/>
            <a:ext cx="1300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F9854907-2CA9-8245-98C2-C9C4B203A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56" y="1755432"/>
            <a:ext cx="5938440" cy="67217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531DA0-CC48-4B46-8144-E5BB3A8E3E5B}"/>
              </a:ext>
            </a:extLst>
          </p:cNvPr>
          <p:cNvSpPr/>
          <p:nvPr/>
        </p:nvSpPr>
        <p:spPr>
          <a:xfrm>
            <a:off x="237704" y="2267332"/>
            <a:ext cx="6457620" cy="581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lnSpc>
                <a:spcPct val="11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La prépa </a:t>
            </a: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ECG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 ouvre l’accès à </a:t>
            </a: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l’ENS Paris Saclay, aux grandes écoles de commerce et de gestion et aux écoles militaires</a:t>
            </a:r>
          </a:p>
          <a:p>
            <a:pPr indent="-457200" algn="just">
              <a:lnSpc>
                <a:spcPct val="11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indent="-457200" algn="just">
              <a:lnSpc>
                <a:spcPct val="11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4 combinaisons possibles :</a:t>
            </a:r>
          </a:p>
          <a:p>
            <a:pPr marL="714375" indent="-342900" algn="just">
              <a:lnSpc>
                <a:spcPct val="110000"/>
              </a:lnSpc>
              <a:spcBef>
                <a:spcPts val="0"/>
              </a:spcBef>
              <a:buSzPct val="150000"/>
              <a:buFont typeface="Wingdings" pitchFamily="2" charset="2"/>
              <a:buChar char="Ø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 Maths approfondies / HGG</a:t>
            </a:r>
          </a:p>
          <a:p>
            <a:pPr marL="714375" indent="-342900" algn="just">
              <a:lnSpc>
                <a:spcPct val="110000"/>
              </a:lnSpc>
              <a:spcBef>
                <a:spcPts val="0"/>
              </a:spcBef>
              <a:buSzPct val="150000"/>
              <a:buFont typeface="Wingdings" pitchFamily="2" charset="2"/>
              <a:buChar char="Ø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 Maths approfondies / ESH</a:t>
            </a:r>
          </a:p>
          <a:p>
            <a:pPr marL="714375" indent="-342900" algn="just">
              <a:lnSpc>
                <a:spcPct val="110000"/>
              </a:lnSpc>
              <a:spcBef>
                <a:spcPts val="0"/>
              </a:spcBef>
              <a:buSzPct val="150000"/>
              <a:buFont typeface="Wingdings" pitchFamily="2" charset="2"/>
              <a:buChar char="Ø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 Maths appliquées / HGG</a:t>
            </a:r>
          </a:p>
          <a:p>
            <a:pPr marL="714375" indent="-342900" algn="just">
              <a:lnSpc>
                <a:spcPct val="110000"/>
              </a:lnSpc>
              <a:spcBef>
                <a:spcPts val="0"/>
              </a:spcBef>
              <a:buSzPct val="150000"/>
              <a:buFont typeface="Wingdings" pitchFamily="2" charset="2"/>
              <a:buChar char="Ø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 Maths appliquées / ESH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SzPct val="150000"/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indent="-457200" algn="l">
              <a:lnSpc>
                <a:spcPct val="11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Très bon niveau en Mathématiques, SES, Histoire-Géo/Géopolitique, Culture Générale, Français, Philo, LV1 et LV2 requis</a:t>
            </a:r>
          </a:p>
          <a:p>
            <a:pPr indent="-457200" algn="just">
              <a:lnSpc>
                <a:spcPct val="11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indent="-457200" algn="just">
              <a:lnSpc>
                <a:spcPct val="11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Spécialité Mathématiques requise (et option Maths expertes pour les classes préparatoires les plus sélectives en Maths approfondies) </a:t>
            </a: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9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0160"/>
          </a:xfrm>
        </p:spPr>
        <p:txBody>
          <a:bodyPr/>
          <a:lstStyle/>
          <a:p>
            <a:pPr eaLnBrk="1"/>
            <a:r>
              <a:rPr lang="fr-FR" sz="3600" dirty="0">
                <a:solidFill>
                  <a:srgbClr val="FFFFFF"/>
                </a:solidFill>
                <a:latin typeface="Helvetica Neue"/>
                <a:cs typeface="Times New Roman"/>
              </a:rPr>
              <a:t>Les prépas littéraires : </a:t>
            </a:r>
            <a:r>
              <a:rPr lang="fr-FR" sz="3600" kern="1200" dirty="0">
                <a:solidFill>
                  <a:srgbClr val="FFFFFF"/>
                </a:solidFill>
                <a:latin typeface="Helvetica Neue"/>
              </a:rPr>
              <a:t>Hypokhâgne AL</a:t>
            </a:r>
            <a:endParaRPr lang="fr-FR" sz="3600" dirty="0">
              <a:solidFill>
                <a:srgbClr val="FFFFFF"/>
              </a:solidFill>
              <a:latin typeface="Helvetica Neue"/>
              <a:cs typeface="Times New Roman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720" y="1492424"/>
            <a:ext cx="5472608" cy="7704856"/>
          </a:xfrm>
        </p:spPr>
        <p:txBody>
          <a:bodyPr/>
          <a:lstStyle/>
          <a:p>
            <a:pPr marL="342900" lvl="1" indent="-34290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§"/>
            </a:pPr>
            <a:endParaRPr lang="fr-FR" sz="2000" kern="12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900" lvl="1" indent="-34290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§"/>
            </a:pPr>
            <a:endParaRPr lang="fr-FR" sz="2000" kern="12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7" name="ZoneTexte 1"/>
          <p:cNvSpPr txBox="1"/>
          <p:nvPr/>
        </p:nvSpPr>
        <p:spPr>
          <a:xfrm>
            <a:off x="3910112" y="9197280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D8D5D18-BB68-1941-8410-035F09790A4B}"/>
              </a:ext>
            </a:extLst>
          </p:cNvPr>
          <p:cNvCxnSpPr>
            <a:cxnSpLocks/>
          </p:cNvCxnSpPr>
          <p:nvPr/>
        </p:nvCxnSpPr>
        <p:spPr bwMode="auto">
          <a:xfrm>
            <a:off x="0" y="1454097"/>
            <a:ext cx="1300480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548342EC-4280-B542-8957-DCFCEB62E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8" y="2007320"/>
            <a:ext cx="3768417" cy="64601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A0D5A4-2BA7-4936-B560-30FE2FC19333}"/>
              </a:ext>
            </a:extLst>
          </p:cNvPr>
          <p:cNvSpPr/>
          <p:nvPr/>
        </p:nvSpPr>
        <p:spPr>
          <a:xfrm>
            <a:off x="514040" y="1454097"/>
            <a:ext cx="7512225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Elles ouvrent l’accès par la </a:t>
            </a: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BEL (Banque d’Epreuves Littéraires) 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à l</a:t>
            </a: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’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ENS Paris-</a:t>
            </a: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Ulm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, l’ENS </a:t>
            </a: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Lyon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LSH ou l’ENS Paris </a:t>
            </a: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Saclay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</a:t>
            </a:r>
          </a:p>
          <a:p>
            <a:pPr marL="0" lvl="1" indent="0" algn="just" defTabSz="914400" fontAlgn="auto" hangingPunct="1">
              <a:spcBef>
                <a:spcPct val="20000"/>
              </a:spcBef>
              <a:spcAft>
                <a:spcPts val="0"/>
              </a:spcAft>
            </a:pPr>
            <a:endParaRPr lang="fr-FR" sz="20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Hypokhâgne AL 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suivie de</a:t>
            </a: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Khâgne Lettres Classiques 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(ENS ULM)  Très bon niveau en matières littéraires, </a:t>
            </a: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Français, Philosophie, Langues anciennes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) LV1 et LV2</a:t>
            </a: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fr-FR" sz="20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Khâgne Lettres Modernes LSH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(Lettres, Sciences Humaines – ENS Lyon)</a:t>
            </a:r>
          </a:p>
          <a:p>
            <a:pPr marL="0" lvl="1" indent="0" algn="just" defTabSz="914400" fontAlgn="auto" hangingPunct="1">
              <a:spcBef>
                <a:spcPct val="20000"/>
              </a:spcBef>
              <a:spcAft>
                <a:spcPts val="0"/>
              </a:spcAft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Les grandes écoles de commerce, les IEP de Province (Sciences Po Paris après une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khûbe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), l’école des Chartes (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</a:t>
            </a:r>
            <a:r>
              <a:rPr lang="fr-FR" sz="2000" dirty="0" err="1"/>
              <a:t>l</a:t>
            </a:r>
            <a:r>
              <a:rPr lang="fr-FR" sz="2000" dirty="0" err="1">
                <a:solidFill>
                  <a:schemeClr val="bg1"/>
                </a:solidFill>
              </a:rPr>
              <a:t>’</a:t>
            </a:r>
            <a:r>
              <a:rPr lang="fr-FR" sz="2000" b="1" dirty="0" err="1">
                <a:solidFill>
                  <a:schemeClr val="bg1"/>
                </a:solidFill>
              </a:rPr>
              <a:t>histoire</a:t>
            </a:r>
            <a:r>
              <a:rPr lang="fr-FR" sz="2000" dirty="0">
                <a:solidFill>
                  <a:schemeClr val="bg1"/>
                </a:solidFill>
              </a:rPr>
              <a:t>, les </a:t>
            </a:r>
            <a:r>
              <a:rPr lang="fr-FR" sz="2000" b="1" dirty="0">
                <a:solidFill>
                  <a:schemeClr val="bg1"/>
                </a:solidFill>
              </a:rPr>
              <a:t>archives</a:t>
            </a:r>
            <a:r>
              <a:rPr lang="fr-FR" sz="2000" dirty="0">
                <a:solidFill>
                  <a:schemeClr val="bg1"/>
                </a:solidFill>
              </a:rPr>
              <a:t>, le </a:t>
            </a:r>
            <a:r>
              <a:rPr lang="fr-FR" sz="2000" b="1" dirty="0">
                <a:solidFill>
                  <a:schemeClr val="bg1"/>
                </a:solidFill>
              </a:rPr>
              <a:t>patrimoine</a:t>
            </a:r>
            <a:r>
              <a:rPr lang="fr-FR" sz="2000" dirty="0">
                <a:solidFill>
                  <a:schemeClr val="bg1"/>
                </a:solidFill>
              </a:rPr>
              <a:t>, et les </a:t>
            </a:r>
            <a:r>
              <a:rPr lang="fr-FR" sz="2000" b="1" dirty="0">
                <a:solidFill>
                  <a:schemeClr val="bg1"/>
                </a:solidFill>
              </a:rPr>
              <a:t>humanités numériques</a:t>
            </a:r>
            <a:r>
              <a:rPr lang="fr-FR" sz="2000" dirty="0">
                <a:solidFill>
                  <a:schemeClr val="bg1"/>
                </a:solidFill>
              </a:rPr>
              <a:t>.</a:t>
            </a:r>
            <a:endParaRPr lang="fr-FR" sz="2000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</a:endParaRP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Concours B</a:t>
            </a: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l’école du Louvre,</a:t>
            </a: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l’ISIT et l’ESIT</a:t>
            </a: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(Interprétariat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),</a:t>
            </a: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les écoles de journalisme, de communication : le</a:t>
            </a: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fr-FR" sz="2000" b="1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Celsa</a:t>
            </a:r>
            <a:endParaRPr lang="fr-FR" sz="20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1" indent="-342900" algn="just" defTabSz="914400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les écoles militaires</a:t>
            </a:r>
          </a:p>
        </p:txBody>
      </p:sp>
    </p:spTree>
    <p:extLst>
      <p:ext uri="{BB962C8B-B14F-4D97-AF65-F5344CB8AC3E}">
        <p14:creationId xmlns:p14="http://schemas.microsoft.com/office/powerpoint/2010/main" val="232432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-34504" y="-72954"/>
            <a:ext cx="13004800" cy="1440160"/>
          </a:xfrm>
        </p:spPr>
        <p:txBody>
          <a:bodyPr/>
          <a:lstStyle/>
          <a:p>
            <a:pPr eaLnBrk="1"/>
            <a:br>
              <a:rPr lang="fr-FR" sz="3600" b="1" dirty="0">
                <a:solidFill>
                  <a:srgbClr val="FFFFFF"/>
                </a:solidFill>
                <a:latin typeface="Helvetica Neue"/>
                <a:cs typeface="Times New Roman"/>
              </a:rPr>
            </a:br>
            <a:r>
              <a:rPr lang="fr-FR" sz="3600" b="1" dirty="0">
                <a:solidFill>
                  <a:srgbClr val="FFFFFF"/>
                </a:solidFill>
                <a:latin typeface="Helvetica Neue"/>
                <a:cs typeface="Times New Roman"/>
              </a:rPr>
              <a:t>Les prépas littéraires : </a:t>
            </a:r>
            <a:r>
              <a:rPr lang="fr-FR" sz="3600" b="1" kern="1200" dirty="0">
                <a:solidFill>
                  <a:srgbClr val="FFFFFF"/>
                </a:solidFill>
                <a:latin typeface="Helvetica Neue"/>
              </a:rPr>
              <a:t>Hypokhâgne BL</a:t>
            </a:r>
            <a:endParaRPr lang="fr-FR" sz="3600" b="1" dirty="0">
              <a:solidFill>
                <a:srgbClr val="FFFFFF"/>
              </a:solidFill>
              <a:latin typeface="Helvetica Neue"/>
              <a:cs typeface="Times New Roman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1760" y="1380999"/>
            <a:ext cx="5832648" cy="7704857"/>
          </a:xfrm>
        </p:spPr>
        <p:txBody>
          <a:bodyPr/>
          <a:lstStyle/>
          <a:p>
            <a:pPr marL="342900" lvl="1" indent="-34290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Ø"/>
            </a:pPr>
            <a:r>
              <a:rPr lang="fr-FR" sz="2800" b="1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Hypokhâgne BL </a:t>
            </a:r>
            <a:r>
              <a:rPr lang="fr-FR" sz="2800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(LSS : Lettres et Sciences Sociales) suivie d’une Khâgne BL pour les </a:t>
            </a:r>
            <a:r>
              <a:rPr lang="fr-FR" sz="2800" b="1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profils littéraires qui souhaitent garder les mathématiques</a:t>
            </a:r>
          </a:p>
          <a:p>
            <a:pPr marL="342900" lvl="1" indent="-34290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Ø"/>
            </a:pPr>
            <a:endParaRPr lang="fr-FR" sz="800" kern="12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  <a:sym typeface="Noteworthy Bold" charset="0"/>
            </a:endParaRPr>
          </a:p>
          <a:p>
            <a:pPr marL="342900" lvl="1" indent="-34290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§"/>
            </a:pPr>
            <a:r>
              <a:rPr lang="fr-FR" sz="2400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En plus des débouchés de la voie classique, la  BLSES (</a:t>
            </a:r>
            <a:r>
              <a:rPr lang="fr-FR" sz="2400" kern="1200" dirty="0">
                <a:solidFill>
                  <a:srgbClr val="FFFFFF"/>
                </a:solidFill>
                <a:latin typeface="Century Gothic" panose="020B0502020202020204" pitchFamily="34" charset="0"/>
                <a:cs typeface="Helvetica Neue"/>
                <a:sym typeface="Noteworthy Bold" charset="0"/>
              </a:rPr>
              <a:t>Banque Lettres et Sciences Économiques et Sociales – BL) ouvre  </a:t>
            </a:r>
            <a:r>
              <a:rPr lang="fr-FR" sz="2400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aussi l’accès à </a:t>
            </a:r>
            <a:r>
              <a:rPr lang="fr-FR" sz="2400" b="1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L’ENSAE et L’ENSAI (Statistiques), quelques écoles d’ingénieurs, Dauphine</a:t>
            </a:r>
          </a:p>
          <a:p>
            <a:pPr marL="342900" lvl="1" indent="-34290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§"/>
            </a:pPr>
            <a:endParaRPr lang="fr-FR" sz="800" kern="12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  <a:sym typeface="Noteworthy Bold" charset="0"/>
            </a:endParaRPr>
          </a:p>
          <a:p>
            <a:pPr marL="342900" lvl="1" indent="-34290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§"/>
            </a:pPr>
            <a:r>
              <a:rPr lang="fr-FR" sz="2200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Très bon niveau en matières littéraires, Français, Philosophie, </a:t>
            </a:r>
            <a:r>
              <a:rPr lang="fr-FR" sz="2200" b="1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Mathématiques</a:t>
            </a:r>
            <a:r>
              <a:rPr lang="fr-FR" sz="2200" kern="1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, LV1 et LV2. </a:t>
            </a:r>
          </a:p>
          <a:p>
            <a:pPr marL="342900" lvl="1" indent="-34290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Ø"/>
            </a:pPr>
            <a:endParaRPr lang="fr-FR" sz="800" kern="12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7" name="ZoneTexte 1"/>
          <p:cNvSpPr txBox="1"/>
          <p:nvPr/>
        </p:nvSpPr>
        <p:spPr>
          <a:xfrm>
            <a:off x="3910112" y="9197280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D8D5D18-BB68-1941-8410-035F09790A4B}"/>
              </a:ext>
            </a:extLst>
          </p:cNvPr>
          <p:cNvCxnSpPr>
            <a:cxnSpLocks/>
          </p:cNvCxnSpPr>
          <p:nvPr/>
        </p:nvCxnSpPr>
        <p:spPr bwMode="auto">
          <a:xfrm>
            <a:off x="0" y="1636440"/>
            <a:ext cx="1300480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57F2DBFD-991E-2243-8F53-1C7EE3B9B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60" y="2356520"/>
            <a:ext cx="3871735" cy="59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92" y="20418"/>
            <a:ext cx="12976408" cy="1008113"/>
          </a:xfrm>
        </p:spPr>
        <p:txBody>
          <a:bodyPr/>
          <a:lstStyle/>
          <a:p>
            <a:r>
              <a:rPr lang="fr-FR" sz="2800" dirty="0">
                <a:solidFill>
                  <a:srgbClr val="FFFFFF"/>
                </a:solidFill>
                <a:latin typeface="Helvetica Neue"/>
                <a:cs typeface="Times New Roman"/>
              </a:rPr>
              <a:t> Parcours spécifiques </a:t>
            </a:r>
            <a:r>
              <a:rPr lang="fr-FR" sz="2800" b="1" dirty="0">
                <a:solidFill>
                  <a:srgbClr val="FFFFFF"/>
                </a:solidFill>
                <a:latin typeface="Helvetica Neue"/>
                <a:cs typeface="Times New Roman"/>
              </a:rPr>
              <a:t>ENS Rennes - D1 et ENS Paris Saclay - D2</a:t>
            </a:r>
            <a:endParaRPr lang="fr-FR" sz="2800" dirty="0">
              <a:solidFill>
                <a:srgbClr val="FFFFFF"/>
              </a:solidFill>
              <a:latin typeface="Helvetica Neue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700" y="1981346"/>
            <a:ext cx="7380820" cy="7222358"/>
          </a:xfrm>
        </p:spPr>
        <p:txBody>
          <a:bodyPr/>
          <a:lstStyle/>
          <a:p>
            <a:pPr marL="547688" lvl="2" indent="0" algn="just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fr-FR" sz="1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D1 : Une prépa en parallèle avec les deux premières année de Droit à l’Université</a:t>
            </a:r>
          </a:p>
          <a:p>
            <a:pPr marL="547688" lvl="2" indent="0" algn="just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fr-FR" sz="1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L’étudiant partage son temps entre les cours de prépa (Droit civil, Economie, Culture générale, LV1 et LV2) et les cours à l’Université (Droit constitutionnel, Relations internationales…)</a:t>
            </a:r>
          </a:p>
          <a:p>
            <a:pPr marL="547688" lvl="2" indent="0" algn="just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fr-FR" sz="1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Elle ouvre l’accès à l’ENS Rennes D1 (Droit, Economie et gestion), 17 places , les écoles de commerce (hors parisiennes) , les IEP de province, le </a:t>
            </a:r>
            <a:r>
              <a:rPr lang="fr-FR" sz="18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Celsa</a:t>
            </a:r>
            <a:r>
              <a:rPr lang="fr-FR" sz="1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et les filières sélectives à l’Université</a:t>
            </a:r>
          </a:p>
          <a:p>
            <a:pPr marL="547688" lvl="2" indent="0" algn="just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fr-FR" sz="1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Prépas ENC Bessières (Nanterre), Turgot (Sorbonne), ENC Blomet (Assas), Marie Curie (Sceaux) …</a:t>
            </a:r>
          </a:p>
          <a:p>
            <a:pPr marL="547688" lvl="2" indent="0" algn="just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fr-FR" sz="1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D2 : Une prépa en parallèle avec les deux premières années d’Economie et Gestion à l’Université</a:t>
            </a:r>
          </a:p>
          <a:p>
            <a:pPr marL="547688" lvl="2" indent="0" algn="just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fr-FR" sz="1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L’étudiant  partage son temps entre les cours en prépa (Histoire de la pensée économique, Economie, Gestion…) et les cours à l’Université (Mathématiques, Statistiques, Probabilité, Economie, Gestion…)</a:t>
            </a:r>
          </a:p>
          <a:p>
            <a:pPr marL="547688" lvl="2" indent="0" algn="just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fr-FR" sz="1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Elle ouvre l’accès à l’ENS Paris Saclay D2 Economie et Gestion, les écoles de statistiques (ENSAE, ENSAI), les écoles de commerce (HEC, ESCP après une </a:t>
            </a:r>
            <a:r>
              <a:rPr lang="fr-FR" sz="18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Khûbe</a:t>
            </a:r>
            <a:r>
              <a:rPr lang="fr-FR" sz="1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),  les IEP de province, le </a:t>
            </a:r>
            <a:r>
              <a:rPr lang="fr-FR" sz="18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Celsa</a:t>
            </a:r>
            <a:r>
              <a:rPr lang="fr-FR" sz="1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et les filières sélectives à l’Université</a:t>
            </a:r>
          </a:p>
          <a:p>
            <a:pPr marL="547688" lvl="2" indent="0" algn="just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fr-FR" sz="1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Prépas ENC Bessières (Nanterre), Turgot (Sorbonne), Blomet (Assas)…</a:t>
            </a:r>
          </a:p>
          <a:p>
            <a:pPr marL="547688" lvl="2" indent="0" algn="just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endParaRPr lang="fr-FR" sz="1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4" name="ZoneTexte 1"/>
          <p:cNvSpPr txBox="1"/>
          <p:nvPr/>
        </p:nvSpPr>
        <p:spPr>
          <a:xfrm>
            <a:off x="3910112" y="9197280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11E965-B160-F240-A5C6-A2A7A6AB13FE}"/>
              </a:ext>
            </a:extLst>
          </p:cNvPr>
          <p:cNvCxnSpPr/>
          <p:nvPr/>
        </p:nvCxnSpPr>
        <p:spPr bwMode="auto">
          <a:xfrm>
            <a:off x="-252074" y="1060376"/>
            <a:ext cx="1300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52" y="2500536"/>
            <a:ext cx="4305300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717" y="87018"/>
            <a:ext cx="11054080" cy="1433758"/>
          </a:xfrm>
        </p:spPr>
        <p:txBody>
          <a:bodyPr>
            <a:normAutofit/>
          </a:bodyPr>
          <a:lstStyle/>
          <a:p>
            <a:pPr algn="l"/>
            <a:r>
              <a:rPr lang="fr-FR" sz="455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fr-FR" sz="4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filière DCG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52895" y="1497225"/>
            <a:ext cx="124941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75103" y="1763925"/>
            <a:ext cx="9309285" cy="453470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487647" indent="-487647">
              <a:buFont typeface="Wingdings" charset="2"/>
              <a:buChar char="Ø"/>
            </a:pPr>
            <a:endParaRPr lang="fr-FR" sz="3413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1564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fr-FR" sz="1422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fr-FR" sz="1422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fr-FR" sz="1422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fr-FR" sz="1422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fr-FR" sz="1422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fr-FR" sz="1422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fr-FR" sz="1422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243823" indent="-243823">
              <a:buFont typeface="Wingdings" charset="2"/>
              <a:buChar char="Ø"/>
            </a:pPr>
            <a:endParaRPr lang="fr-FR" sz="1991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243823" indent="-243823">
              <a:buFont typeface="Wingdings" charset="2"/>
              <a:buChar char="Ø"/>
            </a:pPr>
            <a:endParaRPr lang="fr-FR" sz="1991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243823" indent="-243823">
              <a:buFont typeface="Wingdings" charset="2"/>
              <a:buChar char="Ø"/>
            </a:pPr>
            <a:endParaRPr lang="fr-FR" sz="1991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243823" indent="-243823">
              <a:buFont typeface="Wingdings" charset="2"/>
              <a:buChar char="Ø"/>
            </a:pPr>
            <a:endParaRPr lang="fr-FR" sz="1991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243823" indent="-243823">
              <a:buFont typeface="Wingdings" charset="2"/>
              <a:buChar char="Ø"/>
            </a:pPr>
            <a:endParaRPr lang="fr-FR" sz="1991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243823" indent="-243823">
              <a:buFont typeface="Wingdings" charset="2"/>
              <a:buChar char="Ø"/>
            </a:pPr>
            <a:endParaRPr lang="fr-FR" sz="1991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fr-FR" sz="1991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F76665-376F-7848-B578-9A02C3577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5" y="5596880"/>
            <a:ext cx="11284457" cy="33795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ADD433-3DE7-1948-8B32-523D0046B658}"/>
              </a:ext>
            </a:extLst>
          </p:cNvPr>
          <p:cNvSpPr txBox="1"/>
          <p:nvPr/>
        </p:nvSpPr>
        <p:spPr>
          <a:xfrm>
            <a:off x="664951" y="2087720"/>
            <a:ext cx="11377266" cy="324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276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Premier palier de formation de la filière expertise comptable, le diplôme de comptabilité et de gestion se prépare en 3 ans et donne le grade de licence. Il permet d’accéder au monde professionnel ou de poursuivre ses études.</a:t>
            </a:r>
          </a:p>
          <a:p>
            <a:pPr algn="l"/>
            <a:br>
              <a:rPr lang="fr-FR" sz="2276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fr-FR" sz="2276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Les diplômés peuvent continuer dans la filière en DSCG (diplôme supérieur de comptabilité et de gestion), étape vers le DEC (diplôme d’expertise comptable). Ils peuvent également poursuivre en master à l'université notamment en master CCA (comptabilité, contrôle, audit) ou en école de commerce et de management.</a:t>
            </a:r>
          </a:p>
        </p:txBody>
      </p:sp>
      <p:sp>
        <p:nvSpPr>
          <p:cNvPr id="7" name="ZoneTexte 1">
            <a:extLst>
              <a:ext uri="{FF2B5EF4-FFF2-40B4-BE49-F238E27FC236}">
                <a16:creationId xmlns:a16="http://schemas.microsoft.com/office/drawing/2014/main" id="{A191DF29-609A-1347-96C2-1A14009A0F86}"/>
              </a:ext>
            </a:extLst>
          </p:cNvPr>
          <p:cNvSpPr txBox="1"/>
          <p:nvPr/>
        </p:nvSpPr>
        <p:spPr>
          <a:xfrm>
            <a:off x="3910112" y="9197280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151823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fr-FR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cs typeface="Simplified Arabic" panose="02020603050405020304" pitchFamily="18" charset="-78"/>
              </a:rPr>
              <a:t>Les filières universitaires</a:t>
            </a:r>
          </a:p>
        </p:txBody>
      </p:sp>
      <p:sp>
        <p:nvSpPr>
          <p:cNvPr id="4" name="ZoneTexte 1"/>
          <p:cNvSpPr txBox="1"/>
          <p:nvPr/>
        </p:nvSpPr>
        <p:spPr>
          <a:xfrm>
            <a:off x="4018170" y="9269288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2EA7D1-4AC1-444E-9D84-7DF704BFFD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1" y="2101194"/>
            <a:ext cx="3628293" cy="38021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065796" y="633491"/>
            <a:ext cx="10729192" cy="504056"/>
          </a:xfrm>
        </p:spPr>
        <p:txBody>
          <a:bodyPr/>
          <a:lstStyle/>
          <a:p>
            <a:pPr eaLnBrk="1">
              <a:defRPr/>
            </a:pPr>
            <a:r>
              <a:rPr lang="fr-FR" sz="4400" dirty="0">
                <a:solidFill>
                  <a:srgbClr val="FFFFFF"/>
                </a:solidFill>
                <a:effectLst/>
                <a:latin typeface="Helvetica Neue"/>
              </a:rPr>
              <a:t>Les objectifs de la classe de première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3190032" y="1636440"/>
            <a:ext cx="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8446616" y="3652664"/>
            <a:ext cx="914400" cy="91440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525736" y="1852464"/>
            <a:ext cx="1180931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accent3">
                  <a:lumMod val="95000"/>
                </a:schemeClr>
              </a:solidFill>
              <a:latin typeface="Helvetica Neue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fr-FR" sz="3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Commencer en classe de première à identifier son projet d’orientation</a:t>
            </a:r>
          </a:p>
          <a:p>
            <a:pPr marL="571500" indent="-571500" algn="l">
              <a:buFont typeface="Wingdings" pitchFamily="2" charset="2"/>
              <a:buChar char="§"/>
            </a:pPr>
            <a:endParaRPr lang="fr-FR" sz="14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Identifier ses intérêts et compétences</a:t>
            </a:r>
          </a:p>
          <a:p>
            <a:pPr marL="571500" indent="-571500" algn="l">
              <a:buFont typeface="Wingdings" pitchFamily="2" charset="2"/>
              <a:buChar char="§"/>
            </a:pPr>
            <a:endParaRPr lang="fr-F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S’informer quant aux attendus des formations pour construire un parcours en adéquation avec son projet et ses ambitions (académiques et non-académiques)</a:t>
            </a:r>
          </a:p>
          <a:p>
            <a:pPr marL="571500" indent="-571500" algn="l">
              <a:buFont typeface="Wingdings" pitchFamily="2" charset="2"/>
              <a:buChar char="§"/>
            </a:pPr>
            <a:endParaRPr lang="fr-F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Enrichir son dossier d’expériences !</a:t>
            </a:r>
          </a:p>
          <a:p>
            <a:pPr marL="571500" indent="-571500" algn="l">
              <a:buFont typeface="Wingdings" pitchFamily="2" charset="2"/>
              <a:buChar char="§"/>
            </a:pPr>
            <a:endParaRPr lang="fr-F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Bien choisir les spécialités en classe de terminale en adéquation avec son projet d’orientation </a:t>
            </a:r>
          </a:p>
          <a:p>
            <a:pPr marL="571500" indent="-571500" algn="l">
              <a:buFont typeface="Wingdings" pitchFamily="2" charset="2"/>
              <a:buChar char="§"/>
            </a:pPr>
            <a:endParaRPr lang="fr-F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2F8F22A-E3A7-394F-AE9B-C78DF03E7592}"/>
              </a:ext>
            </a:extLst>
          </p:cNvPr>
          <p:cNvCxnSpPr/>
          <p:nvPr/>
        </p:nvCxnSpPr>
        <p:spPr bwMode="auto">
          <a:xfrm>
            <a:off x="0" y="1636440"/>
            <a:ext cx="130048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765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453728" y="484312"/>
            <a:ext cx="12169352" cy="871296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marL="457200" indent="-457200" algn="l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fr-FR" sz="26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L’université</a:t>
            </a:r>
          </a:p>
          <a:p>
            <a:pPr marL="457200" indent="-457200" algn="l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endParaRPr lang="fr-FR" sz="24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69875" indent="-269875" algn="l">
              <a:spcBef>
                <a:spcPts val="1000"/>
              </a:spcBef>
              <a:spcAft>
                <a:spcPts val="1000"/>
              </a:spcAft>
            </a:pPr>
            <a:endParaRPr lang="fr-FR" sz="2400" dirty="0">
              <a:solidFill>
                <a:srgbClr val="FFFFFF"/>
              </a:solidFill>
              <a:latin typeface="Helvetica Neue"/>
              <a:cs typeface="Times New Roman" panose="02020603050405020304" pitchFamily="18" charset="0"/>
            </a:endParaRPr>
          </a:p>
          <a:p>
            <a:pPr marL="269875" indent="-269875" algn="l">
              <a:spcBef>
                <a:spcPts val="1000"/>
              </a:spcBef>
              <a:spcAft>
                <a:spcPts val="1000"/>
              </a:spcAft>
            </a:pPr>
            <a:endParaRPr lang="fr-FR" sz="2400" dirty="0">
              <a:solidFill>
                <a:srgbClr val="FFFFFF"/>
              </a:solidFill>
              <a:latin typeface="Helvetica Neue"/>
              <a:cs typeface="Times New Roman" panose="02020603050405020304" pitchFamily="18" charset="0"/>
            </a:endParaRPr>
          </a:p>
          <a:p>
            <a:pPr marL="1828800" lvl="4" indent="0" algn="l" defTabSz="1300163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endParaRPr lang="fr-FR" sz="2400" dirty="0">
              <a:solidFill>
                <a:srgbClr val="FFFFFF"/>
              </a:solidFill>
              <a:latin typeface="Helvetica Neue"/>
              <a:cs typeface="Times New Roman" panose="02020603050405020304" pitchFamily="18" charset="0"/>
            </a:endParaRPr>
          </a:p>
          <a:p>
            <a:pPr marL="1828800" lvl="4" indent="0" algn="l" defTabSz="1300163">
              <a:buClr>
                <a:srgbClr val="000000"/>
              </a:buClr>
              <a:buSzPct val="100000"/>
            </a:pPr>
            <a:endParaRPr lang="fr-FR" sz="2400" dirty="0">
              <a:solidFill>
                <a:srgbClr val="FFFFFF"/>
              </a:solidFill>
              <a:latin typeface="Helvetica Neue"/>
              <a:cs typeface="Times New Roman" panose="02020603050405020304" pitchFamily="18" charset="0"/>
            </a:endParaRPr>
          </a:p>
          <a:p>
            <a:pPr marL="1828800" lvl="4" indent="0" algn="l" defTabSz="1300163">
              <a:buClr>
                <a:srgbClr val="000000"/>
              </a:buClr>
              <a:buSzPct val="100000"/>
            </a:pPr>
            <a:endParaRPr lang="fr-FR" sz="2400" dirty="0">
              <a:solidFill>
                <a:srgbClr val="FFFFFF"/>
              </a:solidFill>
              <a:latin typeface="Helvetica Neue"/>
              <a:cs typeface="Times New Roman" panose="02020603050405020304" pitchFamily="18" charset="0"/>
            </a:endParaRPr>
          </a:p>
          <a:p>
            <a:pPr marL="1828800" lvl="4" indent="0" algn="l" defTabSz="1300163">
              <a:buClr>
                <a:srgbClr val="000000"/>
              </a:buClr>
              <a:buSzPct val="100000"/>
              <a:buFont typeface="TimesNewRomanPSMT" charset="0"/>
              <a:buChar char="-"/>
            </a:pPr>
            <a:endParaRPr lang="fr-FR" sz="2400" dirty="0">
              <a:solidFill>
                <a:srgbClr val="FFFFFF"/>
              </a:solidFill>
              <a:latin typeface="Helvetica Neue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BBEF4B-CD28-4BA2-B646-BB1434057D27}"/>
              </a:ext>
            </a:extLst>
          </p:cNvPr>
          <p:cNvSpPr/>
          <p:nvPr/>
        </p:nvSpPr>
        <p:spPr>
          <a:xfrm>
            <a:off x="453728" y="1132384"/>
            <a:ext cx="1209734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Orientation ouverte à tous plus ou moins sélectives sur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Parcoursup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selon les universités et les programmes</a:t>
            </a:r>
          </a:p>
          <a:p>
            <a:pPr algn="l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Autonomie et puissance de travail sont les qualités indispensables pour réussir un parcours à l’université</a:t>
            </a:r>
          </a:p>
          <a:p>
            <a:pPr algn="l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Elles  s’organisent de la façon suivante : 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Licence (L1, L2, L3) : Bac + 3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Master (M1, M2) : Bac + 5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Doctorat (D1, D2, D3) : Bac + 8</a:t>
            </a:r>
          </a:p>
          <a:p>
            <a:pPr algn="l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Elles fonctionnent sur le système européen LMD : 1 semestre = 30 ECTS (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European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Credit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Transfer System) </a:t>
            </a:r>
          </a:p>
          <a:p>
            <a:pPr algn="l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L’acquisition de crédits permet aussi d’intégrer des parcours en écoles de commerce, ingénieur, Sciences Po, Masters à l’étranger… par le système des ponts à l’issue de la L2, L3 ou M1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Concours passerelle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Concours Tremplin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Concours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CASTing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 Ecoles Centrale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Procédure spécifiques pour les grandes écoles de commerce ou d’ingénieur en Master ou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Msc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– Polytechnique, HEC, ESCP, ESSEC …  </a:t>
            </a:r>
          </a:p>
        </p:txBody>
      </p:sp>
    </p:spTree>
    <p:extLst>
      <p:ext uri="{BB962C8B-B14F-4D97-AF65-F5344CB8AC3E}">
        <p14:creationId xmlns:p14="http://schemas.microsoft.com/office/powerpoint/2010/main" val="2504632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/>
          </p:cNvSpPr>
          <p:nvPr/>
        </p:nvSpPr>
        <p:spPr bwMode="auto">
          <a:xfrm>
            <a:off x="381720" y="635000"/>
            <a:ext cx="12313368" cy="870629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lvl="0" algn="l">
              <a:spcBef>
                <a:spcPts val="1000"/>
              </a:spcBef>
              <a:spcAft>
                <a:spcPts val="1000"/>
              </a:spcAft>
            </a:pPr>
            <a:endParaRPr lang="fr-FR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36" y="889590"/>
            <a:ext cx="1173730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fr-FR" sz="24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Un grand choix de filières  ou portails à l’Université : Portail Sciences formelles, Mathématiques, Mécanique, Droit, Economie-gestion, Littéraire (Littérature, Lettres, Langues,…), Histoire, Sciences Politiques etc..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Des  diplômes simples ou doubles, sélectifs sur dossiers et/ou test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fr-FR" sz="24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fr-FR" sz="24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fr-FR" sz="24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fr-FR" sz="24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DAUPHINE</a:t>
            </a: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 ( Statut particulier de Grande Ecole)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3 campus à Paris, Londres et Madrid et programme franco-allemand – Niveau de langue requis sur </a:t>
            </a:r>
            <a:r>
              <a:rPr lang="fr-FR" sz="24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Parcoursup</a:t>
            </a: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pour les campus à l’étranger !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Excellent niveau en Mathématiques, Français et Anglais requis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fr-FR" sz="24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           Licence Sciences des Organisations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4 parcours  en 3ème année : Economie appliquée, Gestion, Droit ( + CEJ : Certificat  d’études Juridiques  suivi en L1 et L2), Sciences Sociales,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Double licence Sciences des Organisations et Intelligence artificielle,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Licence Mathématiques/Informatique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381814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fr-FR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Les écoles post-bac</a:t>
            </a:r>
          </a:p>
        </p:txBody>
      </p:sp>
      <p:sp>
        <p:nvSpPr>
          <p:cNvPr id="4" name="ZoneTexte 1"/>
          <p:cNvSpPr txBox="1"/>
          <p:nvPr/>
        </p:nvSpPr>
        <p:spPr>
          <a:xfrm>
            <a:off x="3974886" y="9197280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D8F33-29FE-454A-8348-98FD0276A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1" y="2101194"/>
            <a:ext cx="3628293" cy="38021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-338360" y="2644552"/>
            <a:ext cx="12665496" cy="748883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193675" indent="-193675" algn="l" defTabSz="1300163"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"/>
                <a:cs typeface="Times New Roman" pitchFamily="18" charset="0"/>
                <a:sym typeface="Times New Roman" pitchFamily="18" charset="0"/>
              </a:rPr>
              <a:t>       </a:t>
            </a:r>
            <a:endParaRPr lang="fr-FR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"/>
              <a:cs typeface="Times New Roman" pitchFamily="18" charset="0"/>
              <a:sym typeface="Times New Roman" pitchFamily="18" charset="0"/>
            </a:endParaRPr>
          </a:p>
          <a:p>
            <a:pPr marL="193675" indent="-193675" algn="l" defTabSz="1300163"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 pitchFamily="18" charset="0"/>
              <a:sym typeface="Times New Roman" pitchFamily="18" charset="0"/>
            </a:endParaRPr>
          </a:p>
          <a:p>
            <a:pPr marL="193675" indent="-193675" algn="l" defTabSz="1300163"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 pitchFamily="18" charset="0"/>
              <a:sym typeface="Times New Roman" pitchFamily="18" charset="0"/>
            </a:endParaRPr>
          </a:p>
          <a:p>
            <a:pPr algn="l" defTabSz="1300163">
              <a:lnSpc>
                <a:spcPct val="110000"/>
              </a:lnSpc>
              <a:spcBef>
                <a:spcPts val="2400"/>
              </a:spcBef>
              <a:buSzPct val="150000"/>
              <a:defRPr/>
            </a:pPr>
            <a:endParaRPr lang="fr-FR" sz="4900" dirty="0">
              <a:solidFill>
                <a:srgbClr val="FFFFFF"/>
              </a:solidFill>
              <a:latin typeface="Helvetica Neue"/>
              <a:cs typeface="Times New Roman" pitchFamily="18" charset="0"/>
              <a:sym typeface="Times New Roman" pitchFamily="18" charset="0"/>
            </a:endParaRPr>
          </a:p>
          <a:p>
            <a:pPr algn="l" defTabSz="1300163">
              <a:lnSpc>
                <a:spcPct val="110000"/>
              </a:lnSpc>
              <a:spcBef>
                <a:spcPts val="2400"/>
              </a:spcBef>
              <a:buSzPct val="150000"/>
              <a:defRPr/>
            </a:pPr>
            <a:endParaRPr lang="fr-FR" sz="4900" dirty="0">
              <a:solidFill>
                <a:srgbClr val="FFFFFF"/>
              </a:solidFill>
              <a:latin typeface="Helvetica Neue"/>
              <a:cs typeface="Times New Roman" pitchFamily="18" charset="0"/>
              <a:sym typeface="Times New Roman" pitchFamily="18" charset="0"/>
            </a:endParaRPr>
          </a:p>
          <a:p>
            <a:pPr marL="193675" indent="-193675" algn="l" defTabSz="1300163">
              <a:defRPr/>
            </a:pPr>
            <a:endParaRPr lang="fr-FR" sz="4900" dirty="0">
              <a:solidFill>
                <a:srgbClr val="FFFFFF"/>
              </a:solidFill>
              <a:latin typeface="Helvetica Neue"/>
              <a:cs typeface="Times New Roman" pitchFamily="18" charset="0"/>
              <a:sym typeface="Times New Roman" pitchFamily="18" charset="0"/>
            </a:endParaRPr>
          </a:p>
          <a:p>
            <a:pPr marL="193675" indent="-193675" algn="l" defTabSz="1300163">
              <a:defRPr/>
            </a:pPr>
            <a:r>
              <a:rPr lang="fr-FR" sz="3900" dirty="0">
                <a:solidFill>
                  <a:srgbClr val="FFFFFF"/>
                </a:solidFill>
                <a:latin typeface="Helvetica Neue"/>
                <a:cs typeface="Times New Roman" pitchFamily="18" charset="0"/>
                <a:sym typeface="Times New Roman" pitchFamily="18" charset="0"/>
              </a:rPr>
              <a:t>	</a:t>
            </a:r>
            <a:endParaRPr lang="fr-FR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09B63-E871-DA43-9D6D-4720F9FDE912}"/>
              </a:ext>
            </a:extLst>
          </p:cNvPr>
          <p:cNvSpPr/>
          <p:nvPr/>
        </p:nvSpPr>
        <p:spPr>
          <a:xfrm>
            <a:off x="185042" y="700336"/>
            <a:ext cx="8950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itchFamily="18" charset="0"/>
                <a:sym typeface="Times New Roman" pitchFamily="18" charset="0"/>
              </a:rPr>
              <a:t>Bien choisir son école post-bac </a:t>
            </a:r>
            <a:endParaRPr lang="fr-FR" sz="4400" dirty="0">
              <a:latin typeface="Century Gothic" panose="020B0502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5D785EE-3251-3141-903B-76EB3EE5C342}"/>
              </a:ext>
            </a:extLst>
          </p:cNvPr>
          <p:cNvCxnSpPr/>
          <p:nvPr/>
        </p:nvCxnSpPr>
        <p:spPr bwMode="auto">
          <a:xfrm>
            <a:off x="0" y="1780456"/>
            <a:ext cx="1300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49AD1B7-4797-4707-8540-E60CAE09A8BE}"/>
              </a:ext>
            </a:extLst>
          </p:cNvPr>
          <p:cNvSpPr/>
          <p:nvPr/>
        </p:nvSpPr>
        <p:spPr>
          <a:xfrm>
            <a:off x="1301564" y="2176244"/>
            <a:ext cx="9753600" cy="600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1300163" eaLnBrk="0">
              <a:lnSpc>
                <a:spcPts val="3500"/>
              </a:lnSpc>
              <a:buFont typeface="Wingdings" charset="2"/>
              <a:buChar char="Ø"/>
              <a:defRPr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 </a:t>
            </a:r>
            <a:r>
              <a:rPr 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Les critères de sélection pour une école :</a:t>
            </a:r>
          </a:p>
          <a:p>
            <a:pPr marL="342900" lvl="0" indent="-342900" algn="just" defTabSz="1300163" eaLnBrk="0">
              <a:lnSpc>
                <a:spcPts val="3500"/>
              </a:lnSpc>
              <a:buFont typeface="Wingdings" charset="2"/>
              <a:buChar char="Ø"/>
              <a:defRPr/>
            </a:pPr>
            <a:endParaRPr lang="fr-FR" sz="24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342900" lvl="0" indent="-342900" algn="just" defTabSz="1300163" eaLnBrk="0">
              <a:lnSpc>
                <a:spcPts val="3500"/>
              </a:lnSpc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Le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label CTI </a:t>
            </a: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qui délivre le titre d’ingénieur</a:t>
            </a:r>
            <a:endParaRPr lang="fr-FR" sz="24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457200" lvl="0" indent="-457200" algn="just" defTabSz="457200" eaLnBrk="0">
              <a:lnSpc>
                <a:spcPct val="110000"/>
              </a:lnSpc>
              <a:spcBef>
                <a:spcPts val="2400"/>
              </a:spcBef>
              <a:buSzPct val="150000"/>
              <a:buFont typeface="Wingdings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Le grade de Master accordé </a:t>
            </a: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aux écoles visées en bac + 5  </a:t>
            </a:r>
          </a:p>
          <a:p>
            <a:pPr marL="457200" lvl="0" indent="-457200" algn="just" defTabSz="457200" eaLnBrk="0">
              <a:lnSpc>
                <a:spcPct val="110000"/>
              </a:lnSpc>
              <a:spcBef>
                <a:spcPts val="2400"/>
              </a:spcBef>
              <a:buSzPct val="150000"/>
              <a:buFont typeface="Wingdings" pitchFamily="2" charset="2"/>
              <a:buChar char="§"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Le BBA (Bac + 4)  qui propose une formation ouverte à l’international.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Il doit s’adosser sur la référence académique de l’établissement qui délivre le diplôme</a:t>
            </a:r>
          </a:p>
          <a:p>
            <a:pPr marL="457200" lvl="0" indent="-457200" algn="just" defTabSz="457200" eaLnBrk="0">
              <a:lnSpc>
                <a:spcPct val="110000"/>
              </a:lnSpc>
              <a:spcBef>
                <a:spcPts val="2400"/>
              </a:spcBef>
              <a:buSzPct val="150000"/>
              <a:buFont typeface="Wingdings" pitchFamily="2" charset="2"/>
              <a:buChar char="§"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Le </a:t>
            </a:r>
            <a:r>
              <a:rPr lang="fr-FR" sz="24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Bachelor</a:t>
            </a: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  (Bac + 3) – </a:t>
            </a:r>
            <a:r>
              <a:rPr lang="fr-FR" sz="24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Bachelor</a:t>
            </a: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 visé ou grade de licence </a:t>
            </a:r>
          </a:p>
          <a:p>
            <a:pPr marL="457200" lvl="0" indent="-457200" algn="just" defTabSz="457200" eaLnBrk="0">
              <a:lnSpc>
                <a:spcPts val="3500"/>
              </a:lnSpc>
              <a:spcBef>
                <a:spcPts val="2400"/>
              </a:spcBef>
              <a:buSzPct val="150000"/>
              <a:buFont typeface="Wingdings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Les labels internationaux accordés à l’établissement :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Equis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  <a:sym typeface="Noteworthy Bold" charset="0"/>
              </a:rPr>
              <a:t> (E), AACSB (Label américain), AMBA (Label britannique) ou à un programme : EPAS</a:t>
            </a:r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10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45602" y="-105005"/>
            <a:ext cx="12050551" cy="966232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defTabSz="1300163">
              <a:defRPr/>
            </a:pPr>
            <a:r>
              <a:rPr lang="fr-FR" sz="5000" dirty="0">
                <a:solidFill>
                  <a:srgbClr val="FFFFFF"/>
                </a:solidFill>
                <a:latin typeface="Helvetica Neue"/>
                <a:cs typeface="Times New Roman"/>
              </a:rPr>
              <a:t>Les écoles d’ingénieurs à prépa intégrée</a:t>
            </a:r>
          </a:p>
          <a:p>
            <a:pPr defTabSz="1300163">
              <a:defRPr/>
            </a:pPr>
            <a:endParaRPr lang="fr-FR" sz="1000" u="sng" dirty="0">
              <a:solidFill>
                <a:srgbClr val="FFFFFF"/>
              </a:solidFill>
              <a:latin typeface="Helvetica Neue"/>
            </a:endParaRPr>
          </a:p>
          <a:p>
            <a:pPr marL="361950" algn="l" defTabSz="1299763">
              <a:defRPr/>
            </a:pPr>
            <a:endParaRPr lang="fr-FR" sz="24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361950" algn="l" defTabSz="1299763">
              <a:defRPr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Généralistes ou spécialisées, l’admission se fait sur concours communs ou propres à l’école, sur dossier et/ou entretien</a:t>
            </a:r>
          </a:p>
          <a:p>
            <a:pPr algn="l" defTabSz="1299763">
              <a:defRPr/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algn="l" defTabSz="1299763">
              <a:defRPr/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796" indent="-342796" algn="l" defTabSz="1299763">
              <a:buFont typeface="Wingdings" charset="2"/>
              <a:buChar char="Ø"/>
              <a:defRPr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Les écoles sur concours communs 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:</a:t>
            </a:r>
          </a:p>
          <a:p>
            <a:pPr marL="342796" indent="-342796" algn="l" defTabSz="1299763">
              <a:buFont typeface="Wingdings" charset="2"/>
              <a:buChar char="Ø"/>
              <a:defRPr/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796" indent="-342796" algn="l" defTabSz="1299763">
              <a:buFont typeface="Arial"/>
              <a:buChar char="•"/>
              <a:defRPr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Concours Puissance </a:t>
            </a:r>
            <a:r>
              <a:rPr lang="fr-FR" sz="2000" b="1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Apha</a:t>
            </a: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: CPE Lyon, ESIEE (Paris et Amiens), ESA, ESTIA Bidart, HEI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Junia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, ISEN 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Junia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(Toulon, Lille et Rennes), ISEP, ESAIP, ESCOM, ESIEA, EBI, 3IL, EFREI, ELISA, ISMANS, ESEO,ESITC Paris et Metz , ESTBB</a:t>
            </a:r>
          </a:p>
          <a:p>
            <a:pPr marL="342796" indent="-342796" algn="l" defTabSz="1299763">
              <a:buFont typeface="Arial"/>
              <a:buChar char="•"/>
              <a:defRPr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Concours Avenir 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: ECE, EPF (Sceaux, Troyes, Montpellier), EIGSI, ESTACA, ESILV, ESIGELEC,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Builders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</a:t>
            </a:r>
          </a:p>
          <a:p>
            <a:pPr marL="342796" indent="-342796" algn="l" defTabSz="1299763">
              <a:buFont typeface="Arial"/>
              <a:buChar char="•"/>
              <a:defRPr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Concours Advance :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Epita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,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Supbiotech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,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Esme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Sudria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, IPSA</a:t>
            </a:r>
          </a:p>
          <a:p>
            <a:pPr marL="342796" indent="-342796" algn="l" defTabSz="1299763">
              <a:buFont typeface="Arial"/>
              <a:buChar char="•"/>
              <a:defRPr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Concours GEIPI Polytech 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: 35 écoles publiques d’ingénieur</a:t>
            </a:r>
          </a:p>
          <a:p>
            <a:pPr marL="342796" indent="-342796" algn="l" defTabSz="1299763">
              <a:buFont typeface="Arial"/>
              <a:buChar char="•"/>
              <a:defRPr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Concours Galaxy 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: CY Tech</a:t>
            </a:r>
          </a:p>
          <a:p>
            <a:pPr algn="l" defTabSz="1299763">
              <a:defRPr/>
            </a:pPr>
            <a:endParaRPr lang="fr-FR" sz="2000" u="sng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algn="l" defTabSz="1299763">
              <a:defRPr/>
            </a:pPr>
            <a:endParaRPr lang="fr-FR" sz="2000" u="sng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796" indent="-342796" algn="just" defTabSz="1299763">
              <a:buFont typeface="Wingdings" charset="2"/>
              <a:buChar char="Ø"/>
              <a:defRPr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Les écoles sur dossiers et entretiens : Recrutement plus ou moins sélectif</a:t>
            </a:r>
          </a:p>
          <a:p>
            <a:pPr marL="342796" indent="-342796" algn="l" defTabSz="1299763">
              <a:buFont typeface="Wingdings" charset="2"/>
              <a:buChar char="Ø"/>
              <a:defRPr/>
            </a:pPr>
            <a:endParaRPr lang="fr-FR" sz="20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796" indent="-342796" algn="l" defTabSz="1299763">
              <a:buFont typeface="Arial"/>
              <a:buChar char="•"/>
              <a:defRPr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Les INSA (7 campus en France et au Maroc – Lyon, Toulouse, Rouen, Rennes, Strasbourg, Centre-Val de Loire, Fès)</a:t>
            </a:r>
          </a:p>
          <a:p>
            <a:pPr marL="342796" indent="-342796" algn="l" defTabSz="1299763">
              <a:buFont typeface="Arial"/>
              <a:buChar char="•"/>
              <a:defRPr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UTC, UTT, UTBM ( Universités de technologie – Compiègne, Troyes et Belfort-Montbéliard)</a:t>
            </a:r>
          </a:p>
          <a:p>
            <a:pPr marL="342796" indent="-342796" algn="l" defTabSz="1299763">
              <a:buFont typeface="Arial"/>
              <a:buChar char="•"/>
              <a:defRPr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La prépa des INP – Cycle Préparatoire Polytechnique (32 écoles publiques d’ingénieur)</a:t>
            </a:r>
            <a:endParaRPr lang="fr-FR" sz="20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900" indent="-342900" algn="l" defTabSz="1299763">
              <a:buFont typeface="Arial"/>
              <a:buChar char="•"/>
              <a:defRPr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L’ECAM  et l’ICAM  (La filière Arts et métiers en prépa intégrée)</a:t>
            </a:r>
          </a:p>
          <a:p>
            <a:pPr marL="342900" indent="-342900" algn="l" defTabSz="1299763">
              <a:buFont typeface="Arial"/>
              <a:buChar char="•"/>
              <a:defRPr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Concours France Agro 3 :  ISA Lille, ISARA Lyon, Purpan Toulouse</a:t>
            </a:r>
          </a:p>
          <a:p>
            <a:pPr marL="342900" indent="-342900" algn="l" defTabSz="1299763">
              <a:buFont typeface="Arial"/>
              <a:buChar char="•"/>
              <a:defRPr/>
            </a:pP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UniLaSalle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Beauvais</a:t>
            </a:r>
          </a:p>
          <a:p>
            <a:pPr marL="342900" indent="-342900" algn="l" defTabSz="1299763">
              <a:buFont typeface="Arial"/>
              <a:buChar char="•"/>
              <a:defRPr/>
            </a:pPr>
            <a:r>
              <a:rPr lang="fr-FR" sz="20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Bachelor</a:t>
            </a: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Polytechnique ou le Double diplôme Centrale Supélec-McGill 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(En anglais) …</a:t>
            </a:r>
          </a:p>
          <a:p>
            <a:pPr algn="l" defTabSz="1299763">
              <a:defRPr/>
            </a:pPr>
            <a:endParaRPr lang="fr-FR" sz="2200" u="sng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algn="l" defTabSz="1300163">
              <a:defRPr/>
            </a:pPr>
            <a:endParaRPr lang="fr-FR" sz="2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342900" indent="-342900" algn="l" defTabSz="1300163">
              <a:buFont typeface="Wingdings" panose="05000000000000000000" pitchFamily="2" charset="2"/>
              <a:buChar char="Ø"/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algn="l" defTabSz="1300163">
              <a:defRPr/>
            </a:pPr>
            <a:endParaRPr lang="fr-FR" sz="2400" dirty="0">
              <a:solidFill>
                <a:srgbClr val="FFFFFF"/>
              </a:solidFill>
              <a:latin typeface="Helvetica Neue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DB6F1D1-5E60-1344-9BDD-D5C72A42135A}"/>
              </a:ext>
            </a:extLst>
          </p:cNvPr>
          <p:cNvCxnSpPr/>
          <p:nvPr/>
        </p:nvCxnSpPr>
        <p:spPr bwMode="auto">
          <a:xfrm>
            <a:off x="0" y="916360"/>
            <a:ext cx="12977567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92467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525736" y="556320"/>
            <a:ext cx="11881320" cy="892899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defTabSz="1300163">
              <a:defRPr/>
            </a:pPr>
            <a:r>
              <a:rPr lang="fr-FR" sz="5400" dirty="0">
                <a:solidFill>
                  <a:srgbClr val="FFFFFF"/>
                </a:solidFill>
                <a:latin typeface="Helvetica Neue"/>
                <a:cs typeface="Times New Roman"/>
              </a:rPr>
              <a:t>Les écoles de commerce </a:t>
            </a:r>
            <a:r>
              <a:rPr lang="fr-FR" sz="5400" dirty="0" err="1">
                <a:solidFill>
                  <a:srgbClr val="FFFFFF"/>
                </a:solidFill>
                <a:latin typeface="Helvetica Neue"/>
                <a:cs typeface="Times New Roman"/>
              </a:rPr>
              <a:t>Post-bac</a:t>
            </a:r>
            <a:endParaRPr lang="fr-FR" sz="54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algn="l" defTabSz="1300163">
              <a:defRPr/>
            </a:pPr>
            <a:endParaRPr lang="fr-FR" sz="24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algn="l" defTabSz="1300163">
              <a:defRPr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Diplôme en 3, 4 ou 5 ans suivant les écoles. L’admission se fait sur concours communs ou propres à l’école, ou sur dossier et lettre de motivation et entretien</a:t>
            </a:r>
          </a:p>
          <a:p>
            <a:pPr algn="l" defTabSz="1300163">
              <a:defRPr/>
            </a:pPr>
            <a:endParaRPr lang="fr-FR" sz="1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900" indent="-342900" algn="l" defTabSz="1300163">
              <a:buFont typeface="Wingdings" charset="2"/>
              <a:buChar char="Ø"/>
              <a:defRPr/>
            </a:pPr>
            <a:r>
              <a:rPr lang="fr-FR" sz="28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Les concours communs :</a:t>
            </a:r>
          </a:p>
          <a:p>
            <a:pPr algn="l" defTabSz="1300163">
              <a:defRPr/>
            </a:pPr>
            <a:endParaRPr lang="fr-FR" sz="1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900" indent="-342900" algn="l" defTabSz="1300163">
              <a:buFont typeface="Arial"/>
              <a:buChar char="•"/>
              <a:defRPr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Concours </a:t>
            </a:r>
            <a:r>
              <a:rPr lang="fr-FR" sz="2800" b="1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Acces</a:t>
            </a:r>
            <a:r>
              <a:rPr lang="fr-FR" sz="28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(5 ans) </a:t>
            </a: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: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IESEG, ESSCA, ESDES</a:t>
            </a:r>
          </a:p>
          <a:p>
            <a:pPr marL="342900" indent="-342900" algn="l" defTabSz="1300163">
              <a:buFont typeface="Arial"/>
              <a:buChar char="•"/>
              <a:defRPr/>
            </a:pPr>
            <a:endParaRPr lang="fr-FR" sz="1000" dirty="0">
              <a:solidFill>
                <a:srgbClr val="C00000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900" indent="-342900" algn="l" defTabSz="1300163">
              <a:buFont typeface="Arial"/>
              <a:buChar char="•"/>
              <a:defRPr/>
            </a:pP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Concours </a:t>
            </a:r>
            <a:r>
              <a:rPr lang="fr-FR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Sesam</a:t>
            </a:r>
            <a:r>
              <a:rPr lang="fr-FR" sz="28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e</a:t>
            </a: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: </a:t>
            </a:r>
          </a:p>
          <a:p>
            <a:pPr marL="682625" indent="-317500" algn="just" defTabSz="1300163">
              <a:buFont typeface="Wingdings" pitchFamily="2" charset="2"/>
              <a:buChar char="§"/>
              <a:defRPr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En 4 ans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: ESSEC Global BBA, BBA International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Excelia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La Rochelle, IBBA EM Normandie, International BBA Grenoble, International BBA South Champagne Business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School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, Global BBA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Neoma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(Paris, Reims et Rouen),  International BBA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Kedge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(Marseille- Paris), Global BBA EM Lyon, BBA in global management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Skema</a:t>
            </a:r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</a:endParaRPr>
          </a:p>
          <a:p>
            <a:pPr marL="682625" indent="-317500" algn="just" defTabSz="1300163">
              <a:buFont typeface="Wingdings" pitchFamily="2" charset="2"/>
              <a:buChar char="§"/>
              <a:defRPr/>
            </a:pPr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</a:endParaRPr>
          </a:p>
          <a:p>
            <a:pPr marL="682625" indent="-317500" algn="l" defTabSz="1300163">
              <a:buFont typeface="Wingdings" pitchFamily="2" charset="2"/>
              <a:buChar char="§"/>
              <a:defRPr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En 5 ans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: EBP international (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Kedge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Business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School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à Bordeaux), EM Normandie, ESCE International Business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School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, IPAG Business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School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, EMLV, EDC, EBS, PSB,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Teoma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Néoma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BS, EM Strasbourg Business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School</a:t>
            </a:r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</a:endParaRPr>
          </a:p>
          <a:p>
            <a:pPr algn="l" defTabSz="1300163">
              <a:defRPr/>
            </a:pP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900" indent="-342900" algn="l" defTabSz="1300163">
              <a:buFont typeface="Arial"/>
              <a:buChar char="•"/>
              <a:defRPr/>
            </a:pPr>
            <a:endParaRPr lang="fr-FR" sz="1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900" indent="-342900" algn="l" defTabSz="1300163">
              <a:buFont typeface="Arial"/>
              <a:buChar char="•"/>
              <a:defRPr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Autres concours : PASS (Bac + 4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),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Ecricome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Bachelor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</a:t>
            </a:r>
          </a:p>
          <a:p>
            <a:pPr marL="342900" indent="-342900" algn="l" defTabSz="1300163">
              <a:buFont typeface="Arial"/>
              <a:buChar char="•"/>
              <a:defRPr/>
            </a:pP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900" indent="-342900" algn="l" defTabSz="1300163">
              <a:buFont typeface="Arial"/>
              <a:buChar char="•"/>
              <a:defRPr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Autres écoles hors banques de concours :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Bachelor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de l’ESCP (3 ans) et BBA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Edhec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(4 ans)…</a:t>
            </a:r>
            <a:endParaRPr lang="fr-FR" sz="2800" u="sng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</a:endParaRPr>
          </a:p>
          <a:p>
            <a:pPr algn="l" defTabSz="1300163">
              <a:defRPr/>
            </a:pPr>
            <a:endParaRPr lang="fr-FR" sz="28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07C3DDE-FEB1-C142-BFD2-BDAD3588DE71}"/>
              </a:ext>
            </a:extLst>
          </p:cNvPr>
          <p:cNvCxnSpPr/>
          <p:nvPr/>
        </p:nvCxnSpPr>
        <p:spPr bwMode="auto">
          <a:xfrm>
            <a:off x="0" y="1564432"/>
            <a:ext cx="130048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0701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fr-FR" dirty="0">
                <a:solidFill>
                  <a:srgbClr val="FFFFFF"/>
                </a:solidFill>
                <a:effectLst/>
                <a:latin typeface="Helvetica Neue"/>
                <a:cs typeface="Times New Roman"/>
              </a:rPr>
              <a:t>Les filières courtes</a:t>
            </a:r>
          </a:p>
        </p:txBody>
      </p:sp>
      <p:sp>
        <p:nvSpPr>
          <p:cNvPr id="6" name="ZoneTexte 1"/>
          <p:cNvSpPr txBox="1"/>
          <p:nvPr/>
        </p:nvSpPr>
        <p:spPr>
          <a:xfrm>
            <a:off x="4054174" y="9197280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64C73D-3321-4C72-85B4-D34F62187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1" y="2101194"/>
            <a:ext cx="3628293" cy="38021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813768" y="268288"/>
            <a:ext cx="11353800" cy="1140188"/>
          </a:xfrm>
        </p:spPr>
        <p:txBody>
          <a:bodyPr/>
          <a:lstStyle/>
          <a:p>
            <a:pPr eaLnBrk="1"/>
            <a:r>
              <a:rPr lang="fr-FR" sz="5400" dirty="0">
                <a:solidFill>
                  <a:srgbClr val="FFFFFF"/>
                </a:solidFill>
                <a:latin typeface="Helvetica Neue"/>
              </a:rPr>
              <a:t>Les filières courtes : BUT et BTS</a:t>
            </a:r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309712" y="1708448"/>
            <a:ext cx="12457384" cy="712879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Un premier diplôme en 2 ou 3 ans après le Bac qui peut être fait en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apprentissage</a:t>
            </a: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endParaRPr lang="fr-FR" sz="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40 à 60 % </a:t>
            </a: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des diplômés poursuivent leurs études selon la filière</a:t>
            </a: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endParaRPr lang="fr-FR" sz="1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Des formations à privilégier pour les lycéens qui recherchent de </a:t>
            </a: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  <a:sym typeface="Times New Roman" pitchFamily="18" charset="0"/>
              </a:rPr>
              <a:t>l’encadrement</a:t>
            </a: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endParaRPr lang="fr-FR" sz="1000" dirty="0">
              <a:solidFill>
                <a:srgbClr val="C00000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Contrôle continu, travail en petits groupes, projets et </a:t>
            </a: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stages en entreprise </a:t>
            </a: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endParaRPr lang="fr-FR" sz="800" dirty="0">
              <a:solidFill>
                <a:schemeClr val="bg1"/>
              </a:solidFill>
              <a:latin typeface="Century Gothic" panose="020B0502020202020204" pitchFamily="34" charset="0"/>
              <a:cs typeface="Helvetica Neue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Il permet une poursuite d’études en </a:t>
            </a:r>
            <a:r>
              <a:rPr 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licence généraliste ou professionnelle </a:t>
            </a: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et en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école de commerce ou d’ingénieurs </a:t>
            </a:r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171450" indent="-171450" algn="just">
              <a:lnSpc>
                <a:spcPct val="90000"/>
              </a:lnSpc>
              <a:buFont typeface="Wingdings" pitchFamily="2" charset="2"/>
              <a:buChar char="§"/>
            </a:pPr>
            <a:endParaRPr lang="fr-FR" sz="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endParaRPr lang="fr-FR" sz="1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Recrutement </a:t>
            </a: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sélectif sur dossier et lettre de motivation</a:t>
            </a: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 BTS </a:t>
            </a: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(Brevet Technicien </a:t>
            </a:r>
            <a:r>
              <a:rPr lang="fr-FR" sz="24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Superieur</a:t>
            </a: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 enseigné en petites structures, lycée public ou école privée. Il offre des enseignements très spécialisés</a:t>
            </a:r>
          </a:p>
          <a:p>
            <a:pPr marL="342900" indent="-342900" algn="just">
              <a:buFont typeface="Wingdings" charset="2"/>
              <a:buChar char="ü"/>
            </a:pPr>
            <a:endParaRPr lang="fr-FR" sz="10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Ex : BTS Management Commercial Opérationnel, BTS Commerce International, BTS </a:t>
            </a:r>
            <a:r>
              <a:rPr lang="fr-FR" sz="22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Bio-physicien</a:t>
            </a:r>
            <a:r>
              <a:rPr lang="fr-FR" sz="2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de laboratoire,   </a:t>
            </a:r>
            <a:r>
              <a:rPr lang="is-IS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…</a:t>
            </a: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endParaRPr lang="fr-FR" sz="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  <a:sym typeface="Times New Roman" pitchFamily="18" charset="0"/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 </a:t>
            </a:r>
            <a:r>
              <a:rPr 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BUT</a:t>
            </a: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(Bachelor Universitaire de Technologie) : Enseignements généralistes dans un IUT (Institut Universitaire de Technologie)</a:t>
            </a:r>
            <a:endParaRPr lang="fr-FR" sz="1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Ex : BUT Gestion des Entreprises et des Administrations, BUT Technique de commercialisation, BUT Génie Mécanique et Productique, BUT Informatique </a:t>
            </a:r>
            <a:r>
              <a:rPr lang="is-IS" sz="2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… </a:t>
            </a:r>
          </a:p>
          <a:p>
            <a:pPr algn="just"/>
            <a:endParaRPr lang="is-IS" sz="12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613766E-F14E-224E-BB5E-46271E5E7E64}"/>
              </a:ext>
            </a:extLst>
          </p:cNvPr>
          <p:cNvCxnSpPr/>
          <p:nvPr/>
        </p:nvCxnSpPr>
        <p:spPr bwMode="auto">
          <a:xfrm>
            <a:off x="0" y="1408476"/>
            <a:ext cx="1300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8075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885776" y="6749008"/>
            <a:ext cx="11353800" cy="1143000"/>
          </a:xfrm>
        </p:spPr>
        <p:txBody>
          <a:bodyPr/>
          <a:lstStyle/>
          <a:p>
            <a:pPr eaLnBrk="1">
              <a:defRPr/>
            </a:pPr>
            <a:r>
              <a:rPr lang="fr-FR" sz="40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Médecine et la filière paramédicale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1777D2-472C-4DF2-9847-0750457A4C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1" y="2101194"/>
            <a:ext cx="3628293" cy="3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81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309712" y="628328"/>
            <a:ext cx="12097344" cy="806489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algn="l" defTabSz="1300163"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171450" indent="-171450" algn="l" defTabSz="1300163">
              <a:buFont typeface="Wingdings" charset="2"/>
              <a:buChar char="ü"/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171450" indent="-171450" algn="l" defTabSz="1300163">
              <a:buFont typeface="Wingdings" charset="2"/>
              <a:buChar char="ü"/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33400" indent="-533400" algn="just" defTabSz="1300163">
              <a:buFont typeface="Wingdings" panose="05000000000000000000" pitchFamily="2" charset="2"/>
              <a:buChar char="ü"/>
              <a:defRPr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2 filières d’accès pour les études de santé</a:t>
            </a:r>
          </a:p>
          <a:p>
            <a:pPr marL="533400" indent="-533400" algn="just" defTabSz="1300163">
              <a:buFont typeface="Wingdings" panose="05000000000000000000" pitchFamily="2" charset="2"/>
              <a:buChar char="ü"/>
              <a:defRPr/>
            </a:pP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33400" indent="-533400" algn="just" defTabSz="1300163">
              <a:buFont typeface="Wingdings" pitchFamily="2" charset="2"/>
              <a:buChar char="Ø"/>
              <a:defRPr/>
            </a:pPr>
            <a:r>
              <a:rPr lang="fr-FR" sz="28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 Parcours d’Accès Spécifique Santé : PASS</a:t>
            </a: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(avec une mineure d’une autre discipline) </a:t>
            </a:r>
          </a:p>
          <a:p>
            <a:pPr algn="just" defTabSz="1300163">
              <a:defRPr/>
            </a:pP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algn="just" defTabSz="1300163">
              <a:defRPr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    Cours communs: </a:t>
            </a: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médecine, pharmacie, odontologie, maïeutique…+          mineure</a:t>
            </a:r>
          </a:p>
          <a:p>
            <a:pPr algn="just" defTabSz="1300163">
              <a:defRPr/>
            </a:pPr>
            <a:endParaRPr lang="fr-FR" sz="2800" dirty="0">
              <a:solidFill>
                <a:schemeClr val="bg1"/>
              </a:solidFill>
              <a:latin typeface="Century Gothic" panose="020B0502020202020204" pitchFamily="34" charset="0"/>
              <a:cs typeface="Times New Roman"/>
            </a:endParaRPr>
          </a:p>
          <a:p>
            <a:pPr marL="533400" indent="-533400" algn="just" defTabSz="1300163">
              <a:buFont typeface="Wingdings" pitchFamily="2" charset="2"/>
              <a:buChar char="Ø"/>
              <a:defRPr/>
            </a:pPr>
            <a:r>
              <a:rPr lang="fr-FR" sz="28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Les Licences Accès Santé : L.AS </a:t>
            </a:r>
          </a:p>
          <a:p>
            <a:pPr algn="just" defTabSz="1300163">
              <a:defRPr/>
            </a:pPr>
            <a:r>
              <a:rPr lang="fr-FR" sz="28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    Licence classique: </a:t>
            </a: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maths, biologie, droit, physique, économie</a:t>
            </a:r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(avec    option « accès santé » selon les filières envisagées)</a:t>
            </a:r>
          </a:p>
          <a:p>
            <a:pPr lvl="0" algn="l" defTabSz="457200" eaLnBrk="0">
              <a:lnSpc>
                <a:spcPts val="3500"/>
              </a:lnSpc>
              <a:defRPr/>
            </a:pPr>
            <a:r>
              <a:rPr lang="fr-FR" sz="2400" dirty="0">
                <a:solidFill>
                  <a:srgbClr val="FFFFFF"/>
                </a:solidFill>
                <a:latin typeface="Helvetica Neue"/>
                <a:cs typeface="Times New Roman"/>
                <a:sym typeface="Noteworthy Bold" charset="0"/>
              </a:rPr>
              <a:t>Pas de redoublement possible pour le parcours PASS mais accès possible en deuxième année à la licence L.AS mineure santé avec possibilité de postuler une deuxième fois au portail MMOP en 2</a:t>
            </a:r>
            <a:r>
              <a:rPr lang="fr-FR" sz="2400" baseline="30000" dirty="0">
                <a:solidFill>
                  <a:srgbClr val="FFFFFF"/>
                </a:solidFill>
                <a:latin typeface="Helvetica Neue"/>
                <a:cs typeface="Times New Roman"/>
                <a:sym typeface="Noteworthy Bold" charset="0"/>
              </a:rPr>
              <a:t>ème</a:t>
            </a:r>
            <a:r>
              <a:rPr lang="fr-FR" sz="2400" dirty="0">
                <a:solidFill>
                  <a:srgbClr val="FFFFFF"/>
                </a:solidFill>
                <a:latin typeface="Helvetica Neue"/>
                <a:cs typeface="Times New Roman"/>
                <a:sym typeface="Noteworthy Bold" charset="0"/>
              </a:rPr>
              <a:t> ou 3</a:t>
            </a:r>
            <a:r>
              <a:rPr lang="fr-FR" sz="2400" baseline="30000" dirty="0">
                <a:solidFill>
                  <a:srgbClr val="FFFFFF"/>
                </a:solidFill>
                <a:latin typeface="Helvetica Neue"/>
                <a:cs typeface="Times New Roman"/>
                <a:sym typeface="Noteworthy Bold" charset="0"/>
              </a:rPr>
              <a:t>ème</a:t>
            </a:r>
            <a:r>
              <a:rPr lang="fr-FR" sz="2400" dirty="0">
                <a:solidFill>
                  <a:srgbClr val="FFFFFF"/>
                </a:solidFill>
                <a:latin typeface="Helvetica Neue"/>
                <a:cs typeface="Times New Roman"/>
                <a:sym typeface="Noteworthy Bold" charset="0"/>
              </a:rPr>
              <a:t> année</a:t>
            </a: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33400" indent="-533400" algn="just" defTabSz="1300163">
              <a:buFont typeface="Wingdings" pitchFamily="2" charset="2"/>
              <a:buChar char="Ø"/>
              <a:defRPr/>
            </a:pP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650230" indent="-650230" algn="l">
              <a:buFont typeface="Wingdings" charset="2"/>
              <a:buChar char="Ø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Deux Universités à Paris :</a:t>
            </a:r>
          </a:p>
          <a:p>
            <a:pPr algn="l"/>
            <a:endParaRPr lang="fr-FR" sz="1400" dirty="0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87672" indent="-487672" algn="l">
              <a:buFont typeface="Wingdings" charset="2"/>
              <a:buChar char="ü"/>
            </a:pP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Université de Paris Cité </a:t>
            </a: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(Fusion de Paris 5 – Descartes et Paris 7 – Diderot)</a:t>
            </a:r>
          </a:p>
          <a:p>
            <a:pPr marL="487672" indent="-487672" algn="l">
              <a:buFont typeface="Wingdings" charset="2"/>
              <a:buChar char="ü"/>
            </a:pPr>
            <a:endParaRPr lang="fr-FR" sz="2000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 indent="-580241" algn="l">
              <a:buFont typeface="Wingdings" pitchFamily="2" charset="2"/>
              <a:buChar char="ü"/>
            </a:pP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Sorbonne Université </a:t>
            </a:r>
          </a:p>
          <a:p>
            <a:pPr marL="533400" indent="-533400" algn="just" defTabSz="1300163">
              <a:buFont typeface="Wingdings" pitchFamily="2" charset="2"/>
              <a:buChar char="Ø"/>
              <a:defRPr/>
            </a:pPr>
            <a:endParaRPr lang="fr-FR" sz="28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33400" indent="-533400" algn="just" defTabSz="1300163">
              <a:buFont typeface="Wingdings" pitchFamily="2" charset="2"/>
              <a:buChar char="Ø"/>
              <a:defRPr/>
            </a:pPr>
            <a:endParaRPr lang="fr-FR" sz="28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33400" indent="-533400" algn="just" defTabSz="1300163">
              <a:buFont typeface="Wingdings" panose="05000000000000000000" pitchFamily="2" charset="2"/>
              <a:buChar char="ü"/>
              <a:defRPr/>
            </a:pPr>
            <a:endParaRPr lang="fr-FR" sz="28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33400" indent="-533400" algn="just" defTabSz="1300163">
              <a:buFont typeface="Wingdings" panose="05000000000000000000" pitchFamily="2" charset="2"/>
              <a:buChar char="ü"/>
              <a:defRPr/>
            </a:pPr>
            <a:endParaRPr lang="fr-FR" sz="28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algn="just" defTabSz="1300163">
              <a:defRPr/>
            </a:pPr>
            <a:endParaRPr lang="fr-FR" sz="28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342900" indent="-342900" algn="just" defTabSz="1300163">
              <a:buFont typeface="Wingdings" panose="05000000000000000000" pitchFamily="2" charset="2"/>
              <a:buChar char="ü"/>
              <a:defRPr/>
            </a:pPr>
            <a:endParaRPr lang="fr-FR" sz="2800" dirty="0">
              <a:solidFill>
                <a:srgbClr val="FFFFFF"/>
              </a:solidFill>
              <a:latin typeface="Helvetica Neue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305906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D72BA53-451B-4FD8-90C5-196D28AD3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2" y="241190"/>
            <a:ext cx="12356796" cy="92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8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C7AA8-C852-4354-9D13-697499EEC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36" y="-171456"/>
            <a:ext cx="11665295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Liste des mineures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Sciences fondamentales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Biologie, Chimie, Physique, Mathématiques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Sciences de la vie et de la terre (SVT)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Approfondissement en biologie et écologie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Sciences du médicament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Étude des médicaments et de leur développement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Psychologie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Bases de la psychologie clinique et cognitive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Droit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Introduction au droit, droit de la santé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Économie et gestion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Notions de gestion, économie de la santé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Sciences de l’ingénieur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Technologies appliquées, biomécanique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STAPS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Sciences et techniques des activités physiques et sportives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Sociologie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Sociologie de la santé, comportements sociaux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Philosophie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Éthique médicale, philosophie de la santé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Sciences du langage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Linguistique, communication, troubles du langage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Histoire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Histoire de la médecine, histoire des sciences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Mathématiques et informatique appliquées aux sciences humaines et sociales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Statistiques, modélisation, analyse de données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Sciences sanitaires et sociales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Santé publique, politiques de santé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Informatique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: Programmation, bases de données, applications en santé</a:t>
            </a:r>
          </a:p>
        </p:txBody>
      </p:sp>
    </p:spTree>
    <p:extLst>
      <p:ext uri="{BB962C8B-B14F-4D97-AF65-F5344CB8AC3E}">
        <p14:creationId xmlns:p14="http://schemas.microsoft.com/office/powerpoint/2010/main" val="2522649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18453" y="7181056"/>
            <a:ext cx="11353800" cy="1080120"/>
          </a:xfrm>
        </p:spPr>
        <p:txBody>
          <a:bodyPr/>
          <a:lstStyle/>
          <a:p>
            <a:pPr eaLnBrk="1">
              <a:defRPr/>
            </a:pPr>
            <a:r>
              <a:rPr lang="fr-FR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Sciences Po</a:t>
            </a:r>
          </a:p>
        </p:txBody>
      </p:sp>
      <p:sp>
        <p:nvSpPr>
          <p:cNvPr id="4" name="ZoneTexte 1"/>
          <p:cNvSpPr txBox="1"/>
          <p:nvPr/>
        </p:nvSpPr>
        <p:spPr>
          <a:xfrm>
            <a:off x="3550072" y="9269288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7D7DDC-C2E9-450F-A9E1-60110E3EC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1" y="2101194"/>
            <a:ext cx="3628293" cy="3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381720" y="484312"/>
            <a:ext cx="12169352" cy="866502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algn="just" defTabSz="1300163">
              <a:defRPr/>
            </a:pPr>
            <a:r>
              <a:rPr lang="fr-FR" sz="4400" dirty="0">
                <a:solidFill>
                  <a:srgbClr val="FFFFFF"/>
                </a:solidFill>
                <a:latin typeface="Helvetica Neue" panose="02000503000000020004"/>
                <a:cs typeface="Times New Roman"/>
              </a:rPr>
              <a:t>  </a:t>
            </a:r>
            <a:r>
              <a:rPr lang="fr-FR" sz="4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Sciences Po Paris</a:t>
            </a:r>
            <a:endParaRPr lang="fr-FR" sz="1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Times New Roman"/>
            </a:endParaRPr>
          </a:p>
          <a:p>
            <a:pPr algn="just" defTabSz="1300163">
              <a:defRPr/>
            </a:pPr>
            <a:endParaRPr lang="fr-FR" sz="1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Times New Roman"/>
            </a:endParaRPr>
          </a:p>
          <a:p>
            <a:pPr marL="457200" indent="-457200" algn="just" defTabSz="1300163">
              <a:buFont typeface="Wingdings" charset="2"/>
              <a:buChar char="Ø"/>
              <a:defRPr/>
            </a:pP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457200" indent="-457200" algn="just" defTabSz="1300163">
              <a:buFont typeface="Wingdings" charset="2"/>
              <a:buChar char="Ø"/>
              <a:defRPr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Une formation intellectuelle ancrée dans six disciplines des sciences humaines et sociales : Economie, Droit, Histoire, Sociologie, Science politique, Humanités</a:t>
            </a:r>
          </a:p>
          <a:p>
            <a:pPr marL="457200" indent="-457200" algn="just" defTabSz="1300163">
              <a:buFont typeface="Wingdings" charset="2"/>
              <a:buChar char="Ø"/>
              <a:defRPr/>
            </a:pPr>
            <a:endParaRPr lang="fr-FR" sz="16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457200" indent="-457200" algn="just" defTabSz="1300163">
              <a:buFont typeface="Wingdings" charset="2"/>
              <a:buChar char="Ø"/>
              <a:defRPr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Un parcours fondé sur la curiosité intellectuelle, l’esprit critique </a:t>
            </a:r>
          </a:p>
          <a:p>
            <a:pPr marL="457200" indent="-457200" algn="just" defTabSz="1300163">
              <a:buFont typeface="Wingdings" charset="2"/>
              <a:buChar char="Ø"/>
              <a:defRPr/>
            </a:pP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457200" indent="-457200" algn="just" defTabSz="1300163">
              <a:buFont typeface="Wingdings" charset="2"/>
              <a:buChar char="Ø"/>
              <a:defRPr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fr-FR" sz="28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Post-bac</a:t>
            </a: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: </a:t>
            </a:r>
            <a:r>
              <a:rPr lang="fr-FR" sz="28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Bachelor</a:t>
            </a: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(3 ans)</a:t>
            </a:r>
          </a:p>
          <a:p>
            <a:pPr algn="just" defTabSz="1300163">
              <a:defRPr/>
            </a:pP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457200" indent="-457200" algn="just" defTabSz="1300163">
              <a:buFont typeface="Wingdings" charset="2"/>
              <a:buChar char="Ø"/>
              <a:defRPr/>
            </a:pPr>
            <a:endParaRPr lang="fr-FR" sz="16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457200" indent="-457200" algn="just" defTabSz="1300163">
              <a:buFont typeface="Wingdings" charset="2"/>
              <a:buChar char="Ø"/>
              <a:defRPr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Times New Roman"/>
              </a:rPr>
              <a:t>Mode de sélection en mouvement depuis la rentrée 2024-2025  Nouveautés 2026:</a:t>
            </a:r>
          </a:p>
          <a:p>
            <a:pPr marL="457200" indent="-457200" algn="just" defTabSz="1300163">
              <a:buFont typeface="Wingdings" charset="2"/>
              <a:buChar char="Ø"/>
              <a:defRPr/>
            </a:pPr>
            <a:endParaRPr lang="fr-FR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"/>
              <a:cs typeface="Times New Roman"/>
            </a:endParaRPr>
          </a:p>
          <a:p>
            <a:pPr marL="457200" indent="-457200" algn="just" defTabSz="1300163">
              <a:buFont typeface="Wingdings" charset="2"/>
              <a:buChar char="Ø"/>
              <a:defRPr/>
            </a:pPr>
            <a:endParaRPr lang="fr-FR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"/>
              <a:cs typeface="Times New Roman"/>
            </a:endParaRPr>
          </a:p>
          <a:p>
            <a:pPr algn="just" defTabSz="1300163">
              <a:defRPr/>
            </a:pPr>
            <a:endParaRPr lang="fr-FR" sz="2000" dirty="0">
              <a:solidFill>
                <a:srgbClr val="FFFFFF"/>
              </a:solidFill>
              <a:latin typeface="Helvetica Neue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539462F-6D4C-B948-AC9F-C67CB85CB25F}"/>
              </a:ext>
            </a:extLst>
          </p:cNvPr>
          <p:cNvCxnSpPr/>
          <p:nvPr/>
        </p:nvCxnSpPr>
        <p:spPr bwMode="auto">
          <a:xfrm flipV="1">
            <a:off x="0" y="1373560"/>
            <a:ext cx="13004800" cy="14401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D7E75EA-0287-4F43-8C68-F71516349463}"/>
              </a:ext>
            </a:extLst>
          </p:cNvPr>
          <p:cNvCxnSpPr/>
          <p:nvPr/>
        </p:nvCxnSpPr>
        <p:spPr bwMode="auto">
          <a:xfrm>
            <a:off x="7222480" y="916360"/>
            <a:ext cx="914400" cy="91440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43140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262868" y="257424"/>
            <a:ext cx="12479064" cy="878497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571500" indent="-571500" algn="just" defTabSz="1300163">
              <a:buFont typeface="Wingdings" charset="2"/>
              <a:buChar char="Ø"/>
              <a:defRPr/>
            </a:pPr>
            <a:endParaRPr lang="fr-FR" sz="800" b="1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71500" indent="-571500" algn="just" defTabSz="1300163">
              <a:buFont typeface="Wingdings" charset="2"/>
              <a:buChar char="Ø"/>
              <a:defRPr/>
            </a:pPr>
            <a:r>
              <a:rPr lang="fr-FR" sz="32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Les IEP de province : Procédures d’entrée</a:t>
            </a:r>
          </a:p>
          <a:p>
            <a:pPr algn="just" defTabSz="1300163">
              <a:defRPr/>
            </a:pPr>
            <a:endParaRPr lang="fr-FR" sz="32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defTabSz="1300163">
              <a:defRPr/>
            </a:pPr>
            <a:endParaRPr lang="fr-FR" sz="1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indent="-409575" algn="just" defTabSz="1300163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fr-FR" sz="22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Réseau </a:t>
            </a:r>
            <a:r>
              <a:rPr lang="fr-FR" sz="22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ScPo</a:t>
            </a:r>
            <a:r>
              <a:rPr lang="fr-FR" sz="22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des 7 IEP de province : Aix, Toulouse, </a:t>
            </a:r>
            <a:r>
              <a:rPr lang="fr-FR" sz="2200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Saint-Germain-en-Layes</a:t>
            </a:r>
            <a:r>
              <a:rPr lang="fr-FR" sz="22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, Lille, Lyon, Rennes, Strasbourg:</a:t>
            </a:r>
          </a:p>
          <a:p>
            <a:pPr marL="457200" indent="-409575" algn="just" defTabSz="1300163">
              <a:spcBef>
                <a:spcPts val="1000"/>
              </a:spcBef>
              <a:buFont typeface="Wingdings" pitchFamily="2" charset="2"/>
              <a:buChar char="§"/>
              <a:defRPr/>
            </a:pPr>
            <a:endParaRPr lang="fr-FR" sz="2200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7625" algn="just" defTabSz="1300163">
              <a:spcBef>
                <a:spcPts val="1000"/>
              </a:spcBef>
              <a:defRPr/>
            </a:pPr>
            <a:r>
              <a:rPr lang="fr-FR" sz="22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 concours commun Epreuves écrites</a:t>
            </a:r>
            <a:r>
              <a:rPr lang="fr-FR" sz="22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: Français, Histoire, 1 spécialité au choix + 1 entretien oral</a:t>
            </a:r>
          </a:p>
          <a:p>
            <a:pPr marL="47625" algn="just" defTabSz="1300163">
              <a:spcBef>
                <a:spcPts val="1000"/>
              </a:spcBef>
              <a:defRPr/>
            </a:pPr>
            <a:endParaRPr lang="fr-FR" sz="2200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indent="-457200" algn="just" defTabSz="1300163">
              <a:spcBef>
                <a:spcPts val="1000"/>
              </a:spcBef>
              <a:buFont typeface="Wingdings" pitchFamily="2" charset="2"/>
              <a:buChar char="§"/>
              <a:defRPr/>
            </a:pPr>
            <a:endParaRPr lang="fr-FR" sz="2200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indent="-457200" algn="just" defTabSz="1300163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fr-FR" sz="22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Sciences PO Paris, IEP Grenoble et Fontainebleau</a:t>
            </a:r>
          </a:p>
          <a:p>
            <a:pPr marL="457200" indent="-457200" algn="just" defTabSz="1300163">
              <a:spcBef>
                <a:spcPts val="1000"/>
              </a:spcBef>
              <a:buFont typeface="Wingdings" pitchFamily="2" charset="2"/>
              <a:buChar char="§"/>
              <a:defRPr/>
            </a:pPr>
            <a:endParaRPr lang="fr-FR" sz="1200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defTabSz="1300163">
              <a:defRPr/>
            </a:pPr>
            <a:endParaRPr lang="fr-FR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indent="-457200" algn="just" defTabSz="1300163">
              <a:buFont typeface="Wingdings" charset="2"/>
              <a:buChar char="Ø"/>
              <a:defRPr/>
            </a:pPr>
            <a:r>
              <a:rPr lang="fr-FR" sz="32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Une admission sur dossier et entretien pour Sciences Po Bordeaux et Sciences Po Grenoble: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cf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Schéma</a:t>
            </a:r>
          </a:p>
          <a:p>
            <a:pPr marL="457200" indent="-457200" algn="just" defTabSz="1300163">
              <a:buFont typeface="Wingdings" charset="2"/>
              <a:buChar char="Ø"/>
              <a:defRPr/>
            </a:pPr>
            <a:endParaRPr lang="fr-FR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300163">
              <a:defRPr/>
            </a:pPr>
            <a:endParaRPr lang="fr-FR" sz="2000" dirty="0">
              <a:solidFill>
                <a:srgbClr val="FFFFFF"/>
              </a:solidFill>
              <a:latin typeface="Helvetica Neue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2517395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1FD5521-2ECB-48E3-8C66-E73582AFC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892" y="988368"/>
            <a:ext cx="6821016" cy="68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79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957784" y="7652406"/>
            <a:ext cx="11353800" cy="1143000"/>
          </a:xfrm>
        </p:spPr>
        <p:txBody>
          <a:bodyPr/>
          <a:lstStyle/>
          <a:p>
            <a:pPr eaLnBrk="1">
              <a:defRPr/>
            </a:pPr>
            <a:r>
              <a:rPr lang="fr-FR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Les écoles militaires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514247-7FF5-4985-A170-41D377EC0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1" y="2101194"/>
            <a:ext cx="3628293" cy="3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9B8FE-FF30-458E-9A39-E39055358E11}"/>
              </a:ext>
            </a:extLst>
          </p:cNvPr>
          <p:cNvSpPr/>
          <p:nvPr/>
        </p:nvSpPr>
        <p:spPr>
          <a:xfrm>
            <a:off x="393700" y="712515"/>
            <a:ext cx="12344400" cy="8209940"/>
          </a:xfrm>
          <a:prstGeom prst="rect">
            <a:avLst/>
          </a:prstGeom>
          <a:solidFill>
            <a:srgbClr val="15477D"/>
          </a:solidFill>
        </p:spPr>
        <p:txBody>
          <a:bodyPr wrap="square">
            <a:spAutoFit/>
          </a:bodyPr>
          <a:lstStyle/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endParaRPr lang="fr-FR" sz="6000" dirty="0">
              <a:solidFill>
                <a:schemeClr val="bg1"/>
              </a:solidFill>
              <a:latin typeface="Helvetica Light"/>
              <a:cs typeface="Helvetica Neue"/>
            </a:endParaRP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Post-bac</a:t>
            </a: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 :</a:t>
            </a: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  6 lycées militaires pour intégrer des écoles d’officiers</a:t>
            </a: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- Prytanée, La Flèche (Sarthe)</a:t>
            </a: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- Saint-Cyr-l’Ecole, (Yvelines)</a:t>
            </a: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- Lycée Naval de Brest, (Finistère)</a:t>
            </a: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- Ecole des pupilles de l’Air, Saint </a:t>
            </a:r>
            <a:r>
              <a:rPr lang="fr-FR" sz="2400" dirty="0" err="1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Ismier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 (Isère)</a:t>
            </a: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- Lycée militaire d’Autun, (Saône et Loire) </a:t>
            </a: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- Lycée militaire d’Aix en Provence, (Bouches du Rhône)</a:t>
            </a:r>
          </a:p>
          <a:p>
            <a:pPr marL="342900" indent="-342900" algn="l" defTabSz="1300163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-"/>
            </a:pP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  <a:cs typeface="Helvetica Neue"/>
            </a:endParaRP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Post-prépa :</a:t>
            </a: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- L’armée de Terre :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Saint-Cyr Coëtquidan </a:t>
            </a: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- L’armée de l’Air et de l’Espace :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Ecole de l’Air et de l’Espace à Salon de Provence</a:t>
            </a: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- La Marine :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Ecole Navale de Brest.</a:t>
            </a:r>
          </a:p>
          <a:p>
            <a:pPr algn="l" defTabSz="1300163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- L’Ecole de Santé des Armées (ESA) :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Helvetica Neue"/>
              </a:rPr>
              <a:t>assure la formation des médecins militaires</a:t>
            </a:r>
            <a:r>
              <a:rPr lang="fr-FR" sz="2400" dirty="0">
                <a:solidFill>
                  <a:schemeClr val="bg1"/>
                </a:solidFill>
                <a:latin typeface="Helvetica Light"/>
                <a:cs typeface="Helvetica Neue"/>
              </a:rPr>
              <a:t>.</a:t>
            </a:r>
          </a:p>
          <a:p>
            <a:pPr marL="342900" indent="-342900" algn="l" defTabSz="1300163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-"/>
            </a:pPr>
            <a:endParaRPr lang="fr-FR" sz="2000" dirty="0">
              <a:solidFill>
                <a:schemeClr val="bg1"/>
              </a:solidFill>
              <a:latin typeface="Helvetica Light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68013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ED3E9B3-557A-42DF-A15C-A1CA28E57F74}"/>
              </a:ext>
            </a:extLst>
          </p:cNvPr>
          <p:cNvSpPr txBox="1"/>
          <p:nvPr/>
        </p:nvSpPr>
        <p:spPr>
          <a:xfrm>
            <a:off x="1664081" y="214590"/>
            <a:ext cx="967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Concours d’admission sur titre et Crédits</a:t>
            </a:r>
          </a:p>
          <a:p>
            <a:endParaRPr lang="fr-FR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080D56-0351-4058-A343-AAC41C548722}"/>
              </a:ext>
            </a:extLst>
          </p:cNvPr>
          <p:cNvSpPr txBox="1"/>
          <p:nvPr/>
        </p:nvSpPr>
        <p:spPr>
          <a:xfrm>
            <a:off x="177800" y="1309255"/>
            <a:ext cx="124714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>
                <a:solidFill>
                  <a:schemeClr val="bg1"/>
                </a:solidFill>
                <a:latin typeface="Helvetica Light"/>
              </a:rPr>
              <a:t>-</a:t>
            </a:r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Concours d’Admission sur titre: AST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Apres un bac général + un premier diplôme: concours qui peuvent être passés pour justifier d’une équivalence de niveau et d’acquis et accéder à une formation supérieure.</a:t>
            </a:r>
          </a:p>
          <a:p>
            <a:pPr algn="l"/>
            <a:endParaRPr lang="fr-F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2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Réseau Ecoles de commerce: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Tremplin 1:   bac+2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Tremplin 2 :  bac+3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Passerelle 1: bac +2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Passerelle 2: bac+3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Ambitions+:  bac+2/3 </a:t>
            </a:r>
          </a:p>
          <a:p>
            <a:pPr marL="342900" indent="-342900" algn="l">
              <a:buFontTx/>
              <a:buChar char="-"/>
            </a:pPr>
            <a:endParaRPr lang="fr-F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fr-F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Certaines écoles organisent leur propre concours 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 principe reste le même: Dossier scolaire, épreuves écrites, oral de motivation</a:t>
            </a:r>
          </a:p>
          <a:p>
            <a:pPr algn="l"/>
            <a:endParaRPr lang="fr-F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fr-F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fr-F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-Les crédits:</a:t>
            </a: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ECTS</a:t>
            </a: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fr-F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European</a:t>
            </a: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Credit</a:t>
            </a: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Transfer System) 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Concernent les études universitaires: 1 semestre 30 ECTS, 1 année 60 ECTS, 2 années 120 ECTS…</a:t>
            </a:r>
          </a:p>
          <a:p>
            <a:pPr algn="l"/>
            <a:endParaRPr lang="fr-F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Permettent la reconnaissance académique des acquis entre universités et écoles dans l’Espace Européen de l’Enseignement supérieur (40 pays).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Ils donnent accès aux concours AST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DE307A-1847-44D0-B9EA-744FD1EC06A9}"/>
              </a:ext>
            </a:extLst>
          </p:cNvPr>
          <p:cNvSpPr txBox="1"/>
          <p:nvPr/>
        </p:nvSpPr>
        <p:spPr>
          <a:xfrm>
            <a:off x="4851401" y="2727585"/>
            <a:ext cx="8153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Réseau Ecoles d’ingénieurs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GEIPI Polytech: bac+2/3  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INSA: bac+2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Polytechnique, ENS, </a:t>
            </a:r>
            <a:r>
              <a:rPr lang="fr-F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CentraleSupelec</a:t>
            </a: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: bac+3/4 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Puissance Alpha:  bac+2,+3,+4 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Avenir+: bac+2,+3,+4 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Galaxy: bac+2 aéronautique et espace </a:t>
            </a:r>
          </a:p>
        </p:txBody>
      </p:sp>
    </p:spTree>
    <p:extLst>
      <p:ext uri="{BB962C8B-B14F-4D97-AF65-F5344CB8AC3E}">
        <p14:creationId xmlns:p14="http://schemas.microsoft.com/office/powerpoint/2010/main" val="1164953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36" y="7109048"/>
            <a:ext cx="12241360" cy="1297632"/>
          </a:xfrm>
        </p:spPr>
        <p:txBody>
          <a:bodyPr/>
          <a:lstStyle/>
          <a:p>
            <a:pPr eaLnBrk="1">
              <a:defRPr/>
            </a:pPr>
            <a:r>
              <a:rPr lang="fr-FR" sz="6000" dirty="0">
                <a:solidFill>
                  <a:srgbClr val="FFFFFF"/>
                </a:solidFill>
                <a:effectLst/>
                <a:latin typeface="Helvetica Neue"/>
              </a:rPr>
              <a:t>Autres écoles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32CCEA-C529-4A47-969A-BCE5CD9ED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1" y="2101194"/>
            <a:ext cx="3628293" cy="3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5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825496" y="7397080"/>
            <a:ext cx="11353800" cy="1143000"/>
          </a:xfrm>
        </p:spPr>
        <p:txBody>
          <a:bodyPr/>
          <a:lstStyle/>
          <a:p>
            <a:pPr eaLnBrk="1">
              <a:defRPr/>
            </a:pPr>
            <a:br>
              <a:rPr lang="fr-FR" dirty="0">
                <a:solidFill>
                  <a:srgbClr val="FFFFFF"/>
                </a:solidFill>
                <a:effectLst/>
                <a:latin typeface="Helvetica Neue"/>
              </a:rPr>
            </a:br>
            <a:br>
              <a:rPr lang="fr-FR" dirty="0">
                <a:solidFill>
                  <a:srgbClr val="FFFFFF"/>
                </a:solidFill>
                <a:effectLst/>
                <a:latin typeface="Helvetica Neue"/>
              </a:rPr>
            </a:br>
            <a:r>
              <a:rPr lang="fr-FR" dirty="0">
                <a:solidFill>
                  <a:srgbClr val="FFFFFF"/>
                </a:solidFill>
                <a:effectLst/>
                <a:latin typeface="Helvetica Neue"/>
              </a:rPr>
              <a:t>Architecture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ED6E6D-BD25-4521-9F23-706D0A0E98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0" y="2140496"/>
            <a:ext cx="3628293" cy="3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7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29792" y="-955848"/>
            <a:ext cx="10922000" cy="955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fr-FR" sz="800" b="1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86176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784F7749-EF9D-CFA6-FD96-74C182D47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320662"/>
              </p:ext>
            </p:extLst>
          </p:nvPr>
        </p:nvGraphicFramePr>
        <p:xfrm>
          <a:off x="885776" y="1060376"/>
          <a:ext cx="11737304" cy="799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3644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515938" y="520700"/>
            <a:ext cx="12180887" cy="860266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266700" indent="-266700" defTabSz="1300163">
              <a:defRPr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15938" y="973707"/>
            <a:ext cx="1188132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fr-FR" sz="3200" dirty="0">
                <a:solidFill>
                  <a:srgbClr val="FFFFFF"/>
                </a:solidFill>
                <a:latin typeface="Helvetica Neue"/>
                <a:cs typeface="Times New Roman"/>
              </a:rPr>
              <a:t> </a:t>
            </a: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6 </a:t>
            </a:r>
            <a:r>
              <a:rPr lang="fr-FR" sz="28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ENSA</a:t>
            </a: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publiques  (Ecoles Nationales Supérieures d’Architecture) en Ile de France :</a:t>
            </a:r>
          </a:p>
          <a:p>
            <a:pPr marL="342900" indent="-342900" algn="just">
              <a:buFont typeface="Wingdings" charset="2"/>
              <a:buChar char="Ø"/>
            </a:pP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41338" lvl="2" indent="-458788" algn="just">
              <a:buFont typeface="Wingdings" charset="2"/>
              <a:buChar char="Ø"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14 </a:t>
            </a:r>
            <a:r>
              <a:rPr lang="fr-FR" sz="28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ENSA</a:t>
            </a: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publiques en Province</a:t>
            </a:r>
          </a:p>
          <a:p>
            <a:pPr marL="82550" lvl="2" indent="0" algn="just"/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      </a:t>
            </a:r>
          </a:p>
          <a:p>
            <a:pPr marL="82550" lvl="2" indent="0" algn="just"/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     Via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Parcoursup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/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Selectif</a:t>
            </a: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82550" lvl="2" indent="0" algn="just"/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457200" indent="-457200" algn="just">
              <a:buFont typeface="Wingdings" charset="2"/>
              <a:buChar char="Ø"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1 école privée à Paris ESA (Ecole Spéciale d’Architecture)</a:t>
            </a:r>
          </a:p>
          <a:p>
            <a:pPr algn="just"/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57212" lvl="2" indent="-457200" algn="just"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Sélection sur concours spécifiques – Dossier / Lettre de motivation / Entretien. Rigueur, esprit mathématique et artistique sont appréciés pour cette formation.</a:t>
            </a:r>
          </a:p>
          <a:p>
            <a:pPr marL="557212" lvl="2" indent="-457200" algn="just">
              <a:buFont typeface="Wingdings" pitchFamily="2" charset="2"/>
              <a:buChar char="§"/>
            </a:pP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57212" lvl="2" indent="-45720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Niveau maths complémentaires </a:t>
            </a:r>
          </a:p>
          <a:p>
            <a:pPr marL="557212" lvl="2" indent="-457200" algn="just">
              <a:buFont typeface="Wingdings" panose="05000000000000000000" pitchFamily="2" charset="2"/>
              <a:buChar char="Ø"/>
            </a:pP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57212" lvl="2" indent="-457200" algn="just">
              <a:buFont typeface="Wingdings" pitchFamily="2" charset="2"/>
              <a:buChar char="§"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Une expérience dans un cabinet d’architecture est recommandée pour intégrer une école d’architecture</a:t>
            </a:r>
          </a:p>
          <a:p>
            <a:pPr lvl="1" indent="0" algn="just"/>
            <a:endParaRPr lang="fr-FR" sz="3200" dirty="0">
              <a:solidFill>
                <a:srgbClr val="FFFFFF"/>
              </a:solidFill>
              <a:latin typeface="Helvetica Neue"/>
              <a:cs typeface="Times New Roman"/>
            </a:endParaRPr>
          </a:p>
        </p:txBody>
      </p:sp>
      <p:sp>
        <p:nvSpPr>
          <p:cNvPr id="4" name="ZoneTexte 1"/>
          <p:cNvSpPr txBox="1"/>
          <p:nvPr/>
        </p:nvSpPr>
        <p:spPr>
          <a:xfrm>
            <a:off x="3766096" y="9123363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830082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237704" y="338547"/>
            <a:ext cx="12385376" cy="91252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algn="just"/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457200" indent="-457200" algn="just">
              <a:buFont typeface="Wingdings" charset="2"/>
              <a:buChar char="Ø"/>
            </a:pPr>
            <a:r>
              <a:rPr lang="fr-FR" sz="2800" b="1" dirty="0">
                <a:solidFill>
                  <a:srgbClr val="FFFFFF"/>
                </a:solidFill>
                <a:latin typeface="Helvetica Neue"/>
                <a:cs typeface="Times New Roman"/>
              </a:rPr>
              <a:t>Ecoles </a:t>
            </a:r>
            <a:r>
              <a:rPr lang="fr-FR" sz="2000" b="1" dirty="0">
                <a:solidFill>
                  <a:srgbClr val="FFFFFF"/>
                </a:solidFill>
                <a:latin typeface="Helvetica Neue"/>
                <a:cs typeface="Times New Roman"/>
              </a:rPr>
              <a:t>d’Art :</a:t>
            </a:r>
          </a:p>
          <a:p>
            <a:pPr algn="just"/>
            <a:endParaRPr lang="fr-FR" sz="2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442913" lvl="2" indent="-347663" algn="just"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</a:t>
            </a: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 Diplôme National des Métiers d’Art et du Design (</a:t>
            </a: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DN MADE</a:t>
            </a: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 propose une première année de discernement avant la spécialisation. Il est proposé sur la plateforme Parcoursup</a:t>
            </a:r>
          </a:p>
          <a:p>
            <a:pPr marL="442913" lvl="2" indent="-347663" algn="just">
              <a:buFont typeface="Wingdings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Les formations sur Parcoursup sont très exigeantes et sélectives et supposent la préparation d’un projet – book - dès la classe de première</a:t>
            </a: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442913" lvl="2" indent="-347663" algn="just"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Les prépas art privées ou publiques (Atelier de Sèvres,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Penninghen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,.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Prépart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..)  préparent aux concours des écoles d’art publiques ou privées</a:t>
            </a:r>
          </a:p>
          <a:p>
            <a:pPr marL="442913" lvl="2" indent="-347663" algn="just"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Ecoles d’arts réputées à l’étranger: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Lacambre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en Belgique, Central  Saint Martins à Londres, ECAL à Lausanne</a:t>
            </a:r>
            <a:r>
              <a:rPr lang="is-IS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…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	</a:t>
            </a:r>
          </a:p>
          <a:p>
            <a:pPr marL="100013" lvl="2" indent="0" algn="just">
              <a:buFont typeface="Wingdings" charset="2"/>
              <a:buChar char="ü"/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100013" lvl="2" indent="0" algn="just"/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57213" lvl="2" indent="-457200" algn="just">
              <a:buFont typeface="Wingdings" charset="2"/>
              <a:buChar char="Ø"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Ecoles de communication : </a:t>
            </a: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57213" lvl="2" indent="-457200" algn="just">
              <a:buFont typeface="Wingdings" pitchFamily="2" charset="2"/>
              <a:buChar char="§"/>
            </a:pP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Iscom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, EFAP …</a:t>
            </a:r>
          </a:p>
          <a:p>
            <a:pPr marL="100013" lvl="2" indent="0" algn="just"/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57213" lvl="2" indent="-457200" algn="just">
              <a:buFont typeface="Wingdings" charset="2"/>
              <a:buChar char="Ø"/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57213" lvl="2" indent="-457200" algn="just">
              <a:buFont typeface="Wingdings" charset="2"/>
              <a:buChar char="Ø"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Ecoles de journalisme</a:t>
            </a:r>
          </a:p>
          <a:p>
            <a:pPr marL="442913" lvl="2" indent="-342900" algn="just"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Après le bac, ESJ ou les 14 formations reconnues par la profession accessibles en niveau Licence 2 ou Master , ESJ Lille, IFP Assas, CFJ, Sciences Po, IPJ Dauphine,  …</a:t>
            </a:r>
          </a:p>
          <a:p>
            <a:pPr marL="100013" lvl="2" indent="0" algn="just"/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57213" lvl="2" indent="-457200" algn="just">
              <a:buFont typeface="Wingdings" charset="2"/>
              <a:buChar char="Ø"/>
            </a:pPr>
            <a:r>
              <a:rPr lang="fr-FR" sz="2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Ecoles hôtelières :</a:t>
            </a: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57213" lvl="2" indent="-457200" algn="just">
              <a:buFont typeface="Wingdings" pitchFamily="2" charset="2"/>
              <a:buChar char="§"/>
            </a:pP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En France : Vatel, Savignac ou en Suisse : Ecole Hôtelière de Lausanne (Une Spé scientifique requise depuis cette année en première et terminale), </a:t>
            </a:r>
            <a:r>
              <a:rPr lang="fr-FR" sz="2000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Glion</a:t>
            </a: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57213" lvl="2" indent="-457200" algn="just">
              <a:buFont typeface="Wingdings" pitchFamily="2" charset="2"/>
              <a:buChar char="§"/>
            </a:pPr>
            <a:endParaRPr lang="fr-FR" sz="20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100013" lvl="2" indent="0" algn="just"/>
            <a:endParaRPr lang="fr-FR" sz="3200" dirty="0">
              <a:solidFill>
                <a:srgbClr val="FFFFFF"/>
              </a:solidFill>
              <a:latin typeface="Helvetica Neue"/>
            </a:endParaRPr>
          </a:p>
          <a:p>
            <a:pPr marL="557213" lvl="2" indent="-457200" algn="just">
              <a:buFont typeface="Wingdings" charset="2"/>
              <a:buChar char="Ø"/>
            </a:pPr>
            <a:endParaRPr lang="fr-FR" sz="32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3" name="ZoneTexte 1"/>
          <p:cNvSpPr txBox="1"/>
          <p:nvPr/>
        </p:nvSpPr>
        <p:spPr>
          <a:xfrm>
            <a:off x="3910112" y="9125272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36" y="7253064"/>
            <a:ext cx="12241360" cy="1297632"/>
          </a:xfrm>
        </p:spPr>
        <p:txBody>
          <a:bodyPr/>
          <a:lstStyle/>
          <a:p>
            <a:pPr eaLnBrk="1">
              <a:defRPr/>
            </a:pPr>
            <a:r>
              <a:rPr lang="fr-FR" sz="6000" dirty="0">
                <a:solidFill>
                  <a:schemeClr val="bg1"/>
                </a:solidFill>
                <a:effectLst/>
                <a:latin typeface="Helvetica Neue"/>
              </a:rPr>
              <a:t>Les parcours à l’étranger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016" y="2140495"/>
            <a:ext cx="2277045" cy="15121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319" y="4732784"/>
            <a:ext cx="2400267" cy="14401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312" y="2140496"/>
            <a:ext cx="2378896" cy="15121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010" y="4739242"/>
            <a:ext cx="2376262" cy="139298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0632" y="2140496"/>
            <a:ext cx="2286000" cy="1524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640" y="4732784"/>
            <a:ext cx="2232248" cy="1485460"/>
          </a:xfrm>
          <a:prstGeom prst="rect">
            <a:avLst/>
          </a:prstGeom>
        </p:spPr>
      </p:pic>
      <p:sp>
        <p:nvSpPr>
          <p:cNvPr id="10" name="ZoneTexte 1"/>
          <p:cNvSpPr txBox="1"/>
          <p:nvPr/>
        </p:nvSpPr>
        <p:spPr>
          <a:xfrm>
            <a:off x="4066797" y="9197280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3776938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237705" y="196281"/>
            <a:ext cx="12385376" cy="864096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190500" indent="-190500" algn="just" defTabSz="1300163">
              <a:defRPr/>
            </a:pPr>
            <a:r>
              <a:rPr lang="fr-FR" sz="4800" dirty="0">
                <a:solidFill>
                  <a:srgbClr val="FFFFFF"/>
                </a:solidFill>
                <a:latin typeface="Helvetica Neue"/>
                <a:cs typeface="Times New Roman"/>
              </a:rPr>
              <a:t>     </a:t>
            </a:r>
          </a:p>
          <a:p>
            <a:pPr marL="190500" indent="-190500" algn="just" defTabSz="1300163">
              <a:defRPr/>
            </a:pPr>
            <a:endParaRPr lang="fr-FR" b="1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71500" indent="-571500" algn="just" defTabSz="1300163">
              <a:buFont typeface="Wingdings" charset="2"/>
              <a:buChar char="Ø"/>
              <a:defRPr/>
            </a:pPr>
            <a:r>
              <a:rPr lang="fr-FR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Les conseils pour partir étudier à l’étranger :</a:t>
            </a:r>
          </a:p>
          <a:p>
            <a:pPr marL="571500" indent="-571500" algn="just" defTabSz="1300163">
              <a:lnSpc>
                <a:spcPct val="110000"/>
              </a:lnSpc>
              <a:spcBef>
                <a:spcPts val="4200"/>
              </a:spcBef>
              <a:buSzPct val="100000"/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Une réflexion qui doit se faire sur 3 points : le domaine d’enseignement, le pays et l’Université</a:t>
            </a:r>
          </a:p>
          <a:p>
            <a:pPr marL="571500" indent="-571500" algn="just" defTabSz="1300163">
              <a:lnSpc>
                <a:spcPct val="110000"/>
              </a:lnSpc>
              <a:spcBef>
                <a:spcPts val="4200"/>
              </a:spcBef>
              <a:buSzPct val="100000"/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Un projet qui se prépare dès l’année de Première</a:t>
            </a:r>
          </a:p>
          <a:p>
            <a:pPr marL="571500" indent="-571500" algn="just" defTabSz="1300163">
              <a:lnSpc>
                <a:spcPct val="110000"/>
              </a:lnSpc>
              <a:spcBef>
                <a:spcPts val="4200"/>
              </a:spcBef>
              <a:buSzPct val="100000"/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Identification des parcours et de leurs exigences pour les critères d’admission et validation des conditions d’admissions (Test de langue : IELTS, TOEFL</a:t>
            </a:r>
            <a:r>
              <a:rPr lang="is-IS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…</a:t>
            </a: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et tests d’aptitudes : SAT</a:t>
            </a:r>
            <a:r>
              <a:rPr lang="is-IS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…</a:t>
            </a: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)</a:t>
            </a:r>
          </a:p>
          <a:p>
            <a:pPr marL="571500" indent="-571500" algn="just" defTabSz="1300163">
              <a:lnSpc>
                <a:spcPct val="110000"/>
              </a:lnSpc>
              <a:spcBef>
                <a:spcPts val="4200"/>
              </a:spcBef>
              <a:buSzPct val="100000"/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Un projet à préparer avec votre responsable de lycée</a:t>
            </a:r>
          </a:p>
          <a:p>
            <a:pPr marL="571500" indent="-571500" algn="just" defTabSz="1300163">
              <a:lnSpc>
                <a:spcPct val="110000"/>
              </a:lnSpc>
              <a:spcBef>
                <a:spcPts val="4200"/>
              </a:spcBef>
              <a:buSzPct val="150000"/>
              <a:buFont typeface="Wingdings" charset="2"/>
              <a:buChar char="Ø"/>
              <a:defRPr/>
            </a:pPr>
            <a:endParaRPr lang="fr-FR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832934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37704" y="6388968"/>
            <a:ext cx="12767096" cy="1584176"/>
          </a:xfrm>
        </p:spPr>
        <p:txBody>
          <a:bodyPr/>
          <a:lstStyle/>
          <a:p>
            <a:pPr eaLnBrk="1">
              <a:defRPr/>
            </a:pPr>
            <a:r>
              <a:rPr lang="fr-FR" sz="4800" dirty="0">
                <a:solidFill>
                  <a:srgbClr val="FFFFFF"/>
                </a:solidFill>
                <a:effectLst/>
                <a:latin typeface="Helvetica Neue"/>
              </a:rPr>
              <a:t>   </a:t>
            </a:r>
            <a:r>
              <a:rPr lang="fr-FR" sz="4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Accompagnement à Gerson </a:t>
            </a:r>
            <a:endParaRPr lang="fr-FR" sz="44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C97757-8CF9-4860-B10E-22779EB842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1" y="2101194"/>
            <a:ext cx="3628293" cy="3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8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78729D-9548-5862-7FF0-CFC202C83D82}"/>
              </a:ext>
            </a:extLst>
          </p:cNvPr>
          <p:cNvSpPr>
            <a:spLocks/>
          </p:cNvSpPr>
          <p:nvPr/>
        </p:nvSpPr>
        <p:spPr bwMode="auto">
          <a:xfrm>
            <a:off x="410158" y="196280"/>
            <a:ext cx="12184483" cy="9001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algn="l" defTabSz="533400"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190500" indent="-190500" algn="l" defTabSz="1300163"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algn="l" defTabSz="1300163">
              <a:lnSpc>
                <a:spcPct val="150000"/>
              </a:lnSpc>
              <a:defRPr/>
            </a:pPr>
            <a:endParaRPr lang="fr-FR" sz="3000" b="1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algn="l" defTabSz="1300163">
              <a:lnSpc>
                <a:spcPct val="150000"/>
              </a:lnSpc>
              <a:defRPr/>
            </a:pPr>
            <a:r>
              <a:rPr lang="fr-FR" sz="32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A Gerson : </a:t>
            </a:r>
            <a:endParaRPr lang="fr-FR" sz="32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Les soirées orientation métiers</a:t>
            </a: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 forum des anciens, Samedi 16 novembre 2024</a:t>
            </a: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La lettre de l’orientation du BDI </a:t>
            </a:r>
            <a:endParaRPr lang="fr-FR" sz="28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71500" indent="-571500" algn="l" defTabSz="1300163">
              <a:buFont typeface="Wingdings" charset="2"/>
              <a:buChar char="ü"/>
              <a:defRPr/>
            </a:pPr>
            <a:endParaRPr lang="fr-FR" sz="2400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571500" indent="-571500" algn="l" defTabSz="1300163">
              <a:buFont typeface="Wingdings" charset="2"/>
              <a:buChar char="ü"/>
              <a:defRPr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Salon des classes prépas privées : Samedi 31 Janvier 2025</a:t>
            </a:r>
          </a:p>
          <a:p>
            <a:pPr marL="0" lvl="2" indent="0" algn="l" defTabSz="1300163">
              <a:spcBef>
                <a:spcPts val="4200"/>
              </a:spcBef>
              <a:buSzPct val="100000"/>
              <a:defRPr/>
            </a:pPr>
            <a:r>
              <a:rPr lang="fr-FR" sz="28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 Et surtout les journées portes ouvertes des établissements !!</a:t>
            </a:r>
          </a:p>
          <a:p>
            <a:pPr marL="623888" lvl="2" indent="-534988" algn="l" defTabSz="1300163">
              <a:lnSpc>
                <a:spcPct val="50000"/>
              </a:lnSpc>
              <a:spcBef>
                <a:spcPts val="4200"/>
              </a:spcBef>
              <a:buSzPct val="100000"/>
              <a:buFont typeface="Wingdings" charset="2"/>
              <a:buChar char="Ø"/>
              <a:defRPr/>
            </a:pPr>
            <a:endParaRPr lang="fr-FR" sz="3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algn="l" defTabSz="1300163">
              <a:lnSpc>
                <a:spcPct val="50000"/>
              </a:lnSpc>
              <a:spcBef>
                <a:spcPts val="4200"/>
              </a:spcBef>
              <a:buSzPct val="100000"/>
              <a:defRPr/>
            </a:pPr>
            <a:endParaRPr lang="fr-FR" sz="3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71500" indent="-571500" algn="l" defTabSz="1300163">
              <a:lnSpc>
                <a:spcPct val="110000"/>
              </a:lnSpc>
              <a:spcBef>
                <a:spcPts val="4200"/>
              </a:spcBef>
              <a:buSzPct val="150000"/>
              <a:buFont typeface="Wingdings" charset="2"/>
              <a:buChar char="ü"/>
              <a:defRPr/>
            </a:pPr>
            <a:endParaRPr lang="fr-FR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190500" indent="-190500" algn="l" defTabSz="1300163">
              <a:lnSpc>
                <a:spcPct val="110000"/>
              </a:lnSpc>
              <a:spcBef>
                <a:spcPts val="4200"/>
              </a:spcBef>
              <a:buSzPct val="150000"/>
              <a:buFontTx/>
              <a:buChar char="•"/>
              <a:defRPr/>
            </a:pPr>
            <a:endParaRPr lang="fr-FR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11724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453728" y="628328"/>
            <a:ext cx="12008545" cy="835292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marL="857250" indent="-857250" algn="l">
              <a:buFont typeface="Wingdings" charset="2"/>
              <a:buChar char="Ø"/>
              <a:defRPr/>
            </a:pPr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/>
              </a:rPr>
              <a:t>Vos accompagnateurs à Gerson</a:t>
            </a:r>
          </a:p>
          <a:p>
            <a:pPr marL="215900" indent="-215900">
              <a:defRPr/>
            </a:pPr>
            <a:endParaRPr lang="fr-FR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>
              <a:defRPr/>
            </a:pPr>
            <a:endParaRPr lang="fr-FR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  <a:p>
            <a:pPr marL="457200" indent="400050" algn="l">
              <a:lnSpc>
                <a:spcPct val="150000"/>
              </a:lnSpc>
              <a:spcBef>
                <a:spcPts val="1000"/>
              </a:spcBef>
              <a:buSzPct val="100000"/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Monsieur Person et Madame Maury</a:t>
            </a:r>
          </a:p>
          <a:p>
            <a:pPr marL="457200" indent="400050" algn="l">
              <a:lnSpc>
                <a:spcPct val="150000"/>
              </a:lnSpc>
              <a:spcBef>
                <a:spcPts val="1000"/>
              </a:spcBef>
              <a:buSzPct val="100000"/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Les professeurs principaux</a:t>
            </a:r>
          </a:p>
          <a:p>
            <a:pPr marL="500063" indent="403225" algn="l">
              <a:spcBef>
                <a:spcPts val="1000"/>
              </a:spcBef>
              <a:buSzPct val="100000"/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Madame Parra-Moreno :Le B.D.I : le mardi et jeudi sur rendez-vous</a:t>
            </a:r>
          </a:p>
          <a:p>
            <a:pPr marL="500063" algn="l">
              <a:spcBef>
                <a:spcPts val="1000"/>
              </a:spcBef>
              <a:buSzPct val="100000"/>
              <a:defRPr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    nparramoreno@gerson-paris.com</a:t>
            </a:r>
          </a:p>
          <a:p>
            <a:pPr algn="l">
              <a:spcBef>
                <a:spcPts val="1000"/>
              </a:spcBef>
              <a:buSzPct val="100000"/>
              <a:defRPr/>
            </a:pPr>
            <a:r>
              <a:rPr lang="fr-FR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    </a:t>
            </a:r>
            <a:endParaRPr lang="fr-FR" dirty="0">
              <a:solidFill>
                <a:srgbClr val="FFFFFF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3" name="ZoneTexte 1"/>
          <p:cNvSpPr txBox="1"/>
          <p:nvPr/>
        </p:nvSpPr>
        <p:spPr>
          <a:xfrm>
            <a:off x="3766096" y="9197280"/>
            <a:ext cx="4680428" cy="33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12346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B9C73-F9B2-5919-BEBF-57C4B4C4A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3AF48CED-4F0C-EB4D-26A2-6A2FEB58CBB7}"/>
              </a:ext>
            </a:extLst>
          </p:cNvPr>
          <p:cNvSpPr txBox="1">
            <a:spLocks/>
          </p:cNvSpPr>
          <p:nvPr/>
        </p:nvSpPr>
        <p:spPr>
          <a:xfrm>
            <a:off x="1029792" y="-955848"/>
            <a:ext cx="10922000" cy="955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fr-FR" sz="800" b="1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42937B-9BFE-4264-90BF-9C497A375235}"/>
              </a:ext>
            </a:extLst>
          </p:cNvPr>
          <p:cNvSpPr txBox="1"/>
          <p:nvPr/>
        </p:nvSpPr>
        <p:spPr>
          <a:xfrm>
            <a:off x="186944" y="630489"/>
            <a:ext cx="1263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 Light"/>
              </a:rPr>
              <a:t>Orientation Gerson Terminales </a:t>
            </a:r>
            <a:r>
              <a:rPr lang="fr-FR" b="1" dirty="0">
                <a:solidFill>
                  <a:schemeClr val="bg1"/>
                </a:solidFill>
                <a:latin typeface="Helvetica Light"/>
              </a:rPr>
              <a:t>Eco</a:t>
            </a:r>
            <a:r>
              <a:rPr lang="fr-FR" dirty="0">
                <a:solidFill>
                  <a:schemeClr val="bg1"/>
                </a:solidFill>
                <a:latin typeface="Helvetica Light"/>
              </a:rPr>
              <a:t> 2025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3B940021-FA73-436E-9840-D97B0E47DF5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9328" y="1601057"/>
          <a:ext cx="11054544" cy="655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770ECF1-E02D-49BF-B397-7CD7205ADBAE}"/>
              </a:ext>
            </a:extLst>
          </p:cNvPr>
          <p:cNvSpPr txBox="1"/>
          <p:nvPr/>
        </p:nvSpPr>
        <p:spPr>
          <a:xfrm>
            <a:off x="719328" y="8038909"/>
            <a:ext cx="12094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latin typeface="Helvetica Light"/>
              </a:rPr>
              <a:t>CPGE: Classes Préparatoires Grandes Ecoles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Helvetica Light"/>
              </a:rPr>
              <a:t>CUPGE: Cycle Universitaire Préparatoire Grandes Ecoles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Helvetica Light"/>
              </a:rPr>
              <a:t>DCG: Diplôme de Comptabilité Gestion</a:t>
            </a:r>
          </a:p>
        </p:txBody>
      </p:sp>
    </p:spTree>
    <p:extLst>
      <p:ext uri="{BB962C8B-B14F-4D97-AF65-F5344CB8AC3E}">
        <p14:creationId xmlns:p14="http://schemas.microsoft.com/office/powerpoint/2010/main" val="214357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29792" y="-955848"/>
            <a:ext cx="10922000" cy="955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fr-FR" sz="800" b="1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2E052AF-7C5C-4FA4-9129-72E307D0E585}"/>
              </a:ext>
            </a:extLst>
          </p:cNvPr>
          <p:cNvSpPr txBox="1">
            <a:spLocks/>
          </p:cNvSpPr>
          <p:nvPr/>
        </p:nvSpPr>
        <p:spPr>
          <a:xfrm>
            <a:off x="735152" y="258958"/>
            <a:ext cx="11216640" cy="477830"/>
          </a:xfrm>
          <a:prstGeom prst="rect">
            <a:avLst/>
          </a:prstGeom>
        </p:spPr>
        <p:txBody>
          <a:bodyPr>
            <a:normAutofit fontScale="30000" lnSpcReduction="20000"/>
          </a:bodyPr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  </a:t>
            </a:r>
            <a:r>
              <a:rPr lang="fr-FR" sz="93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Classes préparatoires aux grandes écoles - Terminales </a:t>
            </a:r>
            <a:r>
              <a:rPr lang="fr-FR" sz="93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ECO </a:t>
            </a:r>
            <a:r>
              <a:rPr lang="fr-FR" sz="93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2025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18B9807-AE82-456D-B98F-580B7E72F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387624"/>
              </p:ext>
            </p:extLst>
          </p:nvPr>
        </p:nvGraphicFramePr>
        <p:xfrm>
          <a:off x="393700" y="1170973"/>
          <a:ext cx="12217896" cy="843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94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29792" y="-955848"/>
            <a:ext cx="10922000" cy="955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fr-FR" sz="800" b="1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97776" y="445820"/>
            <a:ext cx="820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Helvetica Light"/>
                <a:cs typeface="Helvetica Neue"/>
              </a:rPr>
              <a:t>Orientation Gerson Terminales </a:t>
            </a:r>
            <a:r>
              <a:rPr lang="fr-FR" b="1" dirty="0">
                <a:solidFill>
                  <a:srgbClr val="FFFFFF"/>
                </a:solidFill>
                <a:latin typeface="Helvetica Light"/>
                <a:cs typeface="Helvetica Neue"/>
              </a:rPr>
              <a:t>S</a:t>
            </a:r>
            <a:r>
              <a:rPr lang="fr-FR" dirty="0">
                <a:solidFill>
                  <a:srgbClr val="FFFFFF"/>
                </a:solidFill>
                <a:latin typeface="Helvetica Light"/>
                <a:cs typeface="Helvetica Neue"/>
              </a:rPr>
              <a:t> 2025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8938E0C-43CC-4737-BDF9-5D3A801D0E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745277"/>
              </p:ext>
            </p:extLst>
          </p:nvPr>
        </p:nvGraphicFramePr>
        <p:xfrm>
          <a:off x="152399" y="1415448"/>
          <a:ext cx="12331809" cy="780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471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5C29C-B9CC-6D43-9FFF-6B6E6023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412" y="399451"/>
            <a:ext cx="7981696" cy="477830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Classes préparatoires Gerson Terminales </a:t>
            </a:r>
            <a:r>
              <a:rPr lang="fr-FR" sz="32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fr-FR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2025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89B0E1A-C70D-4D6D-90D6-1F2D0E189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333234"/>
              </p:ext>
            </p:extLst>
          </p:nvPr>
        </p:nvGraphicFramePr>
        <p:xfrm>
          <a:off x="-190501" y="877281"/>
          <a:ext cx="12725401" cy="730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hart">
            <a:extLst>
              <a:ext uri="{FF2B5EF4-FFF2-40B4-BE49-F238E27FC236}">
                <a16:creationId xmlns:a16="http://schemas.microsoft.com/office/drawing/2014/main" id="{C37445D0-367A-41FE-99B0-3434F4453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57" y="8177890"/>
            <a:ext cx="12487285" cy="120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065796" y="633491"/>
            <a:ext cx="10729192" cy="504056"/>
          </a:xfrm>
        </p:spPr>
        <p:txBody>
          <a:bodyPr/>
          <a:lstStyle/>
          <a:p>
            <a:pPr eaLnBrk="1">
              <a:defRPr/>
            </a:pPr>
            <a:r>
              <a:rPr lang="fr-FR" sz="4400" dirty="0">
                <a:solidFill>
                  <a:srgbClr val="FFFFFF"/>
                </a:solidFill>
                <a:effectLst/>
                <a:latin typeface="Helvetica Neue"/>
              </a:rPr>
              <a:t>L'orientation post-bac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3190032" y="1636440"/>
            <a:ext cx="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8446616" y="3652664"/>
            <a:ext cx="914400" cy="9144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597744" y="2135334"/>
            <a:ext cx="118093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accent3">
                  <a:lumMod val="95000"/>
                </a:schemeClr>
              </a:solidFill>
              <a:latin typeface="Helvetica Neue"/>
            </a:endParaRP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accent3">
                    <a:lumMod val="95000"/>
                  </a:schemeClr>
                </a:solidFill>
                <a:latin typeface="Century Gothic" panose="020B0502020202020204" pitchFamily="34" charset="0"/>
              </a:rPr>
              <a:t>Les classes préparatoires aux grandes écoles 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accent3">
                    <a:lumMod val="95000"/>
                  </a:schemeClr>
                </a:solidFill>
                <a:latin typeface="Century Gothic" panose="020B0502020202020204" pitchFamily="34" charset="0"/>
              </a:rPr>
              <a:t>Les filières universitaires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accent3">
                    <a:lumMod val="95000"/>
                  </a:schemeClr>
                </a:solidFill>
                <a:latin typeface="Century Gothic" panose="020B0502020202020204" pitchFamily="34" charset="0"/>
              </a:rPr>
              <a:t>La filière médicale et paramédicale 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accent3">
                    <a:lumMod val="95000"/>
                  </a:schemeClr>
                </a:solidFill>
                <a:latin typeface="Century Gothic" panose="020B0502020202020204" pitchFamily="34" charset="0"/>
              </a:rPr>
              <a:t>Sciences Po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accent3">
                    <a:lumMod val="95000"/>
                  </a:schemeClr>
                </a:solidFill>
                <a:latin typeface="Century Gothic" panose="020B0502020202020204" pitchFamily="34" charset="0"/>
              </a:rPr>
              <a:t>Les écoles </a:t>
            </a:r>
            <a:r>
              <a:rPr lang="fr-FR" sz="3200" dirty="0" err="1">
                <a:solidFill>
                  <a:schemeClr val="accent3">
                    <a:lumMod val="95000"/>
                  </a:schemeClr>
                </a:solidFill>
                <a:latin typeface="Century Gothic" panose="020B0502020202020204" pitchFamily="34" charset="0"/>
              </a:rPr>
              <a:t>post-bac</a:t>
            </a:r>
            <a:endParaRPr lang="fr-FR" sz="3200" dirty="0">
              <a:solidFill>
                <a:schemeClr val="accent3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accent3">
                    <a:lumMod val="95000"/>
                  </a:schemeClr>
                </a:solidFill>
                <a:latin typeface="Century Gothic" panose="020B0502020202020204" pitchFamily="34" charset="0"/>
              </a:rPr>
              <a:t>Les écoles militaires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accent3">
                    <a:lumMod val="95000"/>
                  </a:schemeClr>
                </a:solidFill>
                <a:latin typeface="Century Gothic" panose="020B0502020202020204" pitchFamily="34" charset="0"/>
              </a:rPr>
              <a:t>Les autres écoles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accent3">
                    <a:lumMod val="95000"/>
                  </a:schemeClr>
                </a:solidFill>
                <a:latin typeface="Century Gothic" panose="020B0502020202020204" pitchFamily="34" charset="0"/>
              </a:rPr>
              <a:t>Les filières courtes BTS et BUT 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sz="3200" dirty="0">
                <a:solidFill>
                  <a:schemeClr val="accent3">
                    <a:lumMod val="95000"/>
                  </a:schemeClr>
                </a:solidFill>
                <a:latin typeface="Century Gothic" panose="020B0502020202020204" pitchFamily="34" charset="0"/>
              </a:rPr>
              <a:t>Les parcours à l’étranger</a:t>
            </a:r>
          </a:p>
          <a:p>
            <a:pPr algn="l"/>
            <a:endParaRPr lang="fr-FR" sz="3200" dirty="0">
              <a:solidFill>
                <a:schemeClr val="accent3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2F8F22A-E3A7-394F-AE9B-C78DF03E7592}"/>
              </a:ext>
            </a:extLst>
          </p:cNvPr>
          <p:cNvCxnSpPr/>
          <p:nvPr/>
        </p:nvCxnSpPr>
        <p:spPr bwMode="auto">
          <a:xfrm>
            <a:off x="0" y="1636440"/>
            <a:ext cx="130048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49881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Carnet de croqui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Thème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4_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5_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8107</TotalTime>
  <Words>3659</Words>
  <Application>Microsoft Office PowerPoint</Application>
  <PresentationFormat>Personnalisé</PresentationFormat>
  <Paragraphs>540</Paragraphs>
  <Slides>46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46</vt:i4>
      </vt:variant>
    </vt:vector>
  </HeadingPairs>
  <TitlesOfParts>
    <vt:vector size="63" baseType="lpstr">
      <vt:lpstr>Arial</vt:lpstr>
      <vt:lpstr>Century Gothic</vt:lpstr>
      <vt:lpstr>Georgia</vt:lpstr>
      <vt:lpstr>Helvetica Light</vt:lpstr>
      <vt:lpstr>Helvetica Neue</vt:lpstr>
      <vt:lpstr>Helvetica Neue Light</vt:lpstr>
      <vt:lpstr>Noteworthy Bold</vt:lpstr>
      <vt:lpstr>Simplified Arabic</vt:lpstr>
      <vt:lpstr>Times New Roman</vt:lpstr>
      <vt:lpstr>TimesNewRomanPSMT</vt:lpstr>
      <vt:lpstr>Wingdings</vt:lpstr>
      <vt:lpstr>Thème Office</vt:lpstr>
      <vt:lpstr>1_Thème Office</vt:lpstr>
      <vt:lpstr>2_Thème Office</vt:lpstr>
      <vt:lpstr>3_Thème Office</vt:lpstr>
      <vt:lpstr>4_Thème Office</vt:lpstr>
      <vt:lpstr>5_Thème Office</vt:lpstr>
      <vt:lpstr>Réunion d’information</vt:lpstr>
      <vt:lpstr>Les objectifs de la classe de première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Classes préparatoires Gerson Terminales S 2025</vt:lpstr>
      <vt:lpstr>L'orientation post-bac</vt:lpstr>
      <vt:lpstr>Les classes préparatoires</vt:lpstr>
      <vt:lpstr> CPGE : Classes Préparatoires aux Grandes Ecoles  </vt:lpstr>
      <vt:lpstr>Les classes préparatoires scientifiques</vt:lpstr>
      <vt:lpstr>Les classes préparatoires scientifiques</vt:lpstr>
      <vt:lpstr>La classe préparatoire ECG  Economique et Commerciale Générale  </vt:lpstr>
      <vt:lpstr>Les prépas littéraires : Hypokhâgne AL</vt:lpstr>
      <vt:lpstr> Les prépas littéraires : Hypokhâgne BL</vt:lpstr>
      <vt:lpstr> Parcours spécifiques ENS Rennes - D1 et ENS Paris Saclay - D2</vt:lpstr>
      <vt:lpstr>    La filière DCG</vt:lpstr>
      <vt:lpstr>Les filières universitaires</vt:lpstr>
      <vt:lpstr>Présentation PowerPoint</vt:lpstr>
      <vt:lpstr>Présentation PowerPoint</vt:lpstr>
      <vt:lpstr>Les écoles post-bac</vt:lpstr>
      <vt:lpstr>Présentation PowerPoint</vt:lpstr>
      <vt:lpstr>Présentation PowerPoint</vt:lpstr>
      <vt:lpstr>Présentation PowerPoint</vt:lpstr>
      <vt:lpstr>Les filières courtes</vt:lpstr>
      <vt:lpstr>Les filières courtes : BUT et BTS</vt:lpstr>
      <vt:lpstr>Médecine et la filière paramédicale</vt:lpstr>
      <vt:lpstr>Présentation PowerPoint</vt:lpstr>
      <vt:lpstr>Présentation PowerPoint</vt:lpstr>
      <vt:lpstr>Sciences Po</vt:lpstr>
      <vt:lpstr>Présentation PowerPoint</vt:lpstr>
      <vt:lpstr>Présentation PowerPoint</vt:lpstr>
      <vt:lpstr>Présentation PowerPoint</vt:lpstr>
      <vt:lpstr>Les écoles militaires</vt:lpstr>
      <vt:lpstr>Présentation PowerPoint</vt:lpstr>
      <vt:lpstr>Présentation PowerPoint</vt:lpstr>
      <vt:lpstr>Autres écoles </vt:lpstr>
      <vt:lpstr>  Architecture</vt:lpstr>
      <vt:lpstr>Présentation PowerPoint</vt:lpstr>
      <vt:lpstr>Présentation PowerPoint</vt:lpstr>
      <vt:lpstr>Les parcours à l’étranger</vt:lpstr>
      <vt:lpstr>Présentation PowerPoint</vt:lpstr>
      <vt:lpstr>   Accompagnement à Gerson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d'information</dc:title>
  <dc:creator>claire challier</dc:creator>
  <cp:lastModifiedBy>Nelly Parra-Moreno</cp:lastModifiedBy>
  <cp:revision>301</cp:revision>
  <cp:lastPrinted>2025-10-14T15:35:32Z</cp:lastPrinted>
  <dcterms:modified xsi:type="dcterms:W3CDTF">2025-10-15T10:46:56Z</dcterms:modified>
</cp:coreProperties>
</file>