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4" r:id="rId4"/>
    <p:sldId id="263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3E0"/>
    <a:srgbClr val="31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63"/>
    <p:restoredTop sz="94659"/>
  </p:normalViewPr>
  <p:slideViewPr>
    <p:cSldViewPr snapToGrid="0" snapToObjects="1">
      <p:cViewPr>
        <p:scale>
          <a:sx n="50" d="100"/>
          <a:sy n="50" d="100"/>
        </p:scale>
        <p:origin x="1627" y="9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clairechallier\Desktop\Graphes%20Bac%202023%20Gerson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clairechallier\Desktop\Graphes%20Bac%202023%20Gerso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1905324203474074E-3"/>
          <c:y val="0"/>
          <c:w val="0.95500562251065169"/>
          <c:h val="1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2000"/>
              <a:t>Gerson Eco 2023</a:t>
            </a:r>
          </a:p>
        </c:rich>
      </c:tx>
      <c:layout>
        <c:manualLayout>
          <c:xMode val="edge"/>
          <c:yMode val="edge"/>
          <c:x val="0.48239141479405773"/>
          <c:y val="0.948671460439140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59480251748025"/>
          <c:y val="0.16335156970137726"/>
          <c:w val="0.84200507614213205"/>
          <c:h val="0.77591424427209699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48A-418D-8CCE-742768BDF63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A48A-418D-8CCE-742768BDF63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A48A-418D-8CCE-742768BDF63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A48A-418D-8CCE-742768BDF63C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A48A-418D-8CCE-742768BDF63C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A48A-418D-8CCE-742768BDF63C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A48A-418D-8CCE-742768BDF63C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A48A-418D-8CCE-742768BDF63C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A48A-418D-8CCE-742768BDF63C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A48A-418D-8CCE-742768BDF63C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A48A-418D-8CCE-742768BDF63C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7-A48A-418D-8CCE-742768BDF63C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9-A48A-418D-8CCE-742768BDF63C}"/>
              </c:ext>
            </c:extLst>
          </c:dPt>
          <c:dPt>
            <c:idx val="13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B-A48A-418D-8CCE-742768BDF63C}"/>
              </c:ext>
            </c:extLst>
          </c:dPt>
          <c:dPt>
            <c:idx val="14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D-A48A-418D-8CCE-742768BDF63C}"/>
              </c:ext>
            </c:extLst>
          </c:dPt>
          <c:dLbls>
            <c:dLbl>
              <c:idx val="0"/>
              <c:layout>
                <c:manualLayout>
                  <c:x val="2.8662548816927716E-2"/>
                  <c:y val="-4.0438404445927063E-2"/>
                </c:manualLayout>
              </c:layout>
              <c:tx>
                <c:rich>
                  <a:bodyPr/>
                  <a:lstStyle/>
                  <a:p>
                    <a:r>
                      <a:rPr lang="fr-FR" baseline="0"/>
                      <a:t>Classes Préparatoires </a:t>
                    </a:r>
                  </a:p>
                  <a:p>
                    <a:r>
                      <a:rPr lang="fr-FR" baseline="0"/>
                      <a:t>aux Grandes Ecoles 
17,5%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48A-418D-8CCE-742768BDF63C}"/>
                </c:ext>
              </c:extLst>
            </c:dLbl>
            <c:dLbl>
              <c:idx val="1"/>
              <c:layout>
                <c:manualLayout>
                  <c:x val="9.4498780665162128E-3"/>
                  <c:y val="6.059258396763386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/>
                      <a:t>Licences</a:t>
                    </a:r>
                  </a:p>
                  <a:p>
                    <a:pPr>
                      <a:defRPr sz="1600" b="1"/>
                    </a:pPr>
                    <a:r>
                      <a:rPr lang="en-US" baseline="0"/>
                      <a:t>Licences sélectives</a:t>
                    </a:r>
                  </a:p>
                  <a:p>
                    <a:pPr>
                      <a:defRPr sz="1600" b="1"/>
                    </a:pPr>
                    <a:r>
                      <a:rPr lang="en-US" baseline="0"/>
                      <a:t>22,8%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294560799128E-2"/>
                      <c:h val="0.2201742517216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48A-418D-8CCE-742768BDF63C}"/>
                </c:ext>
              </c:extLst>
            </c:dLbl>
            <c:dLbl>
              <c:idx val="2"/>
              <c:layout>
                <c:manualLayout>
                  <c:x val="1.00441779454987E-2"/>
                  <c:y val="-1.75701177848637E-5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CUPGE
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8A-418D-8CCE-742768BDF63C}"/>
                </c:ext>
              </c:extLst>
            </c:dLbl>
            <c:dLbl>
              <c:idx val="3"/>
              <c:layout>
                <c:manualLayout>
                  <c:x val="-7.0096938202808087E-2"/>
                  <c:y val="-1.968451869872391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91EBB1B-2FBE-8E4A-AFC7-8D97451E8CC7}" type="CATEGORYNAME">
                      <a:rPr lang="en-US" sz="1600"/>
                      <a:pPr>
                        <a:defRPr sz="1600" b="1"/>
                      </a:pPr>
                      <a:t>[NOM DE CATÉGORIE]</a:t>
                    </a:fld>
                    <a:r>
                      <a:rPr lang="en-US" sz="1600" baseline="0"/>
                      <a:t>
19,3%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083057951795985"/>
                      <c:h val="8.968582324071562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48A-418D-8CCE-742768BDF63C}"/>
                </c:ext>
              </c:extLst>
            </c:dLbl>
            <c:dLbl>
              <c:idx val="4"/>
              <c:layout>
                <c:manualLayout>
                  <c:x val="-9.5278152430096439E-3"/>
                  <c:y val="-2.9679850209017229E-3"/>
                </c:manualLayout>
              </c:layout>
              <c:tx>
                <c:rich>
                  <a:bodyPr/>
                  <a:lstStyle/>
                  <a:p>
                    <a:fld id="{0E53E5BB-FA20-2D45-A997-0346612E2ECC}" type="CATEGORYNAME">
                      <a:rPr lang="en-US" sz="1600"/>
                      <a:pPr/>
                      <a:t>[NOM DE CATÉGORIE]</a:t>
                    </a:fld>
                    <a:r>
                      <a:rPr lang="en-US" sz="1600" baseline="0"/>
                      <a:t>
15,8%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48A-418D-8CCE-742768BDF63C}"/>
                </c:ext>
              </c:extLst>
            </c:dLbl>
            <c:dLbl>
              <c:idx val="5"/>
              <c:layout>
                <c:manualLayout>
                  <c:x val="-0.1264169018302943"/>
                  <c:y val="4.893262521433655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aseline="0"/>
                      <a:t>BTS
1,8%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734358925150875E-2"/>
                      <c:h val="0.135706756395399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A48A-418D-8CCE-742768BDF63C}"/>
                </c:ext>
              </c:extLst>
            </c:dLbl>
            <c:dLbl>
              <c:idx val="6"/>
              <c:layout>
                <c:manualLayout>
                  <c:x val="-9.5984012444565864E-2"/>
                  <c:y val="-3.5716786609104996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Communication
1,8%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48A-418D-8CCE-742768BDF63C}"/>
                </c:ext>
              </c:extLst>
            </c:dLbl>
            <c:dLbl>
              <c:idx val="7"/>
              <c:layout>
                <c:manualLayout>
                  <c:x val="-9.0908515326597689E-2"/>
                  <c:y val="-9.2210066922194189E-2"/>
                </c:manualLayout>
              </c:layout>
              <c:tx>
                <c:rich>
                  <a:bodyPr/>
                  <a:lstStyle/>
                  <a:p>
                    <a:fld id="{23FD71BF-94B2-2A47-958A-D16F269C1F41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A48A-418D-8CCE-742768BDF63C}"/>
                </c:ext>
              </c:extLst>
            </c:dLbl>
            <c:dLbl>
              <c:idx val="8"/>
              <c:layout>
                <c:manualLayout>
                  <c:x val="-3.8127735517376145E-2"/>
                  <c:y val="-6.6983597719940724E-2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IFSI</a:t>
                    </a:r>
                  </a:p>
                  <a:p>
                    <a:r>
                      <a:rPr lang="en-US" baseline="0"/>
                      <a:t>3,3%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48A-418D-8CCE-742768BDF63C}"/>
                </c:ext>
              </c:extLst>
            </c:dLbl>
            <c:dLbl>
              <c:idx val="9"/>
              <c:layout>
                <c:manualLayout>
                  <c:x val="5.4681114672226212E-3"/>
                  <c:y val="-6.8966428988407519E-2"/>
                </c:manualLayout>
              </c:layout>
              <c:tx>
                <c:rich>
                  <a:bodyPr/>
                  <a:lstStyle/>
                  <a:p>
                    <a:fld id="{E80BF30B-E331-FB4D-96EB-BEA66BCC4D9A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A48A-418D-8CCE-742768BDF63C}"/>
                </c:ext>
              </c:extLst>
            </c:dLbl>
            <c:dLbl>
              <c:idx val="10"/>
              <c:layout>
                <c:manualLayout>
                  <c:x val="2.2974395959489771E-2"/>
                  <c:y val="-8.5943629597329443E-2"/>
                </c:manualLayout>
              </c:layout>
              <c:tx>
                <c:rich>
                  <a:bodyPr/>
                  <a:lstStyle/>
                  <a:p>
                    <a:fld id="{7DAB1A9E-BD77-4742-A4EF-4FD6A6239EFA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5,2%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A48A-418D-8CCE-742768BDF63C}"/>
                </c:ext>
              </c:extLst>
            </c:dLbl>
            <c:dLbl>
              <c:idx val="11"/>
              <c:layout>
                <c:manualLayout>
                  <c:x val="5.6429179084198776E-2"/>
                  <c:y val="-6.850237952135243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B5C6188-4091-3F46-9D5F-28BBA2C82104}" type="CATEGORYNAME">
                      <a:rPr lang="en-US"/>
                      <a:pPr>
                        <a:defRPr sz="1600" b="1"/>
                      </a:pPr>
                      <a:t>[NOM DE CATÉGORIE]</a:t>
                    </a:fld>
                    <a:r>
                      <a:rPr lang="en-US" baseline="0"/>
                      <a:t>
1,5%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32416791234231"/>
                      <c:h val="9.014020976332105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A48A-418D-8CCE-742768BDF63C}"/>
                </c:ext>
              </c:extLst>
            </c:dLbl>
            <c:dLbl>
              <c:idx val="12"/>
              <c:tx>
                <c:rich>
                  <a:bodyPr/>
                  <a:lstStyle/>
                  <a:p>
                    <a:fld id="{52278A17-C863-2542-9C6B-5D3EDE750EEE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9-A48A-418D-8CCE-742768BDF63C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9D4130AD-8927-EB45-BC10-32DC66652158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A48A-418D-8CCE-742768BDF63C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6AC1BF45-F19E-BE4F-A2C7-CE042B717FE0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A48A-418D-8CCE-742768BDF6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'Orientation  Eco 23'!$A$1:$A$12</c:f>
              <c:strCache>
                <c:ptCount val="12"/>
                <c:pt idx="0">
                  <c:v>Classes préparatoires </c:v>
                </c:pt>
                <c:pt idx="1">
                  <c:v>Licence / Licence sélective</c:v>
                </c:pt>
                <c:pt idx="2">
                  <c:v>CUPGE</c:v>
                </c:pt>
                <c:pt idx="3">
                  <c:v>Post Bac Commerce </c:v>
                </c:pt>
                <c:pt idx="4">
                  <c:v>Etranger</c:v>
                </c:pt>
                <c:pt idx="5">
                  <c:v>BTS</c:v>
                </c:pt>
                <c:pt idx="6">
                  <c:v>Communication</c:v>
                </c:pt>
                <c:pt idx="7">
                  <c:v>PCSO</c:v>
                </c:pt>
                <c:pt idx="8">
                  <c:v>IFSI</c:v>
                </c:pt>
                <c:pt idx="9">
                  <c:v>Architecture</c:v>
                </c:pt>
                <c:pt idx="10">
                  <c:v>Art/Art Culinaire</c:v>
                </c:pt>
                <c:pt idx="11">
                  <c:v>Médecine</c:v>
                </c:pt>
              </c:strCache>
            </c:strRef>
          </c:cat>
          <c:val>
            <c:numRef>
              <c:f>'Orientation  Eco 23'!$B$1:$B$12</c:f>
              <c:numCache>
                <c:formatCode>0.0%</c:formatCode>
                <c:ptCount val="12"/>
                <c:pt idx="0">
                  <c:v>0.17499999999999999</c:v>
                </c:pt>
                <c:pt idx="1">
                  <c:v>0.22800000000000001</c:v>
                </c:pt>
                <c:pt idx="2">
                  <c:v>7.0000000000000007E-2</c:v>
                </c:pt>
                <c:pt idx="3">
                  <c:v>0.193</c:v>
                </c:pt>
                <c:pt idx="4">
                  <c:v>0.158</c:v>
                </c:pt>
                <c:pt idx="5">
                  <c:v>1.7999999999999999E-2</c:v>
                </c:pt>
                <c:pt idx="6">
                  <c:v>1.7999999999999999E-2</c:v>
                </c:pt>
                <c:pt idx="7">
                  <c:v>1.7999999999999999E-2</c:v>
                </c:pt>
                <c:pt idx="8" formatCode="0.00%">
                  <c:v>1.7999999999999999E-2</c:v>
                </c:pt>
                <c:pt idx="9" formatCode="0.00%">
                  <c:v>3.5000000000000003E-2</c:v>
                </c:pt>
                <c:pt idx="10">
                  <c:v>5.1999999999999998E-2</c:v>
                </c:pt>
                <c:pt idx="11">
                  <c:v>1.7999999999999999E-2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A48A-418D-8CCE-742768BDF63C}"/>
            </c:ext>
          </c:extLst>
        </c:ser>
        <c:ser>
          <c:idx val="1"/>
          <c:order val="1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0-A48A-418D-8CCE-742768BDF63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2-A48A-418D-8CCE-742768BDF63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4-A48A-418D-8CCE-742768BDF63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6-A48A-418D-8CCE-742768BDF63C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8-A48A-418D-8CCE-742768BDF63C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A-A48A-418D-8CCE-742768BDF63C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C-A48A-418D-8CCE-742768BDF63C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2E-A48A-418D-8CCE-742768BDF63C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0-A48A-418D-8CCE-742768BDF63C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2-A48A-418D-8CCE-742768BDF63C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4-A48A-418D-8CCE-742768BDF63C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36-A48A-418D-8CCE-742768BDF6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'Orientation  Eco 23'!$A$1:$A$12</c:f>
              <c:strCache>
                <c:ptCount val="12"/>
                <c:pt idx="0">
                  <c:v>Classes préparatoires </c:v>
                </c:pt>
                <c:pt idx="1">
                  <c:v>Licence / Licence sélective</c:v>
                </c:pt>
                <c:pt idx="2">
                  <c:v>CUPGE</c:v>
                </c:pt>
                <c:pt idx="3">
                  <c:v>Post Bac Commerce </c:v>
                </c:pt>
                <c:pt idx="4">
                  <c:v>Etranger</c:v>
                </c:pt>
                <c:pt idx="5">
                  <c:v>BTS</c:v>
                </c:pt>
                <c:pt idx="6">
                  <c:v>Communication</c:v>
                </c:pt>
                <c:pt idx="7">
                  <c:v>PCSO</c:v>
                </c:pt>
                <c:pt idx="8">
                  <c:v>IFSI</c:v>
                </c:pt>
                <c:pt idx="9">
                  <c:v>Architecture</c:v>
                </c:pt>
                <c:pt idx="10">
                  <c:v>Art/Art Culinaire</c:v>
                </c:pt>
                <c:pt idx="11">
                  <c:v>Médecine</c:v>
                </c:pt>
              </c:strCache>
            </c:strRef>
          </c:cat>
          <c:val>
            <c:numRef>
              <c:f>'Orientation  Eco 23'!$C$1:$C$12</c:f>
              <c:numCache>
                <c:formatCode>General</c:formatCode>
                <c:ptCount val="12"/>
                <c:pt idx="0">
                  <c:v>10</c:v>
                </c:pt>
                <c:pt idx="1">
                  <c:v>13</c:v>
                </c:pt>
                <c:pt idx="2">
                  <c:v>4</c:v>
                </c:pt>
                <c:pt idx="3">
                  <c:v>11</c:v>
                </c:pt>
                <c:pt idx="4">
                  <c:v>9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7-A48A-418D-8CCE-742768BDF63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>
                <a:solidFill>
                  <a:schemeClr val="tx1"/>
                </a:solidFill>
              </a:rPr>
              <a:t>Classes préparatoires GERSON  ECO 2023</a:t>
            </a:r>
          </a:p>
        </c:rich>
      </c:tx>
      <c:layout>
        <c:manualLayout>
          <c:xMode val="edge"/>
          <c:yMode val="edge"/>
          <c:x val="0.34356629779982301"/>
          <c:y val="0.943243289768391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4705760076878532E-2"/>
          <c:y val="0.21680575187301199"/>
          <c:w val="0.84010152284263995"/>
          <c:h val="0.78319416468290304"/>
        </c:manualLayout>
      </c:layout>
      <c:pie3DChart>
        <c:varyColors val="1"/>
        <c:ser>
          <c:idx val="0"/>
          <c:order val="0"/>
          <c:explosion val="20"/>
          <c:dPt>
            <c:idx val="0"/>
            <c:bubble3D val="0"/>
            <c:explosion val="3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D28-4A4E-9773-297FCAA65F88}"/>
              </c:ext>
            </c:extLst>
          </c:dPt>
          <c:dPt>
            <c:idx val="1"/>
            <c:bubble3D val="0"/>
            <c:explosion val="8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7D28-4A4E-9773-297FCAA65F88}"/>
              </c:ext>
            </c:extLst>
          </c:dPt>
          <c:dPt>
            <c:idx val="2"/>
            <c:bubble3D val="0"/>
            <c:explosion val="5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7D28-4A4E-9773-297FCAA65F88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7D28-4A4E-9773-297FCAA65F88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7D28-4A4E-9773-297FCAA65F88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7D28-4A4E-9773-297FCAA65F88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7D28-4A4E-9773-297FCAA65F88}"/>
              </c:ext>
            </c:extLst>
          </c:dPt>
          <c:dLbls>
            <c:dLbl>
              <c:idx val="0"/>
              <c:layout>
                <c:manualLayout>
                  <c:x val="-0.1360356489381386"/>
                  <c:y val="-0.3017506378136300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aseline="0">
                        <a:solidFill>
                          <a:schemeClr val="tx1"/>
                        </a:solidFill>
                        <a:latin typeface="+mn-lt"/>
                      </a:rPr>
                      <a:t>CPGE ECG
55,6%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28-4A4E-9773-297FCAA65F88}"/>
                </c:ext>
              </c:extLst>
            </c:dLbl>
            <c:dLbl>
              <c:idx val="1"/>
              <c:layout>
                <c:manualLayout>
                  <c:x val="-2.5200242593696652E-2"/>
                  <c:y val="-6.448286621514967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CPGE Hypokhâgne Lettres </a:t>
                    </a:r>
                  </a:p>
                  <a:p>
                    <a:pPr>
                      <a:defRPr sz="1600" b="1">
                        <a:solidFill>
                          <a:schemeClr val="tx1"/>
                        </a:solidFill>
                      </a:defRPr>
                    </a:pPr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44,4%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28-4A4E-9773-297FCAA65F88}"/>
                </c:ext>
              </c:extLst>
            </c:dLbl>
            <c:dLbl>
              <c:idx val="2"/>
              <c:layout>
                <c:manualLayout>
                  <c:x val="8.0095084393824095E-2"/>
                  <c:y val="0.11988303990091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CPGE </a:t>
                    </a:r>
                    <a:fld id="{F99FD628-EEAF-ED46-94D0-C74D18F74BB2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12,5%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D28-4A4E-9773-297FCAA65F8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C9E8225-3BDF-1E48-A266-65E6AA544D5A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6,5%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D28-4A4E-9773-297FCAA65F8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3324B64-B7B6-614E-8C87-F969FD1DD72B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4,8%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D28-4A4E-9773-297FCAA65F88}"/>
                </c:ext>
              </c:extLst>
            </c:dLbl>
            <c:dLbl>
              <c:idx val="5"/>
              <c:layout>
                <c:manualLayout>
                  <c:x val="-5.7751059195011799E-2"/>
                  <c:y val="-2.3276414576085001E-2"/>
                </c:manualLayout>
              </c:layout>
              <c:tx>
                <c:rich>
                  <a:bodyPr/>
                  <a:lstStyle/>
                  <a:p>
                    <a:fld id="{1C6AE57E-BA23-BC46-AC4F-177157AEEFA5}" type="CATEGORYNAME">
                      <a:rPr lang="mr-IN"/>
                      <a:pPr/>
                      <a:t>[NOM DE CATÉGORIE]</a:t>
                    </a:fld>
                    <a:r>
                      <a:rPr lang="mr-IN" baseline="0"/>
                      <a:t>
4,8%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D28-4A4E-9773-297FCAA65F88}"/>
                </c:ext>
              </c:extLst>
            </c:dLbl>
            <c:dLbl>
              <c:idx val="6"/>
              <c:layout>
                <c:manualLayout>
                  <c:x val="3.04756884767577E-2"/>
                  <c:y val="-2.8446407861808E-2"/>
                </c:manualLayout>
              </c:layout>
              <c:tx>
                <c:rich>
                  <a:bodyPr/>
                  <a:lstStyle/>
                  <a:p>
                    <a:fld id="{DEC946CD-FEE6-F746-ABE4-8AB434096840}" type="CATEGORYNAME">
                      <a:rPr lang="mr-IN"/>
                      <a:pPr/>
                      <a:t>[NOM DE CATÉGORIE]</a:t>
                    </a:fld>
                    <a:r>
                      <a:rPr lang="mr-IN" baseline="0"/>
                      <a:t>
3,2%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D28-4A4E-9773-297FCAA65F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'Prépa ES 23'!$A$1:$A$6</c:f>
              <c:strCache>
                <c:ptCount val="2"/>
                <c:pt idx="0">
                  <c:v>ECG</c:v>
                </c:pt>
                <c:pt idx="1">
                  <c:v>Hypokhâgne AL</c:v>
                </c:pt>
              </c:strCache>
            </c:strRef>
          </c:cat>
          <c:val>
            <c:numRef>
              <c:f>'Prépa ES 23'!$B$1:$B$6</c:f>
              <c:numCache>
                <c:formatCode>0.0%</c:formatCode>
                <c:ptCount val="6"/>
                <c:pt idx="0">
                  <c:v>0.77777777777777779</c:v>
                </c:pt>
                <c:pt idx="1">
                  <c:v>0.22222222222222221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D28-4A4E-9773-297FCAA65F8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692373239362821"/>
          <c:y val="0.19562387367117115"/>
          <c:w val="0.68465129046898598"/>
          <c:h val="0.63801725372374996"/>
        </c:manualLayout>
      </c:layout>
      <c:pie3DChart>
        <c:varyColors val="1"/>
        <c:ser>
          <c:idx val="0"/>
          <c:order val="0"/>
          <c:explosion val="27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31C5-5849-A732-125A2C39EAB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31C5-5849-A732-125A2C39EAB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31C5-5849-A732-125A2C39EAB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4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31C5-5849-A732-125A2C39EAB5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5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31C5-5849-A732-125A2C39EAB5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6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31C5-5849-A732-125A2C39EAB5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31C5-5849-A732-125A2C39EAB5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31C5-5849-A732-125A2C39EAB5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3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1-31C5-5849-A732-125A2C39EAB5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4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3-31C5-5849-A732-125A2C39EAB5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5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5-31C5-5849-A732-125A2C39EAB5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6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7-31C5-5849-A732-125A2C39EAB5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lumMod val="80000"/>
                      <a:lumOff val="2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9-31C5-5849-A732-125A2C39EAB5}"/>
              </c:ext>
            </c:extLst>
          </c:dPt>
          <c:dLbls>
            <c:dLbl>
              <c:idx val="0"/>
              <c:layout>
                <c:manualLayout>
                  <c:x val="-8.4867578231508545E-4"/>
                  <c:y val="-3.3097183708439663E-2"/>
                </c:manualLayout>
              </c:layout>
              <c:tx>
                <c:rich>
                  <a:bodyPr/>
                  <a:lstStyle/>
                  <a:p>
                    <a:r>
                      <a:rPr lang="fr-FR" sz="1600" baseline="0">
                        <a:solidFill>
                          <a:schemeClr val="tx1"/>
                        </a:solidFill>
                      </a:rPr>
                      <a:t>Classes Préparatoires </a:t>
                    </a:r>
                  </a:p>
                  <a:p>
                    <a:r>
                      <a:rPr lang="fr-FR" sz="1600" baseline="0">
                        <a:solidFill>
                          <a:schemeClr val="tx1"/>
                        </a:solidFill>
                      </a:rPr>
                      <a:t>aux Grandes Ecoles
23,4%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C5-5849-A732-125A2C39EAB5}"/>
                </c:ext>
              </c:extLst>
            </c:dLbl>
            <c:dLbl>
              <c:idx val="1"/>
              <c:layout>
                <c:manualLayout>
                  <c:x val="9.1553906459779816E-2"/>
                  <c:y val="-3.9654713801328921E-2"/>
                </c:manualLayout>
              </c:layout>
              <c:tx>
                <c:rich>
                  <a:bodyPr/>
                  <a:lstStyle/>
                  <a:p>
                    <a:r>
                      <a:rPr lang="fr-FR" sz="1600" b="1" baseline="0"/>
                      <a:t>Ecoles à prépa intégrée Ingénieur</a:t>
                    </a:r>
                    <a:endParaRPr lang="fr-FR" sz="1600" b="1"/>
                  </a:p>
                  <a:p>
                    <a:r>
                      <a:rPr lang="fr-FR" sz="1600" b="1" baseline="0"/>
                      <a:t>35,9%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C5-5849-A732-125A2C39EAB5}"/>
                </c:ext>
              </c:extLst>
            </c:dLbl>
            <c:dLbl>
              <c:idx val="2"/>
              <c:layout>
                <c:manualLayout>
                  <c:x val="-5.3405172177288386E-2"/>
                  <c:y val="8.9215745419473524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baseline="0"/>
                      <a:t>Médecine
15,6%</a:t>
                    </a:r>
                    <a:endParaRPr lang="en-US" sz="1600" b="1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C5-5849-A732-125A2C39EAB5}"/>
                </c:ext>
              </c:extLst>
            </c:dLbl>
            <c:dLbl>
              <c:idx val="3"/>
              <c:layout>
                <c:manualLayout>
                  <c:x val="-6.9006387921874773E-2"/>
                  <c:y val="6.8545128677804115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Etranger
15,6 %</a:t>
                    </a:r>
                    <a:endParaRPr lang="en-US" sz="160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466738625037648E-2"/>
                      <c:h val="0.1194633722053499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1C5-5849-A732-125A2C39EAB5}"/>
                </c:ext>
              </c:extLst>
            </c:dLbl>
            <c:dLbl>
              <c:idx val="4"/>
              <c:layout>
                <c:manualLayout>
                  <c:x val="-0.13695890281593606"/>
                  <c:y val="4.4119675207004751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Licence / Licence sélective </a:t>
                    </a:r>
                  </a:p>
                  <a:p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4,7%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C5-5849-A732-125A2C39EAB5}"/>
                </c:ext>
              </c:extLst>
            </c:dLbl>
            <c:dLbl>
              <c:idx val="5"/>
              <c:layout>
                <c:manualLayout>
                  <c:x val="-4.2557826345473233E-2"/>
                  <c:y val="-1.4704559065938179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CPES 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1C5-5849-A732-125A2C39EAB5}"/>
                </c:ext>
              </c:extLst>
            </c:dLbl>
            <c:dLbl>
              <c:idx val="6"/>
              <c:layout>
                <c:manualLayout>
                  <c:x val="-9.1917712740812604E-2"/>
                  <c:y val="-8.3841220119571347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Dauphine 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1C5-5849-A732-125A2C39EAB5}"/>
                </c:ext>
              </c:extLst>
            </c:dLbl>
            <c:dLbl>
              <c:idx val="7"/>
              <c:layout>
                <c:manualLayout>
                  <c:x val="-4.5062519469834708E-2"/>
                  <c:y val="-0.1182913316497532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Art 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1C5-5849-A732-125A2C39EAB5}"/>
                </c:ext>
              </c:extLst>
            </c:dLbl>
            <c:dLbl>
              <c:idx val="8"/>
              <c:layout>
                <c:manualLayout>
                  <c:x val="9.0091962921783949E-3"/>
                  <c:y val="-5.2352366646786469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Art 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1C5-5849-A732-125A2C39EAB5}"/>
                </c:ext>
              </c:extLst>
            </c:dLbl>
            <c:dLbl>
              <c:idx val="9"/>
              <c:layout>
                <c:manualLayout>
                  <c:x val="5.5733431967555161E-3"/>
                  <c:y val="-8.036829956534336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Art 3,6%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1C5-5849-A732-125A2C39EAB5}"/>
                </c:ext>
              </c:extLst>
            </c:dLbl>
            <c:dLbl>
              <c:idx val="10"/>
              <c:layout>
                <c:manualLayout>
                  <c:x val="-1.2002491739584351E-2"/>
                  <c:y val="-2.9784049589295244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Etranger 6,7%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1C5-5849-A732-125A2C39EAB5}"/>
                </c:ext>
              </c:extLst>
            </c:dLbl>
            <c:dLbl>
              <c:idx val="11"/>
              <c:layout>
                <c:manualLayout>
                  <c:x val="-3.7743395146364808E-2"/>
                  <c:y val="-5.2997248267499866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Licence 3,3%</a:t>
                    </a:r>
                    <a:endParaRPr lang="en-US" sz="160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31C5-5849-A732-125A2C39EAB5}"/>
                </c:ext>
              </c:extLst>
            </c:dLbl>
            <c:dLbl>
              <c:idx val="12"/>
              <c:layout>
                <c:manualLayout>
                  <c:x val="-3.2279486458381496E-2"/>
                  <c:y val="-7.96218015450237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="1" baseline="0">
                        <a:solidFill>
                          <a:schemeClr val="tx1"/>
                        </a:solidFill>
                      </a:rPr>
                      <a:t>Licence sélective 6,7%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19-31C5-5849-A732-125A2C39EAB5}"/>
                </c:ext>
              </c:extLst>
            </c:dLbl>
            <c:dLbl>
              <c:idx val="13"/>
              <c:layout>
                <c:manualLayout>
                  <c:x val="-1.9478698323762252E-2"/>
                  <c:y val="-9.4015282993329362E-3"/>
                </c:manualLayout>
              </c:layout>
              <c:tx>
                <c:rich>
                  <a:bodyPr/>
                  <a:lstStyle/>
                  <a:p>
                    <a:fld id="{66B28C75-B447-5949-A215-1864D5CC7071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3,3%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A-31C5-5849-A732-125A2C39EAB5}"/>
                </c:ext>
              </c:extLst>
            </c:dLbl>
            <c:dLbl>
              <c:idx val="14"/>
              <c:layout>
                <c:manualLayout>
                  <c:x val="-1.116390901439704E-2"/>
                  <c:y val="-6.8039580160596871E-2"/>
                </c:manualLayout>
              </c:layout>
              <c:tx>
                <c:rich>
                  <a:bodyPr/>
                  <a:lstStyle/>
                  <a:p>
                    <a:fld id="{8EB4CF3B-3A5B-2B46-BDE4-3A4449805960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31C5-5849-A732-125A2C39EAB5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79E3E5E5-18A5-504A-80BD-50440322FE5A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C-31C5-5849-A732-125A2C39EAB5}"/>
                </c:ext>
              </c:extLst>
            </c:dLbl>
            <c:dLbl>
              <c:idx val="16"/>
              <c:layout>
                <c:manualLayout>
                  <c:x val="1.0237538166788155E-2"/>
                  <c:y val="-6.791910771016596E-2"/>
                </c:manualLayout>
              </c:layout>
              <c:tx>
                <c:rich>
                  <a:bodyPr/>
                  <a:lstStyle/>
                  <a:p>
                    <a:fld id="{CC847C20-D194-8241-B681-1D15F5D5AF92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3,3%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31C5-5849-A732-125A2C39EA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'Orientation S 23'!$A$1:$A$11</c:f>
              <c:strCache>
                <c:ptCount val="8"/>
                <c:pt idx="0">
                  <c:v>CPGE </c:v>
                </c:pt>
                <c:pt idx="1">
                  <c:v>Prépa Intégrée Ingénieur</c:v>
                </c:pt>
                <c:pt idx="2">
                  <c:v>Médecine </c:v>
                </c:pt>
                <c:pt idx="3">
                  <c:v>Etranger</c:v>
                </c:pt>
                <c:pt idx="4">
                  <c:v>Licence/Licence séliective</c:v>
                </c:pt>
                <c:pt idx="5">
                  <c:v>CPES</c:v>
                </c:pt>
                <c:pt idx="6">
                  <c:v>Dauphine</c:v>
                </c:pt>
                <c:pt idx="7">
                  <c:v>Art </c:v>
                </c:pt>
              </c:strCache>
            </c:strRef>
          </c:cat>
          <c:val>
            <c:numRef>
              <c:f>'Orientation S 23'!$B$1:$B$11</c:f>
              <c:numCache>
                <c:formatCode>0.0%</c:formatCode>
                <c:ptCount val="11"/>
                <c:pt idx="0">
                  <c:v>0.23400000000000001</c:v>
                </c:pt>
                <c:pt idx="1">
                  <c:v>0.35899999999999999</c:v>
                </c:pt>
                <c:pt idx="2">
                  <c:v>0.156</c:v>
                </c:pt>
                <c:pt idx="3">
                  <c:v>0.156</c:v>
                </c:pt>
                <c:pt idx="4">
                  <c:v>4.7E-2</c:v>
                </c:pt>
                <c:pt idx="5">
                  <c:v>1.6E-2</c:v>
                </c:pt>
                <c:pt idx="6">
                  <c:v>1.6E-2</c:v>
                </c:pt>
                <c:pt idx="7">
                  <c:v>1.7857142857142856E-2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31C5-5849-A732-125A2C39EAB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>
                <a:solidFill>
                  <a:schemeClr val="tx1"/>
                </a:solidFill>
              </a:rPr>
              <a:t>Classes</a:t>
            </a:r>
            <a:r>
              <a:rPr lang="fr-FR" baseline="0">
                <a:solidFill>
                  <a:schemeClr val="tx1"/>
                </a:solidFill>
              </a:rPr>
              <a:t> préparatoires / Scientifiques </a:t>
            </a:r>
            <a:r>
              <a:rPr lang="fr-FR">
                <a:solidFill>
                  <a:schemeClr val="tx1"/>
                </a:solidFill>
              </a:rPr>
              <a:t>GERSON S 2023</a:t>
            </a:r>
          </a:p>
        </c:rich>
      </c:tx>
      <c:layout>
        <c:manualLayout>
          <c:xMode val="edge"/>
          <c:yMode val="edge"/>
          <c:x val="0.39043544364985205"/>
          <c:y val="0.943687380432482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57443309142501"/>
          <c:y val="0.156307086614173"/>
          <c:w val="0.84010152284263995"/>
          <c:h val="0.78319416468290304"/>
        </c:manualLayout>
      </c:layout>
      <c:pie3DChart>
        <c:varyColors val="1"/>
        <c:ser>
          <c:idx val="0"/>
          <c:order val="0"/>
          <c:explosion val="16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D8E0-F943-A671-581DB817FB5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D8E0-F943-A671-581DB817FB5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D8E0-F943-A671-581DB817FB5C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D8E0-F943-A671-581DB817FB5C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D8E0-F943-A671-581DB817FB5C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D8E0-F943-A671-581DB817FB5C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D8E0-F943-A671-581DB817FB5C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D8E0-F943-A671-581DB817FB5C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D8E0-F943-A671-581DB817FB5C}"/>
              </c:ext>
            </c:extLst>
          </c:dPt>
          <c:dLbls>
            <c:dLbl>
              <c:idx val="0"/>
              <c:layout>
                <c:manualLayout>
                  <c:x val="-0.13709307759832848"/>
                  <c:y val="8.4683418813667116E-2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>
                        <a:solidFill>
                          <a:schemeClr val="tx1"/>
                        </a:solidFill>
                      </a:rPr>
                      <a:t>MPSI
26,7%</a:t>
                    </a:r>
                    <a:endParaRPr lang="en-US" baseline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E0-F943-A671-581DB817FB5C}"/>
                </c:ext>
              </c:extLst>
            </c:dLbl>
            <c:dLbl>
              <c:idx val="1"/>
              <c:layout>
                <c:manualLayout>
                  <c:x val="-0.10973797053786324"/>
                  <c:y val="-0.25547601563578404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>
                        <a:solidFill>
                          <a:schemeClr val="tx1"/>
                        </a:solidFill>
                      </a:rPr>
                      <a:t>PCSI 33,3%</a:t>
                    </a:r>
                    <a:endParaRPr lang="en-US" baseline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8E0-F943-A671-581DB817FB5C}"/>
                </c:ext>
              </c:extLst>
            </c:dLbl>
            <c:dLbl>
              <c:idx val="2"/>
              <c:layout>
                <c:manualLayout>
                  <c:x val="-3.8986576297621658E-2"/>
                  <c:y val="-0.18849565477074542"/>
                </c:manualLayout>
              </c:layout>
              <c:tx>
                <c:rich>
                  <a:bodyPr/>
                  <a:lstStyle/>
                  <a:p>
                    <a:r>
                      <a:rPr lang="en-US" sz="1800">
                        <a:solidFill>
                          <a:schemeClr val="tx1"/>
                        </a:solidFill>
                      </a:rPr>
                      <a:t>PTSI</a:t>
                    </a:r>
                  </a:p>
                  <a:p>
                    <a:r>
                      <a:rPr lang="en-US" sz="1800" baseline="0">
                        <a:solidFill>
                          <a:schemeClr val="tx1"/>
                        </a:solidFill>
                      </a:rPr>
                      <a:t>20%</a:t>
                    </a:r>
                    <a:endParaRPr lang="en-US" baseline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E0-F943-A671-581DB817FB5C}"/>
                </c:ext>
              </c:extLst>
            </c:dLbl>
            <c:dLbl>
              <c:idx val="3"/>
              <c:layout>
                <c:manualLayout>
                  <c:x val="-2.8724121625788902E-2"/>
                  <c:y val="-9.6832247171508304E-2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/>
                      <a:t>BCPST 
13,3%</a:t>
                    </a:r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8E0-F943-A671-581DB817FB5C}"/>
                </c:ext>
              </c:extLst>
            </c:dLbl>
            <c:dLbl>
              <c:idx val="4"/>
              <c:layout>
                <c:manualLayout>
                  <c:x val="5.9143520898007696E-3"/>
                  <c:y val="-5.0764521168320899E-2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/>
                      <a:t>ECG
6,7%</a:t>
                    </a:r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8E0-F943-A671-581DB817FB5C}"/>
                </c:ext>
              </c:extLst>
            </c:dLbl>
            <c:dLbl>
              <c:idx val="5"/>
              <c:layout>
                <c:manualLayout>
                  <c:x val="-2.1975288336999601E-2"/>
                  <c:y val="-1.7239130434782601E-2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/>
                      <a:t>HK AL/BL
8,3%</a:t>
                    </a:r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8E0-F943-A671-581DB817FB5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800" baseline="0"/>
                      <a:t>D1
4,2%</a:t>
                    </a:r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8E0-F943-A671-581DB817FB5C}"/>
                </c:ext>
              </c:extLst>
            </c:dLbl>
            <c:dLbl>
              <c:idx val="7"/>
              <c:layout>
                <c:manualLayout>
                  <c:x val="-5.7751059195011799E-2"/>
                  <c:y val="-2.3276414576085001E-2"/>
                </c:manualLayout>
              </c:layout>
              <c:tx>
                <c:rich>
                  <a:bodyPr/>
                  <a:lstStyle/>
                  <a:p>
                    <a:fld id="{1C6AE57E-BA23-BC46-AC4F-177157AEEFA5}" type="CATEGORYNAME">
                      <a:rPr lang="mr-IN" sz="1800"/>
                      <a:pPr/>
                      <a:t>[NOM DE CATÉGORIE]</a:t>
                    </a:fld>
                    <a:r>
                      <a:rPr lang="mr-IN" sz="1800" baseline="0"/>
                      <a:t>
4,8%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D8E0-F943-A671-581DB817FB5C}"/>
                </c:ext>
              </c:extLst>
            </c:dLbl>
            <c:dLbl>
              <c:idx val="8"/>
              <c:layout>
                <c:manualLayout>
                  <c:x val="3.04756884767577E-2"/>
                  <c:y val="-2.8446407861808E-2"/>
                </c:manualLayout>
              </c:layout>
              <c:tx>
                <c:rich>
                  <a:bodyPr/>
                  <a:lstStyle/>
                  <a:p>
                    <a:fld id="{DEC946CD-FEE6-F746-ABE4-8AB434096840}" type="CATEGORYNAME">
                      <a:rPr lang="mr-IN" sz="1800"/>
                      <a:pPr/>
                      <a:t>[NOM DE CATÉGORIE]</a:t>
                    </a:fld>
                    <a:r>
                      <a:rPr lang="mr-IN" sz="1800" baseline="0"/>
                      <a:t>
3,2%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D8E0-F943-A671-581DB817FB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'Prépa S'!$A$1:$A$6</c:f>
              <c:strCache>
                <c:ptCount val="5"/>
                <c:pt idx="0">
                  <c:v> MPSI</c:v>
                </c:pt>
                <c:pt idx="1">
                  <c:v>PCSI</c:v>
                </c:pt>
                <c:pt idx="2">
                  <c:v>PTSI</c:v>
                </c:pt>
                <c:pt idx="3">
                  <c:v>BCPST</c:v>
                </c:pt>
                <c:pt idx="4">
                  <c:v>ECG</c:v>
                </c:pt>
              </c:strCache>
            </c:strRef>
          </c:cat>
          <c:val>
            <c:numRef>
              <c:f>'Prépa S'!$B$1:$B$6</c:f>
              <c:numCache>
                <c:formatCode>0.0%</c:formatCode>
                <c:ptCount val="6"/>
                <c:pt idx="0">
                  <c:v>0.26666666666666666</c:v>
                </c:pt>
                <c:pt idx="1">
                  <c:v>0.33333333333333331</c:v>
                </c:pt>
                <c:pt idx="2">
                  <c:v>0.2</c:v>
                </c:pt>
                <c:pt idx="3">
                  <c:v>0.13333333333333333</c:v>
                </c:pt>
                <c:pt idx="4">
                  <c:v>6.6666666666666666E-2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8E0-F943-A671-581DB817FB5C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Bac 2023</a:t>
            </a:r>
          </a:p>
        </c:rich>
      </c:tx>
      <c:layout>
        <c:manualLayout>
          <c:xMode val="edge"/>
          <c:yMode val="edge"/>
          <c:x val="0.42046058758784183"/>
          <c:y val="0.950172359028369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067225061388402E-2"/>
          <c:y val="0.140819464809253"/>
          <c:w val="0.94973229631456402"/>
          <c:h val="0.82891630462782995"/>
        </c:manualLayout>
      </c:layout>
      <c:pie3DChart>
        <c:varyColors val="1"/>
        <c:ser>
          <c:idx val="0"/>
          <c:order val="0"/>
          <c:explosion val="10"/>
          <c:dPt>
            <c:idx val="0"/>
            <c:bubble3D val="0"/>
            <c:spPr>
              <a:solidFill>
                <a:srgbClr val="DC000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0614-144F-8805-3A73E167902E}"/>
              </c:ext>
            </c:extLst>
          </c:dPt>
          <c:dPt>
            <c:idx val="1"/>
            <c:bubble3D val="0"/>
            <c:spPr>
              <a:solidFill>
                <a:srgbClr val="DC000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0614-144F-8805-3A73E167902E}"/>
              </c:ext>
            </c:extLst>
          </c:dPt>
          <c:dPt>
            <c:idx val="2"/>
            <c:bubble3D val="0"/>
            <c:spPr>
              <a:solidFill>
                <a:srgbClr val="F27017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0614-144F-8805-3A73E167902E}"/>
              </c:ext>
            </c:extLst>
          </c:dPt>
          <c:dPt>
            <c:idx val="3"/>
            <c:bubble3D val="0"/>
            <c:spPr>
              <a:solidFill>
                <a:srgbClr val="BCDE6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0614-144F-8805-3A73E167902E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0614-144F-8805-3A73E167902E}"/>
              </c:ext>
            </c:extLst>
          </c:dPt>
          <c:dLbls>
            <c:dLbl>
              <c:idx val="0"/>
              <c:layout>
                <c:manualLayout>
                  <c:x val="2.2236803732866725E-2"/>
                  <c:y val="-5.416353210625742E-2"/>
                </c:manualLayout>
              </c:layout>
              <c:tx>
                <c:rich>
                  <a:bodyPr/>
                  <a:lstStyle/>
                  <a:p>
                    <a:fld id="{0C5C5D52-D0A8-8C49-A30E-CF2C4DDE90D9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2,5%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614-144F-8805-3A73E167902E}"/>
                </c:ext>
              </c:extLst>
            </c:dLbl>
            <c:dLbl>
              <c:idx val="1"/>
              <c:layout>
                <c:manualLayout>
                  <c:x val="-0.20608890958522666"/>
                  <c:y val="6.9973669692562232E-2"/>
                </c:manualLayout>
              </c:layout>
              <c:tx>
                <c:rich>
                  <a:bodyPr/>
                  <a:lstStyle/>
                  <a:p>
                    <a:fld id="{EAC545F0-93D5-5047-A118-6903DDDC9346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33,1%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733572281959378"/>
                      <c:h val="0.1152229299363057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614-144F-8805-3A73E167902E}"/>
                </c:ext>
              </c:extLst>
            </c:dLbl>
            <c:dLbl>
              <c:idx val="2"/>
              <c:layout>
                <c:manualLayout>
                  <c:x val="0.16567399505169375"/>
                  <c:y val="-0.300860959259073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997ADC2-4307-F847-B0A3-89BCB7466121}" type="CATEGORYNAME">
                      <a:rPr lang="en-US"/>
                      <a:pPr>
                        <a:defRPr sz="1600" b="1"/>
                      </a:pPr>
                      <a:t>[NOM DE CATÉGORIE]</a:t>
                    </a:fld>
                    <a:r>
                      <a:rPr lang="en-US" baseline="0"/>
                      <a:t>
45,5%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77180406212665"/>
                      <c:h val="0.132016985138004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614-144F-8805-3A73E167902E}"/>
                </c:ext>
              </c:extLst>
            </c:dLbl>
            <c:dLbl>
              <c:idx val="3"/>
              <c:layout>
                <c:manualLayout>
                  <c:x val="0.12319241008852384"/>
                  <c:y val="9.982379591086146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8ACF9D5-C0BC-804F-A17B-0276CCD91951}" type="CATEGORYNAME">
                      <a:rPr lang="en-US" sz="1600"/>
                      <a:pPr>
                        <a:defRPr sz="1600" b="1"/>
                      </a:pPr>
                      <a:t>[NOM DE CATÉGORIE]</a:t>
                    </a:fld>
                    <a:r>
                      <a:rPr lang="en-US" sz="1600" baseline="0"/>
                      <a:t>
15,7%</a:t>
                    </a:r>
                  </a:p>
                  <a:p>
                    <a:pPr>
                      <a:defRPr sz="1600" b="1"/>
                    </a:pPr>
                    <a:endParaRPr lang="fr-F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290915248497163"/>
                      <c:h val="0.115414012738853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614-144F-8805-3A73E167902E}"/>
                </c:ext>
              </c:extLst>
            </c:dLbl>
            <c:dLbl>
              <c:idx val="4"/>
              <c:layout>
                <c:manualLayout>
                  <c:x val="-2.267434312646403E-2"/>
                  <c:y val="-3.3968102713275487E-2"/>
                </c:manualLayout>
              </c:layout>
              <c:tx>
                <c:rich>
                  <a:bodyPr/>
                  <a:lstStyle/>
                  <a:p>
                    <a:fld id="{8EDAC07E-F33E-354C-9448-B1055A5376A2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3,3%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614-144F-8805-3A73E16790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'Graphe mention 2023'!$A$2:$A$6</c:f>
              <c:strCache>
                <c:ptCount val="5"/>
                <c:pt idx="0">
                  <c:v>Mention TB - FJ</c:v>
                </c:pt>
                <c:pt idx="1">
                  <c:v>Mention TB</c:v>
                </c:pt>
                <c:pt idx="2">
                  <c:v>Mention B</c:v>
                </c:pt>
                <c:pt idx="3">
                  <c:v>Mention AB</c:v>
                </c:pt>
                <c:pt idx="4">
                  <c:v>Admis</c:v>
                </c:pt>
              </c:strCache>
            </c:strRef>
          </c:cat>
          <c:val>
            <c:numRef>
              <c:f>'Graphe mention 2023'!$B$2:$B$6</c:f>
              <c:numCache>
                <c:formatCode>0.0%</c:formatCode>
                <c:ptCount val="5"/>
                <c:pt idx="0">
                  <c:v>2.4793388429752067E-2</c:v>
                </c:pt>
                <c:pt idx="1">
                  <c:v>0.33057851239669422</c:v>
                </c:pt>
                <c:pt idx="2">
                  <c:v>0.45454545454545453</c:v>
                </c:pt>
                <c:pt idx="3">
                  <c:v>0.15702479338842976</c:v>
                </c:pt>
                <c:pt idx="4">
                  <c:v>3.3057851239669422E-2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614-144F-8805-3A73E167902E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663085168856637E-2"/>
          <c:y val="0.17108365007586565"/>
          <c:w val="0.94973229631456402"/>
          <c:h val="0.82891630462782995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3610451487699899E-2"/>
          <c:y val="0.10997190971218612"/>
          <c:w val="0.94973229631456402"/>
          <c:h val="0.82891630462782995"/>
        </c:manualLayout>
      </c:layout>
      <c:pie3DChart>
        <c:varyColors val="1"/>
        <c:ser>
          <c:idx val="0"/>
          <c:order val="0"/>
          <c:explosion val="10"/>
          <c:dPt>
            <c:idx val="0"/>
            <c:bubble3D val="0"/>
            <c:spPr>
              <a:solidFill>
                <a:srgbClr val="DC000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C92E-3C4F-8BC4-863DD3AEFAAA}"/>
              </c:ext>
            </c:extLst>
          </c:dPt>
          <c:dPt>
            <c:idx val="1"/>
            <c:bubble3D val="0"/>
            <c:spPr>
              <a:solidFill>
                <a:srgbClr val="DC000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C92E-3C4F-8BC4-863DD3AEFAAA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C92E-3C4F-8BC4-863DD3AEFAAA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C92E-3C4F-8BC4-863DD3AEFAAA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C92E-3C4F-8BC4-863DD3AEFAAA}"/>
              </c:ext>
            </c:extLst>
          </c:dPt>
          <c:dLbls>
            <c:dLbl>
              <c:idx val="0"/>
              <c:layout>
                <c:manualLayout>
                  <c:x val="2.6721274840370884E-2"/>
                  <c:y val="-1.2001515030655238E-2"/>
                </c:manualLayout>
              </c:layout>
              <c:tx>
                <c:rich>
                  <a:bodyPr/>
                  <a:lstStyle/>
                  <a:p>
                    <a:fld id="{0AA2BFAC-7831-444C-B722-D7DAF2B8EFCD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3,1%</a:t>
                    </a:r>
                  </a:p>
                  <a:p>
                    <a:endParaRPr lang="fr-FR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030787826751488"/>
                      <c:h val="9.239032921243028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92E-3C4F-8BC4-863DD3AEFAAA}"/>
                </c:ext>
              </c:extLst>
            </c:dLbl>
            <c:dLbl>
              <c:idx val="1"/>
              <c:layout>
                <c:manualLayout>
                  <c:x val="-0.2320472093390881"/>
                  <c:y val="-0.14045238881415803"/>
                </c:manualLayout>
              </c:layout>
              <c:tx>
                <c:rich>
                  <a:bodyPr/>
                  <a:lstStyle/>
                  <a:p>
                    <a:fld id="{0FBE4861-D309-3B40-9AD9-2567E4F61B61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50%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92E-3C4F-8BC4-863DD3AEFAAA}"/>
                </c:ext>
              </c:extLst>
            </c:dLbl>
            <c:dLbl>
              <c:idx val="2"/>
              <c:layout>
                <c:manualLayout>
                  <c:x val="0.17547916845281683"/>
                  <c:y val="-0.1104607303280436"/>
                </c:manualLayout>
              </c:layout>
              <c:tx>
                <c:rich>
                  <a:bodyPr/>
                  <a:lstStyle/>
                  <a:p>
                    <a:fld id="{EEE0266C-B954-7E4D-BA3B-4D6B67B5E70C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39,1%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92E-3C4F-8BC4-863DD3AEFAAA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92E-3C4F-8BC4-863DD3AEFAAA}"/>
                </c:ext>
              </c:extLst>
            </c:dLbl>
            <c:dLbl>
              <c:idx val="4"/>
              <c:layout>
                <c:manualLayout>
                  <c:x val="-8.0324050974500169E-2"/>
                  <c:y val="9.9670005543199422E-2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Mention AB
7,8%</a:t>
                    </a:r>
                    <a:endParaRPr lang="en-U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92E-3C4F-8BC4-863DD3AEFAA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 Mention S 23'!$A$2:$A$6</c:f>
              <c:strCache>
                <c:ptCount val="5"/>
                <c:pt idx="0">
                  <c:v>Mention TB - FJ</c:v>
                </c:pt>
                <c:pt idx="1">
                  <c:v>Mention TB</c:v>
                </c:pt>
                <c:pt idx="2">
                  <c:v>Mention B</c:v>
                </c:pt>
                <c:pt idx="3">
                  <c:v>Mention AB</c:v>
                </c:pt>
                <c:pt idx="4">
                  <c:v>Passable</c:v>
                </c:pt>
              </c:strCache>
            </c:strRef>
          </c:cat>
          <c:val>
            <c:numRef>
              <c:f>' Mention S 23'!$B$2:$B$6</c:f>
              <c:numCache>
                <c:formatCode>0.0%</c:formatCode>
                <c:ptCount val="5"/>
                <c:pt idx="0">
                  <c:v>3.125E-2</c:v>
                </c:pt>
                <c:pt idx="1">
                  <c:v>0.5</c:v>
                </c:pt>
                <c:pt idx="2">
                  <c:v>0.390625</c:v>
                </c:pt>
                <c:pt idx="3">
                  <c:v>7.8125E-2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92E-3C4F-8BC4-863DD3AEFAAA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2.7565247235847325E-2"/>
          <c:w val="0.89490653457771729"/>
          <c:h val="0.87058291947672073"/>
        </c:manualLayout>
      </c:layout>
      <c:pie3DChart>
        <c:varyColors val="1"/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6493394083571893E-2"/>
          <c:y val="0.13702797769007113"/>
          <c:w val="0.94973229631456402"/>
          <c:h val="0.82891630462782995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CDAC-AB4F-8C7E-0FFAEAEE17BB}"/>
              </c:ext>
            </c:extLst>
          </c:dPt>
          <c:dPt>
            <c:idx val="1"/>
            <c:bubble3D val="0"/>
            <c:spPr>
              <a:solidFill>
                <a:srgbClr val="DC0002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CDAC-AB4F-8C7E-0FFAEAEE17BB}"/>
              </c:ext>
            </c:extLst>
          </c:dPt>
          <c:dPt>
            <c:idx val="2"/>
            <c:bubble3D val="0"/>
            <c:spPr>
              <a:solidFill>
                <a:srgbClr val="FF7519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CDAC-AB4F-8C7E-0FFAEAEE17BB}"/>
              </c:ext>
            </c:extLst>
          </c:dPt>
          <c:dPt>
            <c:idx val="3"/>
            <c:bubble3D val="0"/>
            <c:spPr>
              <a:solidFill>
                <a:srgbClr val="BCDE6C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CDAC-AB4F-8C7E-0FFAEAEE17BB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CDAC-AB4F-8C7E-0FFAEAEE17BB}"/>
              </c:ext>
            </c:extLst>
          </c:dPt>
          <c:dLbls>
            <c:dLbl>
              <c:idx val="0"/>
              <c:layout>
                <c:manualLayout>
                  <c:x val="6.3664960072365079E-2"/>
                  <c:y val="-2.4768514695732439E-2"/>
                </c:manualLayout>
              </c:layout>
              <c:tx>
                <c:rich>
                  <a:bodyPr/>
                  <a:lstStyle/>
                  <a:p>
                    <a:fld id="{24ED2143-757A-754A-BCB1-2453E99A23EA}" type="CATEGORYNAME">
                      <a:rPr lang="en-US"/>
                      <a:pPr/>
                      <a:t>[NOM DE CATÉGORIE]</a:t>
                    </a:fld>
                    <a:endParaRPr lang="en-US"/>
                  </a:p>
                  <a:p>
                    <a:r>
                      <a:rPr lang="en-US" baseline="0"/>
                      <a:t>1,8%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DAC-AB4F-8C7E-0FFAEAEE17BB}"/>
                </c:ext>
              </c:extLst>
            </c:dLbl>
            <c:dLbl>
              <c:idx val="1"/>
              <c:layout>
                <c:manualLayout>
                  <c:x val="-0.13080329661420947"/>
                  <c:y val="9.4114541670493879E-2"/>
                </c:manualLayout>
              </c:layout>
              <c:tx>
                <c:rich>
                  <a:bodyPr/>
                  <a:lstStyle/>
                  <a:p>
                    <a:fld id="{B4C05B4F-E630-6E45-AECC-F38D5907CF17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DAC-AB4F-8C7E-0FFAEAEE17BB}"/>
                </c:ext>
              </c:extLst>
            </c:dLbl>
            <c:dLbl>
              <c:idx val="2"/>
              <c:layout>
                <c:manualLayout>
                  <c:x val="-0.23876549191071197"/>
                  <c:y val="-0.26534175323965881"/>
                </c:manualLayout>
              </c:layout>
              <c:tx>
                <c:rich>
                  <a:bodyPr/>
                  <a:lstStyle/>
                  <a:p>
                    <a:fld id="{BE1807EB-AF62-B54D-BC43-018DBE770E8E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52,6%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DAC-AB4F-8C7E-0FFAEAEE17BB}"/>
                </c:ext>
              </c:extLst>
            </c:dLbl>
            <c:dLbl>
              <c:idx val="3"/>
              <c:layout>
                <c:manualLayout>
                  <c:x val="0.20394474249613756"/>
                  <c:y val="4.2593455865074591E-2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Mention AB
24,6%</a:t>
                    </a:r>
                  </a:p>
                  <a:p>
                    <a:endParaRPr lang="en-US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DAC-AB4F-8C7E-0FFAEAEE17B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baseline="0"/>
                      <a:t>Admis
</a:t>
                    </a:r>
                    <a:fld id="{5F0F4655-6BAD-214F-BC31-68619104AEF3}" type="PERCENTAGE">
                      <a:rPr lang="en-US" baseline="0"/>
                      <a:pPr/>
                      <a:t>[POURCENTAGE]</a:t>
                    </a:fld>
                    <a:endParaRPr lang="en-US" baseline="0"/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DAC-AB4F-8C7E-0FFAEAEE17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'Mention Eco 23'!$A$2:$A$6</c:f>
              <c:strCache>
                <c:ptCount val="5"/>
                <c:pt idx="0">
                  <c:v>Mention TB - FJ</c:v>
                </c:pt>
                <c:pt idx="1">
                  <c:v>Mention TB</c:v>
                </c:pt>
                <c:pt idx="2">
                  <c:v>Mention B</c:v>
                </c:pt>
                <c:pt idx="3">
                  <c:v>Mention AB</c:v>
                </c:pt>
                <c:pt idx="4">
                  <c:v>Passable</c:v>
                </c:pt>
              </c:strCache>
            </c:strRef>
          </c:cat>
          <c:val>
            <c:numRef>
              <c:f>'Mention Eco 23'!$B$2:$B$6</c:f>
              <c:numCache>
                <c:formatCode>0.0%</c:formatCode>
                <c:ptCount val="5"/>
                <c:pt idx="0">
                  <c:v>1.7543859649122806E-2</c:v>
                </c:pt>
                <c:pt idx="1">
                  <c:v>0.14035087719298245</c:v>
                </c:pt>
                <c:pt idx="2">
                  <c:v>0.52631578947368418</c:v>
                </c:pt>
                <c:pt idx="3">
                  <c:v>0.24561403508771928</c:v>
                </c:pt>
                <c:pt idx="4">
                  <c:v>7.0175438596491224E-2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DAC-AB4F-8C7E-0FFAEAEE17BB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>
                <a:solidFill>
                  <a:schemeClr val="tx1"/>
                </a:solidFill>
              </a:rPr>
              <a:t>Pourcentage</a:t>
            </a:r>
            <a:r>
              <a:rPr lang="fr-FR" baseline="0">
                <a:solidFill>
                  <a:schemeClr val="tx1"/>
                </a:solidFill>
              </a:rPr>
              <a:t> de formations sur Parcoursup - </a:t>
            </a:r>
            <a:r>
              <a:rPr lang="fr-FR">
                <a:solidFill>
                  <a:schemeClr val="tx1"/>
                </a:solidFill>
              </a:rPr>
              <a:t>GERSON  ECO 2023</a:t>
            </a:r>
          </a:p>
        </c:rich>
      </c:tx>
      <c:layout>
        <c:manualLayout>
          <c:xMode val="edge"/>
          <c:yMode val="edge"/>
          <c:x val="0.20900386093042717"/>
          <c:y val="0.950830837618174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86294416243E-2"/>
          <c:y val="0.178046145394616"/>
          <c:w val="0.84010152284263995"/>
          <c:h val="0.78319416468290304"/>
        </c:manualLayout>
      </c:layout>
      <c:pie3DChart>
        <c:varyColors val="1"/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 dirty="0">
                <a:solidFill>
                  <a:schemeClr val="tx1"/>
                </a:solidFill>
              </a:rPr>
              <a:t>GERSON  ECO 2023</a:t>
            </a:r>
          </a:p>
        </c:rich>
      </c:tx>
      <c:layout>
        <c:manualLayout>
          <c:xMode val="edge"/>
          <c:yMode val="edge"/>
          <c:x val="0.39767107710905292"/>
          <c:y val="0.934498757859174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86294416243E-2"/>
          <c:y val="0.178046145394616"/>
          <c:w val="0.84010152284263995"/>
          <c:h val="0.78319416468290304"/>
        </c:manualLayout>
      </c:layout>
      <c:pie3DChart>
        <c:varyColors val="1"/>
        <c:ser>
          <c:idx val="0"/>
          <c:order val="0"/>
          <c:explosion val="20"/>
          <c:dPt>
            <c:idx val="0"/>
            <c:bubble3D val="0"/>
            <c:explosion val="3"/>
            <c:spPr>
              <a:solidFill>
                <a:srgbClr val="0083E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6C6-994C-81F6-1A17DC4067D3}"/>
              </c:ext>
            </c:extLst>
          </c:dPt>
          <c:dPt>
            <c:idx val="1"/>
            <c:bubble3D val="0"/>
            <c:explosion val="8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6C6-994C-81F6-1A17DC4067D3}"/>
              </c:ext>
            </c:extLst>
          </c:dPt>
          <c:dPt>
            <c:idx val="2"/>
            <c:bubble3D val="0"/>
            <c:explosion val="5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E6C6-994C-81F6-1A17DC4067D3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E6C6-994C-81F6-1A17DC4067D3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E6C6-994C-81F6-1A17DC4067D3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E6C6-994C-81F6-1A17DC4067D3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E6C6-994C-81F6-1A17DC4067D3}"/>
              </c:ext>
            </c:extLst>
          </c:dPt>
          <c:dLbls>
            <c:dLbl>
              <c:idx val="0"/>
              <c:layout>
                <c:manualLayout>
                  <c:x val="-0.25981130417053455"/>
                  <c:y val="-0.297673801646509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aseline="0">
                        <a:solidFill>
                          <a:schemeClr val="tx1"/>
                        </a:solidFill>
                        <a:latin typeface="+mn-lt"/>
                      </a:rPr>
                      <a:t>Parcoursup
80,7%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672917020592421"/>
                      <c:h val="0.156776047044036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6C6-994C-81F6-1A17DC4067D3}"/>
                </c:ext>
              </c:extLst>
            </c:dLbl>
            <c:dLbl>
              <c:idx val="1"/>
              <c:layout>
                <c:manualLayout>
                  <c:x val="6.3356256669830011E-2"/>
                  <c:y val="-8.049569972180735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Hors Parcoursup</a:t>
                    </a:r>
                  </a:p>
                  <a:p>
                    <a:pPr>
                      <a:defRPr sz="1600" b="1">
                        <a:solidFill>
                          <a:schemeClr val="tx1"/>
                        </a:solidFill>
                      </a:defRPr>
                    </a:pPr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19,3%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C6-994C-81F6-1A17DC4067D3}"/>
                </c:ext>
              </c:extLst>
            </c:dLbl>
            <c:dLbl>
              <c:idx val="2"/>
              <c:layout>
                <c:manualLayout>
                  <c:x val="8.0095084393824095E-2"/>
                  <c:y val="0.11988303990091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CPGE </a:t>
                    </a:r>
                    <a:fld id="{F99FD628-EEAF-ED46-94D0-C74D18F74BB2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12,5%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6C6-994C-81F6-1A17DC4067D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C9E8225-3BDF-1E48-A266-65E6AA544D5A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6,5%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6C6-994C-81F6-1A17DC4067D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3324B64-B7B6-614E-8C87-F969FD1DD72B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4,8%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6C6-994C-81F6-1A17DC4067D3}"/>
                </c:ext>
              </c:extLst>
            </c:dLbl>
            <c:dLbl>
              <c:idx val="5"/>
              <c:layout>
                <c:manualLayout>
                  <c:x val="-5.7751059195011799E-2"/>
                  <c:y val="-2.3276414576085001E-2"/>
                </c:manualLayout>
              </c:layout>
              <c:tx>
                <c:rich>
                  <a:bodyPr/>
                  <a:lstStyle/>
                  <a:p>
                    <a:fld id="{1C6AE57E-BA23-BC46-AC4F-177157AEEFA5}" type="CATEGORYNAME">
                      <a:rPr lang="mr-IN"/>
                      <a:pPr/>
                      <a:t>[NOM DE CATÉGORIE]</a:t>
                    </a:fld>
                    <a:r>
                      <a:rPr lang="mr-IN" baseline="0"/>
                      <a:t>
4,8%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6C6-994C-81F6-1A17DC4067D3}"/>
                </c:ext>
              </c:extLst>
            </c:dLbl>
            <c:dLbl>
              <c:idx val="6"/>
              <c:layout>
                <c:manualLayout>
                  <c:x val="3.04756884767577E-2"/>
                  <c:y val="-2.8446407861808E-2"/>
                </c:manualLayout>
              </c:layout>
              <c:tx>
                <c:rich>
                  <a:bodyPr/>
                  <a:lstStyle/>
                  <a:p>
                    <a:fld id="{DEC946CD-FEE6-F746-ABE4-8AB434096840}" type="CATEGORYNAME">
                      <a:rPr lang="mr-IN"/>
                      <a:pPr/>
                      <a:t>[NOM DE CATÉGORIE]</a:t>
                    </a:fld>
                    <a:r>
                      <a:rPr lang="mr-IN" baseline="0"/>
                      <a:t>
3,2%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6C6-994C-81F6-1A17DC4067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'Taux Parcoursup  Eco 23'!$A$1:$A$7</c:f>
              <c:strCache>
                <c:ptCount val="2"/>
                <c:pt idx="0">
                  <c:v>Parcoursup</c:v>
                </c:pt>
                <c:pt idx="1">
                  <c:v>Hors Parcoursup</c:v>
                </c:pt>
              </c:strCache>
            </c:strRef>
          </c:cat>
          <c:val>
            <c:numRef>
              <c:f>'Taux Parcoursup  Eco 23'!$B$1:$B$7</c:f>
              <c:numCache>
                <c:formatCode>0.0%</c:formatCode>
                <c:ptCount val="7"/>
                <c:pt idx="0">
                  <c:v>0.80700000000000005</c:v>
                </c:pt>
                <c:pt idx="1">
                  <c:v>0.193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6C6-994C-81F6-1A17DC4067D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 dirty="0">
                <a:solidFill>
                  <a:schemeClr val="tx1"/>
                </a:solidFill>
              </a:rPr>
              <a:t>GERSON  S 2023</a:t>
            </a:r>
          </a:p>
          <a:p>
            <a:pPr>
              <a:defRPr>
                <a:solidFill>
                  <a:schemeClr val="tx1"/>
                </a:solidFill>
              </a:defRPr>
            </a:pPr>
            <a:endParaRPr lang="fr-FR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53913142576185891"/>
          <c:y val="0.900772271866899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98459350067839"/>
          <c:y val="0.18040592629423777"/>
          <c:w val="0.84010152284263995"/>
          <c:h val="0.78319416468290304"/>
        </c:manualLayout>
      </c:layout>
      <c:pie3DChart>
        <c:varyColors val="1"/>
        <c:ser>
          <c:idx val="0"/>
          <c:order val="0"/>
          <c:explosion val="20"/>
          <c:dPt>
            <c:idx val="0"/>
            <c:bubble3D val="0"/>
            <c:explosion val="3"/>
            <c:spPr>
              <a:solidFill>
                <a:srgbClr val="0083E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22E-BD47-94C3-F93E59D9D3D3}"/>
              </c:ext>
            </c:extLst>
          </c:dPt>
          <c:dPt>
            <c:idx val="1"/>
            <c:bubble3D val="0"/>
            <c:explosion val="8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22E-BD47-94C3-F93E59D9D3D3}"/>
              </c:ext>
            </c:extLst>
          </c:dPt>
          <c:dPt>
            <c:idx val="2"/>
            <c:bubble3D val="0"/>
            <c:explosion val="5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22E-BD47-94C3-F93E59D9D3D3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22E-BD47-94C3-F93E59D9D3D3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622E-BD47-94C3-F93E59D9D3D3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622E-BD47-94C3-F93E59D9D3D3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622E-BD47-94C3-F93E59D9D3D3}"/>
              </c:ext>
            </c:extLst>
          </c:dPt>
          <c:dLbls>
            <c:dLbl>
              <c:idx val="0"/>
              <c:layout>
                <c:manualLayout>
                  <c:x val="-0.22480854628811087"/>
                  <c:y val="-0.330584446607095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aseline="0">
                        <a:solidFill>
                          <a:schemeClr val="tx1"/>
                        </a:solidFill>
                        <a:latin typeface="+mn-lt"/>
                      </a:rPr>
                      <a:t>Parcoursup
84,4%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547655270245263"/>
                      <c:h val="0.1686741573033707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22E-BD47-94C3-F93E59D9D3D3}"/>
                </c:ext>
              </c:extLst>
            </c:dLbl>
            <c:dLbl>
              <c:idx val="1"/>
              <c:layout>
                <c:manualLayout>
                  <c:x val="8.1849365761394705E-2"/>
                  <c:y val="-3.877873131027161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Hors Parcoursup</a:t>
                    </a:r>
                  </a:p>
                  <a:p>
                    <a:pPr>
                      <a:defRPr sz="1600" b="1">
                        <a:solidFill>
                          <a:schemeClr val="tx1"/>
                        </a:solidFill>
                      </a:defRPr>
                    </a:pPr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15,6%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2E-BD47-94C3-F93E59D9D3D3}"/>
                </c:ext>
              </c:extLst>
            </c:dLbl>
            <c:dLbl>
              <c:idx val="2"/>
              <c:layout>
                <c:manualLayout>
                  <c:x val="8.0095084393824095E-2"/>
                  <c:y val="0.119883039900911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CPGE </a:t>
                    </a:r>
                    <a:fld id="{F99FD628-EEAF-ED46-94D0-C74D18F74BB2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12,5%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22E-BD47-94C3-F93E59D9D3D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C9E8225-3BDF-1E48-A266-65E6AA544D5A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6,5%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22E-BD47-94C3-F93E59D9D3D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3324B64-B7B6-614E-8C87-F969FD1DD72B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4,8%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22E-BD47-94C3-F93E59D9D3D3}"/>
                </c:ext>
              </c:extLst>
            </c:dLbl>
            <c:dLbl>
              <c:idx val="5"/>
              <c:layout>
                <c:manualLayout>
                  <c:x val="-5.7751059195011799E-2"/>
                  <c:y val="-2.3276414576085001E-2"/>
                </c:manualLayout>
              </c:layout>
              <c:tx>
                <c:rich>
                  <a:bodyPr/>
                  <a:lstStyle/>
                  <a:p>
                    <a:fld id="{1C6AE57E-BA23-BC46-AC4F-177157AEEFA5}" type="CATEGORYNAME">
                      <a:rPr lang="mr-IN"/>
                      <a:pPr/>
                      <a:t>[NOM DE CATÉGORIE]</a:t>
                    </a:fld>
                    <a:r>
                      <a:rPr lang="mr-IN" baseline="0"/>
                      <a:t>
4,8%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22E-BD47-94C3-F93E59D9D3D3}"/>
                </c:ext>
              </c:extLst>
            </c:dLbl>
            <c:dLbl>
              <c:idx val="6"/>
              <c:layout>
                <c:manualLayout>
                  <c:x val="3.04756884767577E-2"/>
                  <c:y val="-2.8446407861808E-2"/>
                </c:manualLayout>
              </c:layout>
              <c:tx>
                <c:rich>
                  <a:bodyPr/>
                  <a:lstStyle/>
                  <a:p>
                    <a:fld id="{DEC946CD-FEE6-F746-ABE4-8AB434096840}" type="CATEGORYNAME">
                      <a:rPr lang="mr-IN"/>
                      <a:pPr/>
                      <a:t>[NOM DE CATÉGORIE]</a:t>
                    </a:fld>
                    <a:r>
                      <a:rPr lang="mr-IN" baseline="0"/>
                      <a:t>
3,2%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622E-BD47-94C3-F93E59D9D3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'Taux Parcoursup S 23'!$A$1:$A$7</c:f>
              <c:strCache>
                <c:ptCount val="2"/>
                <c:pt idx="0">
                  <c:v>Parcoursup</c:v>
                </c:pt>
                <c:pt idx="1">
                  <c:v>Hors Parcoursup</c:v>
                </c:pt>
              </c:strCache>
            </c:strRef>
          </c:cat>
          <c:val>
            <c:numRef>
              <c:f>'Taux Parcoursup S 23'!$B$1:$B$7</c:f>
              <c:numCache>
                <c:formatCode>0.0%</c:formatCode>
                <c:ptCount val="7"/>
                <c:pt idx="0">
                  <c:v>0.84399999999999997</c:v>
                </c:pt>
                <c:pt idx="1">
                  <c:v>0.156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22E-BD47-94C3-F93E59D9D3D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5A087F-9954-5442-887C-5BCE1E0BB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44DA150-9299-EB4F-B8C9-594B939032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D15263-878B-114A-9341-C9928CCAC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62A2AF-0D7F-AF46-AE59-7F81385A3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A65587-33F7-364E-A448-41836DC22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114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569E58-8E2B-8D4B-BF0A-6CC7A234C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F28A98-A460-D04F-BC74-5E3C3366B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60C7AD-AD6F-C649-9F8E-41BFD2952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D1C84D-9EFB-7F48-BB08-3EB09849E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016423-D2CD-694C-8414-41B909A96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8448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0AB9245-813A-8247-899B-BFDF43FA0B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966B2BC-2EB9-1C44-98E4-805343E54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D1021F-C01B-EE4B-9FB2-DE62F0FA8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131148-0308-E744-803D-8F7324C92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F7BA97-770A-9642-9157-E21B87F0F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886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5A75CE-BF27-E046-940B-B72CA0152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25AE51-AA99-7A41-B707-69AF3CEBF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9B3FBF-EA67-054D-82EB-9E9437CC4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DC8A28-FFBA-064D-9FA5-901B83B9D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27F07A-D53C-AF45-811A-BCA92D42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284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7BCF5C-A902-3242-8080-310AFC711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6CC2466-5A29-5D4F-93EC-2E54E9B42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E5F373-10B5-BD4B-9849-EC5E14F8F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C12AD0-CADC-5545-9532-AFF669624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053558-C13A-D745-9BC8-F1488E098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516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D5CC8D-2652-0C4C-9522-D0F43D890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43C889-7ED1-6546-8719-3F1081591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2231125-022B-C54D-A9A0-DC22201EC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24611B-1A1A-8A42-B92C-D4E118537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DA5842-81C9-5C44-ADB6-92F6559A0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88C563-39BD-324D-A4BC-DF2999B0D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4873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989444-67F1-244F-BE72-7788F60B0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50ADEA-07DB-814F-9EBF-A28F5DC15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3949BB-C326-6C4A-86D1-60BC8E581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6BDEB63-C350-9C40-B2AD-BDC083C4AF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D720AF5-4BE9-E549-BF5D-1454520A8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90C0C47-30F0-2640-9744-56ED04769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BB3FD48-0904-6241-9039-B4AE80CF5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9479B6A-A6B2-2944-922F-1AE478C6B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526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0CEA66-B228-BE48-BD1E-70514427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4D91E84-8639-3C4E-9DEA-DA986FF91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A0ACFA-BD18-D442-9A5E-00590157A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BC0902E-7EC7-EB40-B6E3-0D0C4BA20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7098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B4EA317-0DFF-2F4C-86B5-4CEDAAC3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681717-50AC-F64F-AC3C-58E87854F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274F87-02BB-C749-BA8A-734BB0AC1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045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71083-E773-E246-88B6-128769A18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D47B4A-9FC8-C549-BCBF-2116D6DF7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EB14EB9-AE6A-8B43-9DA5-ED620BEC86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7F84BE-9B61-A74C-B071-C56B089CD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DE1841-B8A6-7840-AC1C-080C520AB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0D3D0C-71B4-014E-985E-BAC3ED067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76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C3004-F827-DB4E-B0AB-DEAE11D9E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5F65B3B-F73D-DF42-9C21-62E9AB8D5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338E13-8B2F-294F-8474-E924571E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AA0DC-A0C7-BC4E-A8E5-AB3CCCD2E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6C6C45E-9AC2-7847-9626-56A8B506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8A8768-D21F-6B49-859E-FB6B76A8F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971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C746450-BFB6-5B4F-82BA-5E8034B44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6AA4DB-54F7-2246-BED1-56385D6C5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AE81B9-24D3-5444-80CD-741591B6F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E79FF-7441-7F48-B155-9DB6A47070DC}" type="datetimeFigureOut">
              <a:rPr lang="fr-FR" smtClean="0"/>
              <a:t>21/09/2023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C0C982-2E63-E142-9AE8-BE2A979794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EA0225-4CD7-A841-A202-8B22E258C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D9169-00B1-034E-8E65-5746F88A89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71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154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26A6C8-F4D5-764C-8527-2CBCA55EA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3961" y="2517593"/>
            <a:ext cx="9144000" cy="2387600"/>
          </a:xfrm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 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b="1" dirty="0" err="1">
                <a:solidFill>
                  <a:schemeClr val="bg1"/>
                </a:solidFill>
              </a:rPr>
              <a:t>Parcoursup</a:t>
            </a:r>
            <a:r>
              <a:rPr lang="fr-FR" b="1" dirty="0">
                <a:solidFill>
                  <a:schemeClr val="bg1"/>
                </a:solidFill>
              </a:rPr>
              <a:t> 2023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27F6AB1-46D1-344A-8FE8-9268B70D0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211" y="1774643"/>
            <a:ext cx="13335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413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91C9CC-1211-E940-B7E6-8974ABD0D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451" y="149629"/>
            <a:ext cx="10515600" cy="814647"/>
          </a:xfrm>
        </p:spPr>
        <p:txBody>
          <a:bodyPr/>
          <a:lstStyle/>
          <a:p>
            <a:pPr algn="ctr"/>
            <a:r>
              <a:rPr lang="fr-FR" dirty="0"/>
              <a:t>Bac 2023 – Les mentions </a:t>
            </a:r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ABE22C11-6329-804D-8E75-E35B230826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09854" y="4080222"/>
            <a:ext cx="3155823" cy="2576945"/>
          </a:xfrm>
        </p:spPr>
      </p:pic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4C4564B5-3A35-874C-9B5A-77F9D27071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5090433"/>
              </p:ext>
            </p:extLst>
          </p:nvPr>
        </p:nvGraphicFramePr>
        <p:xfrm>
          <a:off x="149628" y="964276"/>
          <a:ext cx="8262851" cy="5692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4C4564B5-3A35-874C-9B5A-77F9D27071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389297"/>
              </p:ext>
            </p:extLst>
          </p:nvPr>
        </p:nvGraphicFramePr>
        <p:xfrm>
          <a:off x="-1033897" y="819871"/>
          <a:ext cx="10629900" cy="598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65607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5B8EF-7A7C-F248-987A-40283B9D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612" y="-53716"/>
            <a:ext cx="10515600" cy="1325563"/>
          </a:xfrm>
        </p:spPr>
        <p:txBody>
          <a:bodyPr/>
          <a:lstStyle/>
          <a:p>
            <a:pPr algn="ctr"/>
            <a:r>
              <a:rPr lang="fr-FR" dirty="0"/>
              <a:t>Bac Scientifique 2023- Les mentions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F58B30B-9B75-7B46-824B-F224E48D72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91073" y="4086457"/>
            <a:ext cx="3233644" cy="2563725"/>
          </a:xfrm>
        </p:spPr>
      </p:pic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3825197"/>
              </p:ext>
            </p:extLst>
          </p:nvPr>
        </p:nvGraphicFramePr>
        <p:xfrm>
          <a:off x="-168392" y="288758"/>
          <a:ext cx="8959465" cy="669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947605"/>
              </p:ext>
            </p:extLst>
          </p:nvPr>
        </p:nvGraphicFramePr>
        <p:xfrm>
          <a:off x="-168392" y="884471"/>
          <a:ext cx="8624818" cy="6189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3188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5B8EF-7A7C-F248-987A-40283B9D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960" y="0"/>
            <a:ext cx="10515600" cy="1325563"/>
          </a:xfrm>
        </p:spPr>
        <p:txBody>
          <a:bodyPr/>
          <a:lstStyle/>
          <a:p>
            <a:pPr algn="ctr"/>
            <a:r>
              <a:rPr lang="fr-FR" dirty="0"/>
              <a:t>Bac Eco 2023- Les mentions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6D54E84-24FC-0947-B5DC-720B87504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3994" y="4114800"/>
            <a:ext cx="3426261" cy="2552006"/>
          </a:xfrm>
          <a:prstGeom prst="rect">
            <a:avLst/>
          </a:prstGeom>
        </p:spPr>
      </p:pic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7882414"/>
              </p:ext>
            </p:extLst>
          </p:nvPr>
        </p:nvGraphicFramePr>
        <p:xfrm>
          <a:off x="206477" y="589935"/>
          <a:ext cx="8288593" cy="7610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2440797"/>
              </p:ext>
            </p:extLst>
          </p:nvPr>
        </p:nvGraphicFramePr>
        <p:xfrm>
          <a:off x="-299415" y="394854"/>
          <a:ext cx="9300375" cy="6712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11091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8582BB-A4A9-D244-9331-87C01EE16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Taux d’orientation sur </a:t>
            </a:r>
            <a:r>
              <a:rPr lang="fr-FR" dirty="0" err="1"/>
              <a:t>Parcoursup</a:t>
            </a:r>
            <a:endParaRPr lang="fr-FR" dirty="0"/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011FB6B8-BC7A-B245-BDD3-7F8BCC2ABC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4435761"/>
              </p:ext>
            </p:extLst>
          </p:nvPr>
        </p:nvGraphicFramePr>
        <p:xfrm>
          <a:off x="-1519004" y="935182"/>
          <a:ext cx="9291404" cy="5112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aphique 9">
            <a:extLst>
              <a:ext uri="{FF2B5EF4-FFF2-40B4-BE49-F238E27FC236}">
                <a16:creationId xmlns:a16="http://schemas.microsoft.com/office/drawing/2014/main" id="{011FB6B8-BC7A-B245-BDD3-7F8BCC2ABC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4875842"/>
              </p:ext>
            </p:extLst>
          </p:nvPr>
        </p:nvGraphicFramePr>
        <p:xfrm>
          <a:off x="-1020241" y="1396352"/>
          <a:ext cx="8293877" cy="4945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phique 10">
            <a:extLst>
              <a:ext uri="{FF2B5EF4-FFF2-40B4-BE49-F238E27FC236}">
                <a16:creationId xmlns:a16="http://schemas.microsoft.com/office/drawing/2014/main" id="{4FD5057D-E158-AF46-9EDC-39EB3372ED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5697927"/>
              </p:ext>
            </p:extLst>
          </p:nvPr>
        </p:nvGraphicFramePr>
        <p:xfrm>
          <a:off x="4681681" y="1178142"/>
          <a:ext cx="7704281" cy="5439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78386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5F8B92-7BC7-7946-8E8F-7974047B4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49" y="-26153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/>
              <a:t>Orientations ECO 2023 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4106275"/>
              </p:ext>
            </p:extLst>
          </p:nvPr>
        </p:nvGraphicFramePr>
        <p:xfrm>
          <a:off x="624840" y="604259"/>
          <a:ext cx="11338559" cy="5994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5935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AA9E31-1485-B04A-95B4-32D3A4ADA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7598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Classes Préparatoires aux Grandes Ecoles ECO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07DAADE-E9E8-554E-95AA-6300708EBF9A}"/>
              </a:ext>
            </a:extLst>
          </p:cNvPr>
          <p:cNvSpPr txBox="1"/>
          <p:nvPr/>
        </p:nvSpPr>
        <p:spPr>
          <a:xfrm>
            <a:off x="8357617" y="2541876"/>
            <a:ext cx="34813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CPGE ECG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Saint Jean de Douai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Notre Dame de Sainte Croix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CPGE HK 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Fénelon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8DFB6596-DC9A-4E31-A8D6-2C7F706F1C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565221"/>
              </p:ext>
            </p:extLst>
          </p:nvPr>
        </p:nvGraphicFramePr>
        <p:xfrm>
          <a:off x="-952639" y="984859"/>
          <a:ext cx="10872216" cy="5228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2183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42EADC-200C-FB4B-824C-2DE21B6BF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026" y="-26600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/>
              <a:t>Orientation S 2023</a:t>
            </a:r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1268027"/>
              </p:ext>
            </p:extLst>
          </p:nvPr>
        </p:nvGraphicFramePr>
        <p:xfrm>
          <a:off x="435725" y="706582"/>
          <a:ext cx="10960201" cy="5985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8995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85C29C-B9CC-6D43-9FFF-6B6E6023B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31288" y="20144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Classes Préparatoires aux Grandes Ecoles 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2913D33-1ABF-444D-8F74-FB2855F3C333}"/>
              </a:ext>
            </a:extLst>
          </p:cNvPr>
          <p:cNvSpPr txBox="1"/>
          <p:nvPr/>
        </p:nvSpPr>
        <p:spPr>
          <a:xfrm>
            <a:off x="8915864" y="494898"/>
            <a:ext cx="268324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MPSI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Louis le Grand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Saint-Louis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Lakanal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IPESUP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  <a:p>
            <a:r>
              <a:rPr lang="fr-FR" sz="1600" b="1" dirty="0"/>
              <a:t>PCSI</a:t>
            </a:r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Pasteur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Janson de </a:t>
            </a:r>
            <a:r>
              <a:rPr lang="fr-FR" sz="1600" dirty="0" err="1"/>
              <a:t>Sailly</a:t>
            </a:r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Sainte Marie d’Antony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  <a:p>
            <a:r>
              <a:rPr lang="fr-FR" sz="1600" b="1" dirty="0"/>
              <a:t>PTSI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Jules Ferry – Versailles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Lycée des métiers Dorian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Raspail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  <a:p>
            <a:r>
              <a:rPr lang="fr-FR" sz="1600" b="1" dirty="0"/>
              <a:t>BCPST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Saint-Louis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Jean-Baptiste Say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  <a:p>
            <a:r>
              <a:rPr lang="fr-FR" sz="1600" b="1" dirty="0"/>
              <a:t>ECG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Intégrale</a:t>
            </a:r>
          </a:p>
        </p:txBody>
      </p:sp>
      <p:graphicFrame>
        <p:nvGraphicFramePr>
          <p:cNvPr id="8" name="Espace réservé du contenu 7">
            <a:extLst>
              <a:ext uri="{FF2B5EF4-FFF2-40B4-BE49-F238E27FC236}">
                <a16:creationId xmlns:a16="http://schemas.microsoft.com/office/drawing/2014/main" id="{E7E94D78-4760-4053-B029-4F90484366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578537"/>
              </p:ext>
            </p:extLst>
          </p:nvPr>
        </p:nvGraphicFramePr>
        <p:xfrm>
          <a:off x="-917086" y="1222350"/>
          <a:ext cx="10701398" cy="5330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33009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27100</TotalTime>
  <Words>434</Words>
  <Application>Microsoft Office PowerPoint</Application>
  <PresentationFormat>Grand écran</PresentationFormat>
  <Paragraphs>134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  Parcoursup 2023</vt:lpstr>
      <vt:lpstr>Bac 2023 – Les mentions </vt:lpstr>
      <vt:lpstr>Bac Scientifique 2023- Les mentions</vt:lpstr>
      <vt:lpstr>Bac Eco 2023- Les mentions</vt:lpstr>
      <vt:lpstr>Taux d’orientation sur Parcoursup</vt:lpstr>
      <vt:lpstr>Orientations ECO 2023 </vt:lpstr>
      <vt:lpstr>Classes Préparatoires aux Grandes Ecoles ECO</vt:lpstr>
      <vt:lpstr>Orientation S 2023</vt:lpstr>
      <vt:lpstr>Classes Préparatoires aux Grandes Ecoles 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 Parcoursup 2022</dc:title>
  <dc:creator>Céleste Challier</dc:creator>
  <cp:lastModifiedBy>Claire Challier</cp:lastModifiedBy>
  <cp:revision>34</cp:revision>
  <cp:lastPrinted>2023-08-31T20:16:13Z</cp:lastPrinted>
  <dcterms:created xsi:type="dcterms:W3CDTF">2022-08-29T10:17:46Z</dcterms:created>
  <dcterms:modified xsi:type="dcterms:W3CDTF">2023-09-21T13:17:23Z</dcterms:modified>
</cp:coreProperties>
</file>