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50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337" r:id="rId5"/>
    <p:sldId id="383" r:id="rId6"/>
    <p:sldId id="385" r:id="rId7"/>
    <p:sldId id="258" r:id="rId8"/>
    <p:sldId id="259" r:id="rId9"/>
    <p:sldId id="349" r:id="rId10"/>
    <p:sldId id="387" r:id="rId11"/>
    <p:sldId id="358" r:id="rId12"/>
    <p:sldId id="343" r:id="rId13"/>
    <p:sldId id="389" r:id="rId14"/>
    <p:sldId id="390" r:id="rId15"/>
    <p:sldId id="351" r:id="rId16"/>
    <p:sldId id="344" r:id="rId17"/>
    <p:sldId id="345" r:id="rId18"/>
    <p:sldId id="382" r:id="rId19"/>
  </p:sldIdLst>
  <p:sldSz cx="13004800" cy="9753600"/>
  <p:notesSz cx="6797675" cy="9925050"/>
  <p:defaultTextStyle>
    <a:defPPr>
      <a:defRPr lang="fr-FR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5pPr>
    <a:lvl6pPr marL="22860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6pPr>
    <a:lvl7pPr marL="27432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7pPr>
    <a:lvl8pPr marL="32004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8pPr>
    <a:lvl9pPr marL="36576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3D4"/>
    <a:srgbClr val="154F97"/>
    <a:srgbClr val="0080FF"/>
    <a:srgbClr val="15477D"/>
    <a:srgbClr val="133B9C"/>
    <a:srgbClr val="2143A8"/>
    <a:srgbClr val="19358F"/>
    <a:srgbClr val="2043AD"/>
    <a:srgbClr val="876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5"/>
    <p:restoredTop sz="93750" autoAdjust="0"/>
  </p:normalViewPr>
  <p:slideViewPr>
    <p:cSldViewPr>
      <p:cViewPr varScale="1">
        <p:scale>
          <a:sx n="56" d="100"/>
          <a:sy n="56" d="100"/>
        </p:scale>
        <p:origin x="1210" y="67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9086294416243E-2"/>
          <c:y val="0.178046145394616"/>
          <c:w val="0.84010152284263995"/>
          <c:h val="0.7831941646829030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8459350067839"/>
          <c:y val="0.18040592629423777"/>
          <c:w val="0.84010152284263995"/>
          <c:h val="0.7831941646829030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9086294416243E-2"/>
          <c:y val="0.178046145394616"/>
          <c:w val="0.84010152284263995"/>
          <c:h val="0.7831941646829030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9086294416243E-2"/>
          <c:y val="0.178046145394616"/>
          <c:w val="0.84010152284263995"/>
          <c:h val="0.78319416468290304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512D-415C-8AF7-C74A9B8D93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512D-415C-8AF7-C74A9B8D93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512D-415C-8AF7-C74A9B8D938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512D-415C-8AF7-C74A9B8D93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512D-415C-8AF7-C74A9B8D93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512D-415C-8AF7-C74A9B8D938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D-512D-415C-8AF7-C74A9B8D9387}"/>
              </c:ext>
            </c:extLst>
          </c:dPt>
          <c:dLbls>
            <c:dLbl>
              <c:idx val="0"/>
              <c:layout>
                <c:manualLayout>
                  <c:x val="-0.13734118336382886"/>
                  <c:y val="-0.34631478368574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0" baseline="0" dirty="0" err="1">
                        <a:solidFill>
                          <a:schemeClr val="bg1"/>
                        </a:solidFill>
                        <a:latin typeface="Helvetica Light"/>
                      </a:rPr>
                      <a:t>Parcoursup</a:t>
                    </a:r>
                    <a:endParaRPr lang="en-US" sz="2000" b="0" baseline="0" dirty="0">
                      <a:solidFill>
                        <a:schemeClr val="bg1"/>
                      </a:solidFill>
                      <a:latin typeface="Helvetica Light"/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85,7%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47655270245263"/>
                      <c:h val="0.168674157303370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2D-415C-8AF7-C74A9B8D9387}"/>
                </c:ext>
              </c:extLst>
            </c:dLbl>
            <c:dLbl>
              <c:idx val="1"/>
              <c:layout>
                <c:manualLayout>
                  <c:x val="8.1849365761394705E-2"/>
                  <c:y val="-3.8778731310271611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Hors </a:t>
                    </a:r>
                    <a:r>
                      <a:rPr lang="en-US" sz="2000" b="0" baseline="0" dirty="0" err="1">
                        <a:solidFill>
                          <a:schemeClr val="bg1"/>
                        </a:solidFill>
                        <a:latin typeface="Helvetica Light"/>
                      </a:rPr>
                      <a:t>Parcoursup</a:t>
                    </a:r>
                    <a:endParaRPr lang="en-US" sz="2000" b="0" baseline="0" dirty="0">
                      <a:solidFill>
                        <a:schemeClr val="bg1"/>
                      </a:solidFill>
                      <a:latin typeface="Helvetica Light"/>
                    </a:endParaRPr>
                  </a:p>
                  <a:p>
                    <a:r>
                      <a:rPr lang="en-US" sz="20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14,3%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2D-415C-8AF7-C74A9B8D9387}"/>
                </c:ext>
              </c:extLst>
            </c:dLbl>
            <c:dLbl>
              <c:idx val="2"/>
              <c:layout>
                <c:manualLayout>
                  <c:x val="8.0095084393824095E-2"/>
                  <c:y val="0.1198830399009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CPGE </a:t>
                    </a:r>
                    <a:fld id="{F99FD628-EEAF-ED46-94D0-C74D18F74BB2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12,5%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2D-415C-8AF7-C74A9B8D93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C9E8225-3BDF-1E48-A266-65E6AA544D5A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6,5%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2D-415C-8AF7-C74A9B8D938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3324B64-B7B6-614E-8C87-F969FD1DD72B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4,8%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12D-415C-8AF7-C74A9B8D9387}"/>
                </c:ext>
              </c:extLst>
            </c:dLbl>
            <c:dLbl>
              <c:idx val="5"/>
              <c:layout>
                <c:manualLayout>
                  <c:x val="-5.7751059195011799E-2"/>
                  <c:y val="-2.3276414576085001E-2"/>
                </c:manualLayout>
              </c:layout>
              <c:tx>
                <c:rich>
                  <a:bodyPr/>
                  <a:lstStyle/>
                  <a:p>
                    <a:fld id="{1C6AE57E-BA23-BC46-AC4F-177157AEEFA5}" type="CATEGORYNAME">
                      <a:rPr lang="mr-IN"/>
                      <a:pPr/>
                      <a:t>[NOM DE CATÉGORIE]</a:t>
                    </a:fld>
                    <a:r>
                      <a:rPr lang="mr-IN" baseline="0"/>
                      <a:t>
4,8%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12D-415C-8AF7-C74A9B8D9387}"/>
                </c:ext>
              </c:extLst>
            </c:dLbl>
            <c:dLbl>
              <c:idx val="6"/>
              <c:layout>
                <c:manualLayout>
                  <c:x val="3.04756884767577E-2"/>
                  <c:y val="-2.8446407861808E-2"/>
                </c:manualLayout>
              </c:layout>
              <c:tx>
                <c:rich>
                  <a:bodyPr/>
                  <a:lstStyle/>
                  <a:p>
                    <a:fld id="{DEC946CD-FEE6-F746-ABE4-8AB434096840}" type="CATEGORYNAME">
                      <a:rPr lang="mr-IN"/>
                      <a:pPr/>
                      <a:t>[NOM DE CATÉGORIE]</a:t>
                    </a:fld>
                    <a:r>
                      <a:rPr lang="mr-IN" baseline="0"/>
                      <a:t>
3,2%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12D-415C-8AF7-C74A9B8D9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'Taux Parcoursup S 24'!$A$1:$A$7</c:f>
              <c:strCache>
                <c:ptCount val="2"/>
                <c:pt idx="0">
                  <c:v>Parcoursup</c:v>
                </c:pt>
                <c:pt idx="1">
                  <c:v>Hors Parcoursup</c:v>
                </c:pt>
              </c:strCache>
            </c:strRef>
          </c:cat>
          <c:val>
            <c:numRef>
              <c:f>'Taux Parcoursup S 24'!$B$1:$B$7</c:f>
              <c:numCache>
                <c:formatCode>0.0%</c:formatCode>
                <c:ptCount val="7"/>
                <c:pt idx="0">
                  <c:v>0.91228070175438591</c:v>
                </c:pt>
                <c:pt idx="1">
                  <c:v>8.771929824561403E-2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12D-415C-8AF7-C74A9B8D938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311164367566708E-2"/>
          <c:y val="0.10792936307293077"/>
          <c:w val="0.87298388306605124"/>
          <c:h val="0.82261577619362469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23"/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BBD-4B9F-85A1-0A2C77A11D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BBD-4B9F-85A1-0A2C77A11D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BBD-4B9F-85A1-0A2C77A11D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BBD-4B9F-85A1-0A2C77A11D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BBD-4B9F-85A1-0A2C77A11D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BBD-4B9F-85A1-0A2C77A11D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BBD-4B9F-85A1-0A2C77A11D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BBD-4B9F-85A1-0A2C77A11D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BBBD-4B9F-85A1-0A2C77A11D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BBBD-4B9F-85A1-0A2C77A11D27}"/>
              </c:ext>
            </c:extLst>
          </c:dPt>
          <c:dLbls>
            <c:dLbl>
              <c:idx val="0"/>
              <c:layout>
                <c:manualLayout>
                  <c:x val="-0.12291782946635155"/>
                  <c:y val="-0.167257667596803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  <a:latin typeface="Helvetica Light"/>
                      </a:rPr>
                      <a:t>CPGE </a:t>
                    </a:r>
                  </a:p>
                  <a:p>
                    <a:pPr>
                      <a:defRPr/>
                    </a:pPr>
                    <a:fld id="{4AB9E616-EDBA-4C70-B211-DDB3076F04CD}" type="CATEGORYNAME">
                      <a:rPr lang="en-US" sz="2000" smtClean="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Helvetica Light"/>
                      </a:rPr>
                      <a:t>
</a:t>
                    </a:r>
                    <a:fld id="{C5991EE6-3064-4645-97C7-264B27867940}" type="PERCENTAGE">
                      <a:rPr lang="en-US" sz="2000" baseline="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/>
                      </a:pPr>
                      <a:t>[POURCENTAGE]</a:t>
                    </a:fld>
                    <a:endParaRPr lang="en-US" sz="2000" baseline="0" dirty="0">
                      <a:solidFill>
                        <a:schemeClr val="bg1"/>
                      </a:solidFill>
                      <a:latin typeface="Helvetica Ligh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7324952274729"/>
                      <c:h val="0.219432794504314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BD-4B9F-85A1-0A2C77A11D27}"/>
                </c:ext>
              </c:extLst>
            </c:dLbl>
            <c:dLbl>
              <c:idx val="1"/>
              <c:layout>
                <c:manualLayout>
                  <c:x val="0.1408381928734464"/>
                  <c:y val="-0.247506710310715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0389B1-311C-0440-BC42-28C3EA4FBC37}" type="CATEGORYNAME">
                      <a:rPr lang="en-US" sz="240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Helvetica Light"/>
                      </a:rPr>
                      <a:t>
</a:t>
                    </a:r>
                    <a:r>
                      <a:rPr lang="en-US" sz="2400" baseline="0" dirty="0">
                        <a:solidFill>
                          <a:schemeClr val="bg1"/>
                        </a:solidFill>
                        <a:latin typeface="Helvetica Light"/>
                      </a:rPr>
                      <a:t>26,7%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20210245339481"/>
                      <c:h val="0.252061113579972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BD-4B9F-85A1-0A2C77A11D27}"/>
                </c:ext>
              </c:extLst>
            </c:dLbl>
            <c:dLbl>
              <c:idx val="2"/>
              <c:layout>
                <c:manualLayout>
                  <c:x val="0.10808261025825333"/>
                  <c:y val="-0.10540598648217911"/>
                </c:manualLayout>
              </c:layout>
              <c:tx>
                <c:rich>
                  <a:bodyPr/>
                  <a:lstStyle/>
                  <a:p>
                    <a:fld id="{338949A2-3D67-C647-ADCB-570BE9CC6DEE}" type="CATEGORYNAME">
                      <a:rPr lang="en-US" sz="2000">
                        <a:solidFill>
                          <a:schemeClr val="bg1"/>
                        </a:solidFill>
                        <a:latin typeface="Helvetica Light"/>
                      </a:rPr>
                      <a:pPr/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Helvetica Light"/>
                      </a:rPr>
                      <a:t>
8,3%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BD-4B9F-85A1-0A2C77A11D27}"/>
                </c:ext>
              </c:extLst>
            </c:dLbl>
            <c:dLbl>
              <c:idx val="3"/>
              <c:layout>
                <c:manualLayout>
                  <c:x val="-3.0365525363799915E-2"/>
                  <c:y val="-9.1738145744381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FAABB6-9D62-C444-B543-DEA421619011}" type="CATEGORYNAME">
                      <a:rPr lang="en-US" sz="2000" smtClean="0">
                        <a:solidFill>
                          <a:schemeClr val="bg1"/>
                        </a:solidFill>
                        <a:latin typeface="Helvetica Light"/>
                      </a:rPr>
                      <a:pPr algn="l"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Helvetica Light"/>
                      </a:rPr>
                      <a:t>
3,3%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9844378926892"/>
                      <c:h val="0.154007984449327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BD-4B9F-85A1-0A2C77A11D27}"/>
                </c:ext>
              </c:extLst>
            </c:dLbl>
            <c:dLbl>
              <c:idx val="4"/>
              <c:layout>
                <c:manualLayout>
                  <c:x val="8.6707936739279369E-4"/>
                  <c:y val="-0.104629431161196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616EDE-887E-464B-831C-44CB4E3A1F6D}" type="CATEGORYNAME">
                      <a:rPr lang="en-US" sz="200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Helvetica Light"/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52186285764906"/>
                      <c:h val="0.165713647557678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BBD-4B9F-85A1-0A2C77A11D27}"/>
                </c:ext>
              </c:extLst>
            </c:dLbl>
            <c:dLbl>
              <c:idx val="5"/>
              <c:layout>
                <c:manualLayout>
                  <c:x val="0.1283075538891518"/>
                  <c:y val="0.114371016647370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FA3EC3-BB07-426C-AD19-275ADE875F42}" type="CATEGORYNAME">
                      <a:rPr lang="en-US" sz="200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Helvetica Light"/>
                      </a:rPr>
                      <a:t>
</a:t>
                    </a:r>
                    <a:fld id="{8C1A6A75-DE41-4D2B-8502-5D1A207148CC}" type="PERCENTAGE">
                      <a:rPr lang="en-US" sz="2000" baseline="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/>
                      </a:pPr>
                      <a:t>[POURCENTAGE]</a:t>
                    </a:fld>
                    <a:endParaRPr lang="en-US" sz="2000" baseline="0" dirty="0">
                      <a:solidFill>
                        <a:schemeClr val="bg1"/>
                      </a:solidFill>
                      <a:latin typeface="Helvetica Ligh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9299758269412"/>
                      <c:h val="0.165713647557678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BBD-4B9F-85A1-0A2C77A11D27}"/>
                </c:ext>
              </c:extLst>
            </c:dLbl>
            <c:dLbl>
              <c:idx val="6"/>
              <c:layout>
                <c:manualLayout>
                  <c:x val="-6.0234403854340325E-3"/>
                  <c:y val="-8.6624456509150155E-2"/>
                </c:manualLayout>
              </c:layout>
              <c:tx>
                <c:rich>
                  <a:bodyPr/>
                  <a:lstStyle/>
                  <a:p>
                    <a:fld id="{6997F0FB-C4AC-D740-810A-6FD06510B122}" type="CATEGORYNAME">
                      <a:rPr lang="en-US" sz="2000">
                        <a:solidFill>
                          <a:schemeClr val="bg1"/>
                        </a:solidFill>
                        <a:latin typeface="Helvetica Light"/>
                      </a:rPr>
                      <a:pPr/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Helvetica Light"/>
                      </a:rPr>
                      <a:t>
11,7%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BBD-4B9F-85A1-0A2C77A11D27}"/>
                </c:ext>
              </c:extLst>
            </c:dLbl>
            <c:dLbl>
              <c:idx val="7"/>
              <c:layout>
                <c:manualLayout>
                  <c:x val="1.0272517799015498E-2"/>
                  <c:y val="-0.138635897052347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10095D-B7D8-5245-84C4-AD1D2DEDF5D1}" type="CATEGORYNAME">
                      <a:rPr lang="en-US" sz="200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Helvetica Light"/>
                      </a:rPr>
                      <a:t>
</a:t>
                    </a:r>
                    <a:r>
                      <a:rPr lang="en-US" sz="2000" baseline="0" dirty="0">
                        <a:solidFill>
                          <a:schemeClr val="bg1"/>
                        </a:solidFill>
                        <a:latin typeface="Helvetica Light"/>
                      </a:rPr>
                      <a:t>1,7%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40136400017947"/>
                      <c:h val="0.14238222326693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BBD-4B9F-85A1-0A2C77A11D27}"/>
                </c:ext>
              </c:extLst>
            </c:dLbl>
            <c:dLbl>
              <c:idx val="8"/>
              <c:layout>
                <c:manualLayout>
                  <c:x val="2.2765105142071536E-2"/>
                  <c:y val="-7.79174487240912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6ACA13-D72C-B642-B1D7-8319D12F9935}" type="CATEGORYNAME">
                      <a:rPr lang="en-US" sz="200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Helvetica Light"/>
                      </a:rPr>
                      <a:t>
1,7%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752989178024894E-2"/>
                      <c:h val="0.15762853765215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BBD-4B9F-85A1-0A2C77A11D27}"/>
                </c:ext>
              </c:extLst>
            </c:dLbl>
            <c:dLbl>
              <c:idx val="9"/>
              <c:layout>
                <c:manualLayout>
                  <c:x val="2.4883884853142742E-3"/>
                  <c:y val="1.7784822830243796E-2"/>
                </c:manualLayout>
              </c:layout>
              <c:tx>
                <c:rich>
                  <a:bodyPr/>
                  <a:lstStyle/>
                  <a:p>
                    <a:fld id="{02C2305F-4207-464D-8D94-1598333C6826}" type="CATEGORYNAME">
                      <a:rPr lang="en-US" sz="1800">
                        <a:solidFill>
                          <a:schemeClr val="bg1"/>
                        </a:solidFill>
                        <a:latin typeface="Helvetica Light"/>
                      </a:rPr>
                      <a:pPr/>
                      <a:t>[NOM DE CATÉGORIE]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  <a:latin typeface="Helvetica Light"/>
                      </a:rPr>
                      <a:t>
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  <a:latin typeface="Helvetica Light"/>
                      </a:rPr>
                      <a:t>1,7%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BBD-4B9F-85A1-0A2C77A11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'Orientation  Eco 25'!$A$1:$A$10</c:f>
              <c:strCache>
                <c:ptCount val="10"/>
                <c:pt idx="0">
                  <c:v>Classes préparatoires </c:v>
                </c:pt>
                <c:pt idx="1">
                  <c:v>Licence</c:v>
                </c:pt>
                <c:pt idx="2">
                  <c:v>Licence sélective</c:v>
                </c:pt>
                <c:pt idx="3">
                  <c:v>Dauphine</c:v>
                </c:pt>
                <c:pt idx="4">
                  <c:v>CUPGE</c:v>
                </c:pt>
                <c:pt idx="5">
                  <c:v>Post Bac Commerce </c:v>
                </c:pt>
                <c:pt idx="6">
                  <c:v>Etranger</c:v>
                </c:pt>
                <c:pt idx="7">
                  <c:v>DCG</c:v>
                </c:pt>
                <c:pt idx="8">
                  <c:v>Art</c:v>
                </c:pt>
                <c:pt idx="9">
                  <c:v>Paramédical</c:v>
                </c:pt>
              </c:strCache>
            </c:strRef>
          </c:cat>
          <c:val>
            <c:numRef>
              <c:f>'Orientation  Eco 25'!$B$1:$B$10</c:f>
              <c:numCache>
                <c:formatCode>0.0%</c:formatCode>
                <c:ptCount val="10"/>
                <c:pt idx="0">
                  <c:v>0.2</c:v>
                </c:pt>
                <c:pt idx="1">
                  <c:v>0.26666666666666666</c:v>
                </c:pt>
                <c:pt idx="2">
                  <c:v>8.3333333333333329E-2</c:v>
                </c:pt>
                <c:pt idx="3" formatCode="0.00%">
                  <c:v>3.3333333333333333E-2</c:v>
                </c:pt>
                <c:pt idx="4">
                  <c:v>0.05</c:v>
                </c:pt>
                <c:pt idx="5">
                  <c:v>0.2</c:v>
                </c:pt>
                <c:pt idx="6">
                  <c:v>0.11666666666666667</c:v>
                </c:pt>
                <c:pt idx="7">
                  <c:v>1.6666666666666666E-2</c:v>
                </c:pt>
                <c:pt idx="8">
                  <c:v>1.6666666666666666E-2</c:v>
                </c:pt>
                <c:pt idx="9">
                  <c:v>1.6666666666666666E-2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BBD-4B9F-85A1-0A2C77A11D2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BBBD-4B9F-85A1-0A2C77A11D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BBBD-4B9F-85A1-0A2C77A11D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BBBD-4B9F-85A1-0A2C77A11D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BBBD-4B9F-85A1-0A2C77A11D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BBBD-4B9F-85A1-0A2C77A11D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BBBD-4B9F-85A1-0A2C77A11D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BBBD-4B9F-85A1-0A2C77A11D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BBBD-4B9F-85A1-0A2C77A11D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BBBD-4B9F-85A1-0A2C77A11D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BBBD-4B9F-85A1-0A2C77A11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'Orientation  Eco 25'!$A$1:$A$10</c:f>
              <c:strCache>
                <c:ptCount val="10"/>
                <c:pt idx="0">
                  <c:v>Classes préparatoires </c:v>
                </c:pt>
                <c:pt idx="1">
                  <c:v>Licence</c:v>
                </c:pt>
                <c:pt idx="2">
                  <c:v>Licence sélective</c:v>
                </c:pt>
                <c:pt idx="3">
                  <c:v>Dauphine</c:v>
                </c:pt>
                <c:pt idx="4">
                  <c:v>CUPGE</c:v>
                </c:pt>
                <c:pt idx="5">
                  <c:v>Post Bac Commerce </c:v>
                </c:pt>
                <c:pt idx="6">
                  <c:v>Etranger</c:v>
                </c:pt>
                <c:pt idx="7">
                  <c:v>DCG</c:v>
                </c:pt>
                <c:pt idx="8">
                  <c:v>Art</c:v>
                </c:pt>
                <c:pt idx="9">
                  <c:v>Paramédical</c:v>
                </c:pt>
              </c:strCache>
            </c:strRef>
          </c:cat>
          <c:val>
            <c:numRef>
              <c:f>'Orientation  Eco 25'!$C$1:$C$10</c:f>
              <c:numCache>
                <c:formatCode>General</c:formatCode>
                <c:ptCount val="10"/>
                <c:pt idx="0">
                  <c:v>12</c:v>
                </c:pt>
                <c:pt idx="1">
                  <c:v>16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12</c:v>
                </c:pt>
                <c:pt idx="6">
                  <c:v>7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BBBD-4B9F-85A1-0A2C77A11D27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BBBD-4B9F-85A1-0A2C77A11D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BBBD-4B9F-85A1-0A2C77A11D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BBBD-4B9F-85A1-0A2C77A11D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BBBD-4B9F-85A1-0A2C77A11D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BBBD-4B9F-85A1-0A2C77A11D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BBBD-4B9F-85A1-0A2C77A11D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BBBD-4B9F-85A1-0A2C77A11D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BBBD-4B9F-85A1-0A2C77A11D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BBBD-4B9F-85A1-0A2C77A11D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BBBD-4B9F-85A1-0A2C77A11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'Orientation  Eco 25'!$A$1:$A$10</c:f>
              <c:strCache>
                <c:ptCount val="10"/>
                <c:pt idx="0">
                  <c:v>Classes préparatoires </c:v>
                </c:pt>
                <c:pt idx="1">
                  <c:v>Licence</c:v>
                </c:pt>
                <c:pt idx="2">
                  <c:v>Licence sélective</c:v>
                </c:pt>
                <c:pt idx="3">
                  <c:v>Dauphine</c:v>
                </c:pt>
                <c:pt idx="4">
                  <c:v>CUPGE</c:v>
                </c:pt>
                <c:pt idx="5">
                  <c:v>Post Bac Commerce </c:v>
                </c:pt>
                <c:pt idx="6">
                  <c:v>Etranger</c:v>
                </c:pt>
                <c:pt idx="7">
                  <c:v>DCG</c:v>
                </c:pt>
                <c:pt idx="8">
                  <c:v>Art</c:v>
                </c:pt>
                <c:pt idx="9">
                  <c:v>Paramédical</c:v>
                </c:pt>
              </c:strCache>
            </c:strRef>
          </c:cat>
          <c:val>
            <c:numRef>
              <c:f>'Orientation  Eco 25'!$D$1:$D$10</c:f>
              <c:numCache>
                <c:formatCode>General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9</c:v>
                </c:pt>
                <c:pt idx="4">
                  <c:v>2</c:v>
                </c:pt>
                <c:pt idx="5">
                  <c:v>10</c:v>
                </c:pt>
                <c:pt idx="6">
                  <c:v>12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BBBD-4B9F-85A1-0A2C77A11D27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41708511260879E-4"/>
          <c:y val="0.16217233630042033"/>
          <c:w val="0.86921357535022759"/>
          <c:h val="0.8094256600277905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37A-4572-848B-5A2F2DFE1E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37A-4572-848B-5A2F2DFE1E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37A-4572-848B-5A2F2DFE1EFE}"/>
              </c:ext>
            </c:extLst>
          </c:dPt>
          <c:dLbls>
            <c:dLbl>
              <c:idx val="0"/>
              <c:layout>
                <c:manualLayout>
                  <c:x val="-0.31886886394469471"/>
                  <c:y val="-0.2592873024827454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Helvetica Light"/>
                      </a:rPr>
                      <a:t>CPGE-</a:t>
                    </a:r>
                    <a:fld id="{32F83AA3-84B2-4271-B348-49E6AEE4D67A}" type="CATEGORYNAME">
                      <a:rPr lang="en-US" b="0" smtClean="0">
                        <a:latin typeface="Helvetica Light"/>
                      </a:rPr>
                      <a:pPr/>
                      <a:t>[NOM DE CATÉGORIE]</a:t>
                    </a:fld>
                    <a:endParaRPr lang="en-US" b="0" dirty="0">
                      <a:latin typeface="Helvetica Light"/>
                    </a:endParaRPr>
                  </a:p>
                  <a:p>
                    <a:r>
                      <a:rPr lang="en-US" b="0" baseline="0" dirty="0">
                        <a:latin typeface="Helvetica Light"/>
                      </a:rPr>
                      <a:t>Classes préparatoires 
</a:t>
                    </a:r>
                    <a:fld id="{3036A04F-E2EA-4579-8F0A-4CDC61A06CC3}" type="PERCENTAGE">
                      <a:rPr lang="en-US" b="0" baseline="0">
                        <a:latin typeface="Helvetica Light"/>
                      </a:rPr>
                      <a:pPr/>
                      <a:t>[POURCENTAGE]</a:t>
                    </a:fld>
                    <a:endParaRPr lang="en-US" b="0" baseline="0" dirty="0">
                      <a:latin typeface="Helvetica Light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5255738407779"/>
                      <c:h val="0.19813937572246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7A-4572-848B-5A2F2DFE1EFE}"/>
                </c:ext>
              </c:extLst>
            </c:dLbl>
            <c:dLbl>
              <c:idx val="1"/>
              <c:layout>
                <c:manualLayout>
                  <c:x val="-5.156367379872585E-3"/>
                  <c:y val="-3.05924840790250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BF29D1-040B-D940-AC38-8E667B3577EB}" type="CATEGORYNAME">
                      <a:rPr lang="en-US" sz="2000" b="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sz="2000" b="0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20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16,7</a:t>
                    </a:r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7A-4572-848B-5A2F2DFE1EFE}"/>
                </c:ext>
              </c:extLst>
            </c:dLbl>
            <c:dLbl>
              <c:idx val="2"/>
              <c:layout>
                <c:manualLayout>
                  <c:x val="0.13163849310881812"/>
                  <c:y val="-3.12554755712407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4AE3B6-11DB-A54F-AAFD-7E3218191EDF}" type="CATEGORYNAME">
                      <a:rPr lang="en-US" sz="2000" b="0">
                        <a:solidFill>
                          <a:schemeClr val="bg1"/>
                        </a:solidFill>
                        <a:latin typeface="Helvetica Light"/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[NOM DE CATÉGORIE]</a:t>
                    </a:fld>
                    <a:r>
                      <a:rPr lang="en-US" sz="20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 8,3%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096472908267965"/>
                      <c:h val="0.14788631933613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37A-4572-848B-5A2F2DFE1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'Prépa ECO 25'!$A$1:$A$3</c:f>
              <c:strCache>
                <c:ptCount val="3"/>
                <c:pt idx="0">
                  <c:v>ECG</c:v>
                </c:pt>
                <c:pt idx="1">
                  <c:v>D1/D2</c:v>
                </c:pt>
                <c:pt idx="2">
                  <c:v>Hypokhâgne AL</c:v>
                </c:pt>
              </c:strCache>
            </c:strRef>
          </c:cat>
          <c:val>
            <c:numRef>
              <c:f>'Prépa ECO 25'!$B$1:$B$3</c:f>
              <c:numCache>
                <c:formatCode>0.0%</c:formatCode>
                <c:ptCount val="3"/>
                <c:pt idx="0">
                  <c:v>0.75</c:v>
                </c:pt>
                <c:pt idx="1">
                  <c:v>0.16666666666666666</c:v>
                </c:pt>
                <c:pt idx="2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7A-4572-848B-5A2F2DFE1E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7"/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EFA-4188-83B8-D0F546A21C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EFA-4188-83B8-D0F546A21CB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2EFA-4188-83B8-D0F546A21CB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EFA-4188-83B8-D0F546A21CB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2EFA-4188-83B8-D0F546A21CB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2EFA-4188-83B8-D0F546A21CB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2EFA-4188-83B8-D0F546A21CB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2EFA-4188-83B8-D0F546A21CB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2EFA-4188-83B8-D0F546A21CB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2EFA-4188-83B8-D0F546A21CB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2EFA-4188-83B8-D0F546A21CB7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2EFA-4188-83B8-D0F546A21CB7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2EFA-4188-83B8-D0F546A21CB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r-FR" sz="18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Classes Préparatoires </a:t>
                    </a:r>
                  </a:p>
                  <a:p>
                    <a:r>
                      <a:rPr lang="fr-FR" sz="18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aux Grandes Ecoles</a:t>
                    </a:r>
                  </a:p>
                  <a:p>
                    <a:r>
                      <a:rPr lang="fr-FR" sz="18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46,8,6%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A-4188-83B8-D0F546A21C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r-FR" sz="1600" b="0" baseline="0" dirty="0"/>
                      <a:t>Eco</a:t>
                    </a:r>
                    <a:r>
                      <a:rPr lang="fr-FR" sz="1800" b="0" baseline="0" dirty="0"/>
                      <a:t>les à prépa intégrée Ingénieur</a:t>
                    </a:r>
                    <a:endParaRPr lang="fr-FR" sz="1800" b="0" dirty="0"/>
                  </a:p>
                  <a:p>
                    <a:r>
                      <a:rPr lang="fr-FR" sz="1800" b="0" baseline="0" dirty="0"/>
                      <a:t>19,4%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FA-4188-83B8-D0F546A21C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b="0" baseline="0" dirty="0"/>
                      <a:t>Post Bac Commerce
1,6%</a:t>
                    </a:r>
                    <a:endParaRPr lang="en-US" sz="1800" b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FA-4188-83B8-D0F546A21C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fr-FR" sz="1800" b="0" baseline="0" dirty="0"/>
                      <a:t>Médecine</a:t>
                    </a:r>
                  </a:p>
                  <a:p>
                    <a:r>
                      <a:rPr lang="fr-FR" sz="1800" b="0" baseline="0" dirty="0"/>
                      <a:t>PASS et L.AS</a:t>
                    </a:r>
                  </a:p>
                  <a:p>
                    <a:r>
                      <a:rPr lang="fr-FR" sz="1800" b="0" baseline="0" dirty="0"/>
                      <a:t>12,9%</a:t>
                    </a:r>
                    <a:endParaRPr lang="fr-FR" sz="1800" b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FA-4188-83B8-D0F546A21C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800" b="0" baseline="0" dirty="0" err="1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Hôtelleriee</a:t>
                    </a:r>
                    <a:endParaRPr lang="en-US" sz="1800" b="0" baseline="0" dirty="0">
                      <a:solidFill>
                        <a:schemeClr val="bg1"/>
                      </a:solidFill>
                      <a:latin typeface="Helvetica Neue" panose="02000503000000020004"/>
                    </a:endParaRPr>
                  </a:p>
                  <a:p>
                    <a:r>
                      <a:rPr lang="en-US" sz="18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FA-4188-83B8-D0F546A21C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800" b="0" baseline="0" dirty="0" err="1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Etranger</a:t>
                    </a:r>
                    <a:r>
                      <a:rPr lang="en-US" sz="1800" b="0" baseline="0" dirty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 8,1%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FA-4188-83B8-D0F546A21C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800" b="0" baseline="0" dirty="0" err="1"/>
                      <a:t>Licence</a:t>
                    </a:r>
                    <a:r>
                      <a:rPr lang="en-US" sz="1800" b="0" baseline="0" dirty="0"/>
                      <a:t> </a:t>
                    </a:r>
                  </a:p>
                  <a:p>
                    <a:r>
                      <a:rPr lang="en-US" sz="1800" b="0" baseline="0" dirty="0"/>
                      <a:t>3,2%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FA-4188-83B8-D0F546A21C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800" b="0" baseline="0" dirty="0"/>
                      <a:t>Sc PO </a:t>
                    </a:r>
                  </a:p>
                  <a:p>
                    <a:r>
                      <a:rPr lang="en-US" sz="1800" b="0" baseline="0" dirty="0"/>
                      <a:t>1,6</a:t>
                    </a:r>
                    <a:r>
                      <a:rPr lang="en-US" sz="1600" b="0" baseline="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FA-4188-83B8-D0F546A21CB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800" b="0" baseline="0" dirty="0"/>
                      <a:t>Architecture</a:t>
                    </a:r>
                  </a:p>
                  <a:p>
                    <a:r>
                      <a:rPr lang="en-US" sz="1800" b="0" baseline="0" dirty="0"/>
                      <a:t> 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FA-4188-83B8-D0F546A21CB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800" b="0" baseline="0" dirty="0"/>
                      <a:t>CPES 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FA-4188-83B8-D0F546A21CB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800" b="0" baseline="0" dirty="0"/>
                      <a:t>Art 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FA-4188-83B8-D0F546A21CB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600" baseline="0"/>
                      <a:t>Licence 3,3%</a:t>
                    </a:r>
                    <a:endParaRPr lang="en-US" sz="16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FA-4188-83B8-D0F546A21CB7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Helvetica Neue" panose="02000503000000020004"/>
                        <a:ea typeface="+mn-ea"/>
                        <a:cs typeface="+mn-cs"/>
                      </a:defRPr>
                    </a:pPr>
                    <a:r>
                      <a:rPr lang="en-US" sz="1600" b="1" baseline="0">
                        <a:solidFill>
                          <a:schemeClr val="bg1"/>
                        </a:solidFill>
                        <a:latin typeface="Helvetica Neue" panose="02000503000000020004"/>
                      </a:rPr>
                      <a:t>Licence sélective 6,7%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2EFA-4188-83B8-D0F546A21CB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6B28C75-B447-5949-A215-1864D5CC7071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3,3%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2EFA-4188-83B8-D0F546A21CB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EB4CF3B-3A5B-2B46-BDE4-3A4449805960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1,7%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EFA-4188-83B8-D0F546A21CB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9E3E5E5-18A5-504A-80BD-50440322FE5A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1,7%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2EFA-4188-83B8-D0F546A21CB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C847C20-D194-8241-B681-1D15F5D5AF92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
3,3%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2EFA-4188-83B8-D0F546A21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'Orientation S 24'!$A$1:$A$14</c:f>
              <c:strCache>
                <c:ptCount val="11"/>
                <c:pt idx="0">
                  <c:v>CPGE </c:v>
                </c:pt>
                <c:pt idx="1">
                  <c:v>Prépa Intégrée Ingénieur</c:v>
                </c:pt>
                <c:pt idx="2">
                  <c:v>Post bac Commerce </c:v>
                </c:pt>
                <c:pt idx="3">
                  <c:v>Médecine / PASS et LAS</c:v>
                </c:pt>
                <c:pt idx="4">
                  <c:v>Paramédical</c:v>
                </c:pt>
                <c:pt idx="5">
                  <c:v>Etranger</c:v>
                </c:pt>
                <c:pt idx="6">
                  <c:v>Licence</c:v>
                </c:pt>
                <c:pt idx="7">
                  <c:v>BUT</c:v>
                </c:pt>
                <c:pt idx="8">
                  <c:v>Architecture</c:v>
                </c:pt>
                <c:pt idx="9">
                  <c:v>CPES</c:v>
                </c:pt>
                <c:pt idx="10">
                  <c:v>Art </c:v>
                </c:pt>
              </c:strCache>
            </c:strRef>
          </c:cat>
          <c:val>
            <c:numRef>
              <c:f>'Orientation S 24'!$B$1:$B$14</c:f>
              <c:numCache>
                <c:formatCode>0.0%</c:formatCode>
                <c:ptCount val="14"/>
                <c:pt idx="0">
                  <c:v>0.38596491228070173</c:v>
                </c:pt>
                <c:pt idx="1">
                  <c:v>0.24561403508771928</c:v>
                </c:pt>
                <c:pt idx="2">
                  <c:v>3.5087719298245612E-2</c:v>
                </c:pt>
                <c:pt idx="3">
                  <c:v>0.17543859649122806</c:v>
                </c:pt>
                <c:pt idx="4">
                  <c:v>1.7543859649122806E-2</c:v>
                </c:pt>
                <c:pt idx="5">
                  <c:v>5.2631578947368418E-2</c:v>
                </c:pt>
                <c:pt idx="6">
                  <c:v>1.7543859649122806E-2</c:v>
                </c:pt>
                <c:pt idx="7">
                  <c:v>1.7543859649122806E-2</c:v>
                </c:pt>
                <c:pt idx="8">
                  <c:v>1.7543859649122806E-2</c:v>
                </c:pt>
                <c:pt idx="9">
                  <c:v>1.7543859649122806E-2</c:v>
                </c:pt>
                <c:pt idx="10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2EFA-4188-83B8-D0F546A21CB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15477D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440201672718059E-2"/>
          <c:y val="0.24958864714653919"/>
          <c:w val="0.56352078164532615"/>
          <c:h val="0.525004285676998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 Neue" panose="02000503000000020004"/>
        </a:defRPr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481182184943318E-2"/>
          <c:y val="0.27833180971135768"/>
          <c:w val="0.694259300748165"/>
          <c:h val="0.64655123910616141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396-40EC-B3CD-022661D1073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396-40EC-B3CD-022661D1073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396-40EC-B3CD-022661D1073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396-40EC-B3CD-022661D1073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396-40EC-B3CD-022661D1073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396-40EC-B3CD-022661D1073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D396-40EC-B3CD-022661D1073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D396-40EC-B3CD-022661D1073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D396-40EC-B3CD-022661D10733}"/>
              </c:ext>
            </c:extLst>
          </c:dPt>
          <c:dLbls>
            <c:dLbl>
              <c:idx val="0"/>
              <c:layout>
                <c:manualLayout>
                  <c:x val="-8.3545239539763588E-2"/>
                  <c:y val="-0.23958230670999156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MPSI
10,3%</a:t>
                    </a:r>
                    <a:endParaRPr lang="en-US" b="0" baseline="0" dirty="0">
                      <a:solidFill>
                        <a:schemeClr val="bg1"/>
                      </a:solidFill>
                      <a:latin typeface="Helvetica Light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96-40EC-B3CD-022661D10733}"/>
                </c:ext>
              </c:extLst>
            </c:dLbl>
            <c:dLbl>
              <c:idx val="1"/>
              <c:layout>
                <c:manualLayout>
                  <c:x val="0.13571446211495702"/>
                  <c:y val="-0.18352486018397338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PCSI</a:t>
                    </a:r>
                  </a:p>
                  <a:p>
                    <a:r>
                      <a:rPr lang="en-US" sz="1800" b="0" baseline="0" dirty="0">
                        <a:solidFill>
                          <a:schemeClr val="bg1"/>
                        </a:solidFill>
                        <a:latin typeface="Helvetica Light"/>
                      </a:rPr>
                      <a:t>  31%</a:t>
                    </a:r>
                    <a:endParaRPr lang="en-US" b="0" baseline="0" dirty="0">
                      <a:solidFill>
                        <a:schemeClr val="bg1"/>
                      </a:solidFill>
                      <a:latin typeface="Helvetica Light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786824414513552E-2"/>
                      <c:h val="0.116057293237259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96-40EC-B3CD-022661D10733}"/>
                </c:ext>
              </c:extLst>
            </c:dLbl>
            <c:dLbl>
              <c:idx val="2"/>
              <c:layout>
                <c:manualLayout>
                  <c:x val="-9.1755500575098799E-3"/>
                  <c:y val="-7.138839732093259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dirty="0">
                        <a:solidFill>
                          <a:schemeClr val="bg1"/>
                        </a:solidFill>
                      </a:rPr>
                      <a:t>PTSI</a:t>
                    </a:r>
                  </a:p>
                  <a:p>
                    <a:r>
                      <a:rPr lang="en-US" sz="1800" b="0" baseline="0" dirty="0">
                        <a:solidFill>
                          <a:schemeClr val="bg1"/>
                        </a:solidFill>
                      </a:rPr>
                      <a:t>34,5%</a:t>
                    </a:r>
                    <a:endParaRPr lang="en-US" b="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96-40EC-B3CD-022661D10733}"/>
                </c:ext>
              </c:extLst>
            </c:dLbl>
            <c:dLbl>
              <c:idx val="3"/>
              <c:layout>
                <c:manualLayout>
                  <c:x val="-7.0246175151326681E-2"/>
                  <c:y val="-7.502998178773787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baseline="0" dirty="0">
                        <a:latin typeface="Helvetica Light"/>
                      </a:rPr>
                      <a:t>BCPST 
13,8%</a:t>
                    </a:r>
                    <a:endParaRPr lang="en-US" b="0" baseline="0" dirty="0">
                      <a:latin typeface="Helvetica Light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96-40EC-B3CD-022661D10733}"/>
                </c:ext>
              </c:extLst>
            </c:dLbl>
            <c:dLbl>
              <c:idx val="4"/>
              <c:layout>
                <c:manualLayout>
                  <c:x val="3.06637424328924E-2"/>
                  <c:y val="-5.278046982874921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baseline="0" dirty="0">
                        <a:latin typeface="Helvetica Light"/>
                      </a:rPr>
                      <a:t>MP2I
3,4%</a:t>
                    </a:r>
                    <a:endParaRPr lang="en-US" b="0" baseline="0" dirty="0">
                      <a:latin typeface="Helvetica Light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96-40EC-B3CD-022661D10733}"/>
                </c:ext>
              </c:extLst>
            </c:dLbl>
            <c:dLbl>
              <c:idx val="5"/>
              <c:layout>
                <c:manualLayout>
                  <c:x val="2.8363581044774402E-2"/>
                  <c:y val="-0.13691831859952069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baseline="0" dirty="0">
                        <a:latin typeface="Helvetica Light"/>
                      </a:rPr>
                      <a:t>ECG
6,9%</a:t>
                    </a:r>
                    <a:endParaRPr lang="en-US" b="0" baseline="0" dirty="0">
                      <a:latin typeface="Helvetica Light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96-40EC-B3CD-022661D1073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800" baseline="0"/>
                      <a:t>D1
4,2%</a:t>
                    </a:r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96-40EC-B3CD-022661D10733}"/>
                </c:ext>
              </c:extLst>
            </c:dLbl>
            <c:dLbl>
              <c:idx val="7"/>
              <c:layout>
                <c:manualLayout>
                  <c:x val="-5.7751059195011799E-2"/>
                  <c:y val="-2.3276414576085001E-2"/>
                </c:manualLayout>
              </c:layout>
              <c:tx>
                <c:rich>
                  <a:bodyPr/>
                  <a:lstStyle/>
                  <a:p>
                    <a:fld id="{1C6AE57E-BA23-BC46-AC4F-177157AEEFA5}" type="CATEGORYNAME">
                      <a:rPr lang="mr-IN" sz="1800"/>
                      <a:pPr/>
                      <a:t>[NOM DE CATÉGORIE]</a:t>
                    </a:fld>
                    <a:r>
                      <a:rPr lang="mr-IN" sz="1800" baseline="0"/>
                      <a:t>
4,8%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396-40EC-B3CD-022661D10733}"/>
                </c:ext>
              </c:extLst>
            </c:dLbl>
            <c:dLbl>
              <c:idx val="8"/>
              <c:layout>
                <c:manualLayout>
                  <c:x val="3.04756884767577E-2"/>
                  <c:y val="-2.8446407861808E-2"/>
                </c:manualLayout>
              </c:layout>
              <c:tx>
                <c:rich>
                  <a:bodyPr/>
                  <a:lstStyle/>
                  <a:p>
                    <a:fld id="{DEC946CD-FEE6-F746-ABE4-8AB434096840}" type="CATEGORYNAME">
                      <a:rPr lang="mr-IN" sz="1800"/>
                      <a:pPr/>
                      <a:t>[NOM DE CATÉGORIE]</a:t>
                    </a:fld>
                    <a:r>
                      <a:rPr lang="mr-IN" sz="1800" baseline="0"/>
                      <a:t>
3,2%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396-40EC-B3CD-022661D107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'Prépa S'!$A$1:$A$7</c:f>
              <c:strCache>
                <c:ptCount val="6"/>
                <c:pt idx="0">
                  <c:v> MPSI</c:v>
                </c:pt>
                <c:pt idx="1">
                  <c:v>PCSI</c:v>
                </c:pt>
                <c:pt idx="2">
                  <c:v>PTSI</c:v>
                </c:pt>
                <c:pt idx="3">
                  <c:v>BCPST</c:v>
                </c:pt>
                <c:pt idx="4">
                  <c:v>MP2I</c:v>
                </c:pt>
                <c:pt idx="5">
                  <c:v>ECG</c:v>
                </c:pt>
              </c:strCache>
            </c:strRef>
          </c:cat>
          <c:val>
            <c:numRef>
              <c:f>'Prépa S'!$B$1:$B$7</c:f>
              <c:numCache>
                <c:formatCode>0.0%</c:formatCode>
                <c:ptCount val="7"/>
                <c:pt idx="0">
                  <c:v>0.18181818181818182</c:v>
                </c:pt>
                <c:pt idx="1">
                  <c:v>0.18181818181818182</c:v>
                </c:pt>
                <c:pt idx="2">
                  <c:v>0.18181818181818182</c:v>
                </c:pt>
                <c:pt idx="3">
                  <c:v>0.22727272727272727</c:v>
                </c:pt>
                <c:pt idx="4">
                  <c:v>4.5454545454545456E-2</c:v>
                </c:pt>
                <c:pt idx="5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396-40EC-B3CD-022661D1073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 Neue" panose="02000503000000020004"/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0.04449</cdr:x>
      <cdr:y>0.88861</cdr:y>
    </cdr:from>
    <cdr:to>
      <cdr:x>0.11963</cdr:x>
      <cdr:y>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15302D0-7629-42AF-A85E-7A10A6C7EF54}"/>
            </a:ext>
          </a:extLst>
        </cdr:cNvPr>
        <cdr:cNvSpPr txBox="1"/>
      </cdr:nvSpPr>
      <cdr:spPr>
        <a:xfrm xmlns:a="http://schemas.openxmlformats.org/drawingml/2006/main">
          <a:off x="541440" y="80546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0.72889</cdr:x>
      <cdr:y>0.05238</cdr:y>
    </cdr:from>
    <cdr:to>
      <cdr:x>1</cdr:x>
      <cdr:y>0.77879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92FD52C7-ECCA-CD58-AFD2-913456EB12D2}"/>
            </a:ext>
          </a:extLst>
        </cdr:cNvPr>
        <cdr:cNvSpPr txBox="1"/>
      </cdr:nvSpPr>
      <cdr:spPr>
        <a:xfrm xmlns:a="http://schemas.openxmlformats.org/drawingml/2006/main">
          <a:off x="8905528" y="391561"/>
          <a:ext cx="3312368" cy="5430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b="1" dirty="0">
              <a:solidFill>
                <a:schemeClr val="tx2">
                  <a:lumMod val="75000"/>
                  <a:lumOff val="25000"/>
                </a:schemeClr>
              </a:solidFill>
              <a:latin typeface="Helvetica Light"/>
            </a:rPr>
            <a:t>ECG :</a:t>
          </a:r>
        </a:p>
        <a:p xmlns:a="http://schemas.openxmlformats.org/drawingml/2006/main">
          <a:r>
            <a:rPr lang="fr-FR" sz="2000" dirty="0">
              <a:solidFill>
                <a:schemeClr val="bg1"/>
              </a:solidFill>
              <a:latin typeface="Helvetica Light"/>
            </a:rPr>
            <a:t>Carnot</a:t>
          </a:r>
        </a:p>
        <a:p xmlns:a="http://schemas.openxmlformats.org/drawingml/2006/main">
          <a:r>
            <a:rPr lang="fr-FR" sz="2000" dirty="0">
              <a:solidFill>
                <a:schemeClr val="bg1"/>
              </a:solidFill>
              <a:latin typeface="Helvetica Light"/>
            </a:rPr>
            <a:t>Notre Dame de sainte Croix</a:t>
          </a:r>
        </a:p>
        <a:p xmlns:a="http://schemas.openxmlformats.org/drawingml/2006/main">
          <a:r>
            <a:rPr lang="fr-FR" sz="2000" dirty="0">
              <a:solidFill>
                <a:schemeClr val="bg1"/>
              </a:solidFill>
              <a:latin typeface="Helvetica Light"/>
            </a:rPr>
            <a:t>Saint Jean</a:t>
          </a:r>
          <a:r>
            <a:rPr lang="fr-FR" sz="2000" baseline="0" dirty="0">
              <a:solidFill>
                <a:schemeClr val="bg1"/>
              </a:solidFill>
              <a:latin typeface="Helvetica Light"/>
            </a:rPr>
            <a:t> de Passy</a:t>
          </a:r>
        </a:p>
        <a:p xmlns:a="http://schemas.openxmlformats.org/drawingml/2006/main">
          <a:r>
            <a:rPr lang="fr-FR" sz="2000" baseline="0" dirty="0">
              <a:solidFill>
                <a:schemeClr val="bg1"/>
              </a:solidFill>
              <a:latin typeface="Helvetica Light"/>
            </a:rPr>
            <a:t>Saint Louis de Gonzague</a:t>
          </a:r>
        </a:p>
        <a:p xmlns:a="http://schemas.openxmlformats.org/drawingml/2006/main">
          <a:endParaRPr lang="fr-FR" sz="24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2400" b="1" baseline="0" dirty="0">
              <a:solidFill>
                <a:srgbClr val="FFC000"/>
              </a:solidFill>
              <a:latin typeface="Helvetica Light"/>
            </a:rPr>
            <a:t>D1/D2 :</a:t>
          </a:r>
        </a:p>
        <a:p xmlns:a="http://schemas.openxmlformats.org/drawingml/2006/main">
          <a:r>
            <a:rPr lang="fr-FR" sz="2400" baseline="0" dirty="0">
              <a:solidFill>
                <a:schemeClr val="bg1"/>
              </a:solidFill>
              <a:latin typeface="Helvetica Light"/>
            </a:rPr>
            <a:t>Blomet</a:t>
          </a:r>
        </a:p>
        <a:p xmlns:a="http://schemas.openxmlformats.org/drawingml/2006/main">
          <a:endParaRPr lang="fr-FR" sz="24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2400" b="1" baseline="0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</a:rPr>
            <a:t>Hypokhâgne :</a:t>
          </a:r>
        </a:p>
        <a:p xmlns:a="http://schemas.openxmlformats.org/drawingml/2006/main">
          <a:r>
            <a:rPr lang="fr-FR" sz="2400" baseline="0" dirty="0">
              <a:solidFill>
                <a:schemeClr val="bg1"/>
              </a:solidFill>
              <a:latin typeface="Helvetica Light"/>
            </a:rPr>
            <a:t>Blomet</a:t>
          </a:r>
          <a:endParaRPr lang="fr-FR" sz="2400" dirty="0">
            <a:solidFill>
              <a:schemeClr val="bg1"/>
            </a:solidFill>
            <a:latin typeface="Helvetica Ligh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0.86726</cdr:y>
    </cdr:from>
    <cdr:to>
      <cdr:x>0.98662</cdr:x>
      <cdr:y>0.97963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673C2DD0-C36B-48E1-9C9F-2B79C10B2678}"/>
            </a:ext>
          </a:extLst>
        </cdr:cNvPr>
        <cdr:cNvSpPr txBox="1"/>
      </cdr:nvSpPr>
      <cdr:spPr>
        <a:xfrm xmlns:a="http://schemas.openxmlformats.org/drawingml/2006/main">
          <a:off x="0" y="7056784"/>
          <a:ext cx="1221967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0.03313</cdr:x>
      <cdr:y>0.88496</cdr:y>
    </cdr:from>
    <cdr:to>
      <cdr:x>0.95755</cdr:x>
      <cdr:y>0.99733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:a16="http://schemas.microsoft.com/office/drawing/2014/main" id="{3DFD5E3F-A239-436A-B121-254E0B57AC35}"/>
            </a:ext>
          </a:extLst>
        </cdr:cNvPr>
        <cdr:cNvSpPr txBox="1"/>
      </cdr:nvSpPr>
      <cdr:spPr>
        <a:xfrm xmlns:a="http://schemas.openxmlformats.org/drawingml/2006/main">
          <a:off x="410367" y="7200800"/>
          <a:ext cx="1144927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0.02151</cdr:x>
      <cdr:y>0.85841</cdr:y>
    </cdr:from>
    <cdr:to>
      <cdr:x>0.98081</cdr:x>
      <cdr:y>0.9823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id="{2ED8F84A-A61F-4979-AF5D-94FBCC947B26}"/>
            </a:ext>
          </a:extLst>
        </cdr:cNvPr>
        <cdr:cNvSpPr txBox="1"/>
      </cdr:nvSpPr>
      <cdr:spPr>
        <a:xfrm xmlns:a="http://schemas.openxmlformats.org/drawingml/2006/main">
          <a:off x="266351" y="6984776"/>
          <a:ext cx="1188132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0.82425</cdr:x>
      <cdr:y>0</cdr:y>
    </cdr:from>
    <cdr:to>
      <cdr:x>1</cdr:x>
      <cdr:y>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9853AE8-14C1-2340-9936-DD128DD8B267}"/>
            </a:ext>
          </a:extLst>
        </cdr:cNvPr>
        <cdr:cNvSpPr txBox="1"/>
      </cdr:nvSpPr>
      <cdr:spPr>
        <a:xfrm xmlns:a="http://schemas.openxmlformats.org/drawingml/2006/main">
          <a:off x="10012717" y="0"/>
          <a:ext cx="2134953" cy="8679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  <a:p xmlns:a="http://schemas.openxmlformats.org/drawingml/2006/main">
          <a:r>
            <a:rPr lang="fr-FR" sz="1800" b="1" dirty="0">
              <a:solidFill>
                <a:srgbClr val="C00000"/>
              </a:solidFill>
              <a:latin typeface="Helvetica Light"/>
            </a:rPr>
            <a:t>MPSI :</a:t>
          </a:r>
        </a:p>
        <a:p xmlns:a="http://schemas.openxmlformats.org/drawingml/2006/main">
          <a:r>
            <a:rPr lang="fr-FR" sz="1400" dirty="0">
              <a:solidFill>
                <a:schemeClr val="bg1"/>
              </a:solidFill>
              <a:latin typeface="Helvetica Light"/>
            </a:rPr>
            <a:t> </a:t>
          </a:r>
          <a:r>
            <a:rPr lang="fr-FR" sz="1600" dirty="0">
              <a:solidFill>
                <a:schemeClr val="bg1"/>
              </a:solidFill>
              <a:latin typeface="Helvetica Light"/>
            </a:rPr>
            <a:t>Saint Cyr</a:t>
          </a:r>
          <a:endParaRPr lang="fr-FR" sz="16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 </a:t>
          </a:r>
          <a:r>
            <a:rPr lang="fr-FR" sz="1600" dirty="0">
              <a:solidFill>
                <a:schemeClr val="bg1"/>
              </a:solidFill>
              <a:latin typeface="Helvetica Light"/>
            </a:rPr>
            <a:t>Berthelot</a:t>
          </a:r>
          <a:endParaRPr lang="fr-FR" sz="16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Saint Louis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chemeClr val="accent2">
                  <a:lumMod val="60000"/>
                  <a:lumOff val="40000"/>
                </a:schemeClr>
              </a:solidFill>
              <a:latin typeface="Helvetica Light"/>
            </a:rPr>
            <a:t>PCSI :</a:t>
          </a: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Buffon</a:t>
          </a:r>
          <a:endParaRPr lang="fr-FR" sz="160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Chaptal</a:t>
          </a:r>
        </a:p>
        <a:p xmlns:a="http://schemas.openxmlformats.org/drawingml/2006/main">
          <a:r>
            <a:rPr lang="fr-FR" sz="1600" dirty="0">
              <a:solidFill>
                <a:schemeClr val="bg1"/>
              </a:solidFill>
              <a:latin typeface="Helvetica Light"/>
            </a:rPr>
            <a:t>Lycée Militaire le Prytanée</a:t>
          </a: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National</a:t>
          </a: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 Pasteur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rgbClr val="92D050"/>
              </a:solidFill>
              <a:latin typeface="Helvetica Light"/>
            </a:rPr>
            <a:t>PTSI :</a:t>
          </a:r>
        </a:p>
        <a:p xmlns:a="http://schemas.openxmlformats.org/drawingml/2006/main">
          <a:r>
            <a:rPr lang="fr-FR" sz="1600" dirty="0">
              <a:solidFill>
                <a:schemeClr val="bg1"/>
              </a:solidFill>
              <a:latin typeface="Helvetica Light"/>
            </a:rPr>
            <a:t>Henry </a:t>
          </a:r>
          <a:r>
            <a:rPr lang="fr-FR" sz="1600" dirty="0" err="1">
              <a:solidFill>
                <a:schemeClr val="bg1"/>
              </a:solidFill>
              <a:latin typeface="Helvetica Light"/>
            </a:rPr>
            <a:t>Loritz</a:t>
          </a:r>
          <a:r>
            <a:rPr lang="fr-FR" sz="1600" dirty="0">
              <a:solidFill>
                <a:schemeClr val="bg1"/>
              </a:solidFill>
              <a:latin typeface="Helvetica Light"/>
            </a:rPr>
            <a:t>- Nancy</a:t>
          </a: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Newton</a:t>
          </a:r>
          <a:r>
            <a:rPr lang="fr-FR" sz="1600" dirty="0">
              <a:solidFill>
                <a:schemeClr val="bg1"/>
              </a:solidFill>
              <a:latin typeface="Helvetica Light"/>
            </a:rPr>
            <a:t> </a:t>
          </a:r>
          <a:r>
            <a:rPr lang="fr-FR" sz="1600" dirty="0" err="1">
              <a:solidFill>
                <a:schemeClr val="bg1"/>
              </a:solidFill>
              <a:latin typeface="Helvetica Light"/>
            </a:rPr>
            <a:t>Enréa</a:t>
          </a:r>
          <a:endParaRPr lang="fr-FR" sz="160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Passy</a:t>
          </a:r>
          <a:r>
            <a:rPr lang="fr-FR" sz="1600" dirty="0">
              <a:solidFill>
                <a:schemeClr val="bg1"/>
              </a:solidFill>
              <a:latin typeface="Helvetica Light"/>
            </a:rPr>
            <a:t> Buzenval</a:t>
          </a:r>
          <a:endParaRPr lang="fr-FR" sz="16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Jules Ferry</a:t>
          </a: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 Raspail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chemeClr val="accent4">
                  <a:lumMod val="60000"/>
                  <a:lumOff val="40000"/>
                </a:schemeClr>
              </a:solidFill>
              <a:latin typeface="Helvetica Light"/>
            </a:rPr>
            <a:t>BCPST:</a:t>
          </a:r>
        </a:p>
        <a:p xmlns:a="http://schemas.openxmlformats.org/drawingml/2006/main">
          <a:r>
            <a:rPr lang="fr-FR" sz="1600" dirty="0">
              <a:solidFill>
                <a:schemeClr val="bg1"/>
              </a:solidFill>
              <a:latin typeface="Helvetica Light"/>
            </a:rPr>
            <a:t>Chaptal</a:t>
          </a:r>
          <a:endParaRPr lang="fr-FR" sz="16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Jean-Baptiste Say</a:t>
          </a: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Sainte Geneviève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rgbClr val="002060"/>
              </a:solidFill>
              <a:latin typeface="Helvetica Light"/>
            </a:rPr>
            <a:t>MP2I :</a:t>
          </a: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Lycée Claude Bernard</a:t>
          </a:r>
        </a:p>
        <a:p xmlns:a="http://schemas.openxmlformats.org/drawingml/2006/main">
          <a:endParaRPr lang="fr-FR" sz="14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800" b="1" baseline="0" dirty="0">
              <a:solidFill>
                <a:schemeClr val="accent6">
                  <a:lumMod val="60000"/>
                  <a:lumOff val="40000"/>
                </a:schemeClr>
              </a:solidFill>
              <a:latin typeface="Helvetica Light"/>
            </a:rPr>
            <a:t>ECG :</a:t>
          </a:r>
          <a:endParaRPr lang="fr-FR" sz="1800" b="1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r>
            <a:rPr lang="fr-FR" sz="1600" dirty="0">
              <a:solidFill>
                <a:schemeClr val="bg1"/>
              </a:solidFill>
              <a:latin typeface="Helvetica Light"/>
            </a:rPr>
            <a:t>Saint Jean de Passy</a:t>
          </a:r>
        </a:p>
        <a:p xmlns:a="http://schemas.openxmlformats.org/drawingml/2006/main">
          <a:r>
            <a:rPr lang="fr-FR" sz="1600" baseline="0" dirty="0">
              <a:solidFill>
                <a:schemeClr val="bg1"/>
              </a:solidFill>
              <a:latin typeface="Helvetica Light"/>
            </a:rPr>
            <a:t>La</a:t>
          </a:r>
          <a:r>
            <a:rPr lang="fr-FR" sz="1600" dirty="0">
              <a:solidFill>
                <a:schemeClr val="bg1"/>
              </a:solidFill>
              <a:latin typeface="Helvetica Light"/>
            </a:rPr>
            <a:t> prépa autrement</a:t>
          </a:r>
          <a:endParaRPr lang="fr-FR" sz="1600" baseline="0" dirty="0">
            <a:solidFill>
              <a:schemeClr val="bg1"/>
            </a:solidFill>
            <a:latin typeface="Helvetica Light"/>
          </a:endParaRPr>
        </a:p>
        <a:p xmlns:a="http://schemas.openxmlformats.org/drawingml/2006/main">
          <a:endParaRPr lang="fr-FR" sz="1400" baseline="0" dirty="0">
            <a:latin typeface="Helvetica Light"/>
          </a:endParaRPr>
        </a:p>
        <a:p xmlns:a="http://schemas.openxmlformats.org/drawingml/2006/main">
          <a:endParaRPr lang="fr-FR" sz="1100" baseline="0" dirty="0"/>
        </a:p>
        <a:p xmlns:a="http://schemas.openxmlformats.org/drawingml/2006/main">
          <a:endParaRPr lang="fr-FR" sz="1100" baseline="0" dirty="0"/>
        </a:p>
        <a:p xmlns:a="http://schemas.openxmlformats.org/drawingml/2006/main">
          <a:endParaRPr lang="fr-FR" sz="1100" baseline="0" dirty="0"/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</cdr:x>
      <cdr:y>0.86726</cdr:y>
    </cdr:from>
    <cdr:to>
      <cdr:x>0.98662</cdr:x>
      <cdr:y>0.97963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673C2DD0-C36B-48E1-9C9F-2B79C10B2678}"/>
            </a:ext>
          </a:extLst>
        </cdr:cNvPr>
        <cdr:cNvSpPr txBox="1"/>
      </cdr:nvSpPr>
      <cdr:spPr>
        <a:xfrm xmlns:a="http://schemas.openxmlformats.org/drawingml/2006/main">
          <a:off x="0" y="7056784"/>
          <a:ext cx="1221967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2F36BBE-2C61-EA48-AEF6-00DAFD4F2621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E8DD8D-CA3F-3841-979E-18268DAC4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957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717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fr-FR" noProof="0">
                <a:sym typeface="Noteworthy Bold" charset="0"/>
              </a:rPr>
              <a:t>Second level</a:t>
            </a:r>
          </a:p>
          <a:p>
            <a:pPr lvl="2"/>
            <a:r>
              <a:rPr lang="fr-FR" noProof="0">
                <a:sym typeface="Noteworthy Bold" charset="0"/>
              </a:rPr>
              <a:t>Third level</a:t>
            </a:r>
          </a:p>
          <a:p>
            <a:pPr lvl="3"/>
            <a:r>
              <a:rPr lang="fr-FR" noProof="0">
                <a:sym typeface="Noteworthy Bold" charset="0"/>
              </a:rPr>
              <a:t>Fourth level</a:t>
            </a:r>
          </a:p>
          <a:p>
            <a:pPr lvl="4"/>
            <a:r>
              <a:rPr lang="fr-FR" noProof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872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7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1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40850" y="7467600"/>
            <a:ext cx="2838450" cy="17653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5500" y="7467600"/>
            <a:ext cx="8362950" cy="1765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5500" y="8597900"/>
            <a:ext cx="5600700" cy="63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8597900"/>
            <a:ext cx="5600700" cy="63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825500" y="7467600"/>
            <a:ext cx="11353800" cy="1143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825500" y="8597900"/>
            <a:ext cx="11353800" cy="635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fr-FR">
                <a:sym typeface="Georgia" pitchFamily="18" charset="0"/>
              </a:rPr>
              <a:t>Second level</a:t>
            </a:r>
          </a:p>
          <a:p>
            <a:pPr lvl="2"/>
            <a:r>
              <a:rPr lang="fr-FR">
                <a:sym typeface="Georgia" pitchFamily="18" charset="0"/>
              </a:rPr>
              <a:t>Third level</a:t>
            </a:r>
          </a:p>
          <a:p>
            <a:pPr lvl="3"/>
            <a:r>
              <a:rPr lang="fr-FR">
                <a:sym typeface="Georgia" pitchFamily="18" charset="0"/>
              </a:rPr>
              <a:t>Fourth level</a:t>
            </a:r>
          </a:p>
          <a:p>
            <a:pPr lvl="4"/>
            <a:r>
              <a:rPr lang="fr-FR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1pPr>
      <a:lvl2pPr marL="3429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2pPr>
      <a:lvl3pPr marL="6858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3pPr>
      <a:lvl4pPr marL="10287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4pPr>
      <a:lvl5pPr marL="13716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5pPr>
      <a:lvl6pPr marL="18288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6pPr>
      <a:lvl7pPr marL="22860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7pPr>
      <a:lvl8pPr marL="27432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8pPr>
      <a:lvl9pPr marL="32004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1pPr>
      <a:lvl2pPr marL="3429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2pPr>
      <a:lvl3pPr marL="6858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3pPr>
      <a:lvl4pPr marL="10287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4pPr>
      <a:lvl5pPr marL="13716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5pPr>
      <a:lvl6pPr marL="18288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286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27432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2004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43321" y="6244952"/>
            <a:ext cx="11718156" cy="1800200"/>
          </a:xfrm>
        </p:spPr>
        <p:txBody>
          <a:bodyPr/>
          <a:lstStyle/>
          <a:p>
            <a:pPr eaLnBrk="1">
              <a:defRPr/>
            </a:pPr>
            <a:br>
              <a:rPr lang="fr-FR" sz="6000" dirty="0">
                <a:solidFill>
                  <a:srgbClr val="FFFFFF"/>
                </a:solidFill>
                <a:effectLst/>
                <a:latin typeface="Helvetica Neue"/>
              </a:rPr>
            </a:br>
            <a:br>
              <a:rPr lang="fr-FR" sz="6000" dirty="0">
                <a:solidFill>
                  <a:srgbClr val="FFFFFF"/>
                </a:solidFill>
                <a:effectLst/>
                <a:latin typeface="Helvetica Neue"/>
              </a:rPr>
            </a:br>
            <a:r>
              <a:rPr lang="fr-FR" sz="3600" dirty="0">
                <a:solidFill>
                  <a:srgbClr val="FFFFFF"/>
                </a:solidFill>
                <a:effectLst/>
                <a:latin typeface="Helvetica Light"/>
              </a:rPr>
              <a:t>Réunion d’Information Parcoursup</a:t>
            </a:r>
            <a:br>
              <a:rPr lang="fr-FR" sz="3600" dirty="0">
                <a:solidFill>
                  <a:srgbClr val="FFFFFF"/>
                </a:solidFill>
                <a:effectLst/>
                <a:latin typeface="Helvetica Light"/>
              </a:rPr>
            </a:br>
            <a:r>
              <a:rPr lang="fr-FR" sz="3600">
                <a:solidFill>
                  <a:srgbClr val="FFFFFF"/>
                </a:solidFill>
                <a:effectLst/>
                <a:latin typeface="Helvetica Light"/>
              </a:rPr>
              <a:t>Terminales </a:t>
            </a:r>
            <a:br>
              <a:rPr lang="fr-FR" sz="3600" dirty="0">
                <a:solidFill>
                  <a:srgbClr val="FFFFFF"/>
                </a:solidFill>
                <a:effectLst/>
                <a:latin typeface="Helvetica Light"/>
              </a:rPr>
            </a:br>
            <a:r>
              <a:rPr lang="fr-FR" sz="3600" dirty="0">
                <a:solidFill>
                  <a:srgbClr val="FFFFFF"/>
                </a:solidFill>
                <a:effectLst/>
                <a:latin typeface="Helvetica Light"/>
              </a:rPr>
              <a:t>2025-2026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825500" y="7829128"/>
            <a:ext cx="11353800" cy="14037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fr-FR" sz="3000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EACF44-A4AE-4BB8-AA17-673F71538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3" y="1996480"/>
            <a:ext cx="3628293" cy="3802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2612749" cy="931139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B8626AA-F2AE-BB4D-9BEC-324166F6FC7C}"/>
              </a:ext>
            </a:extLst>
          </p:cNvPr>
          <p:cNvCxnSpPr>
            <a:cxnSpLocks/>
          </p:cNvCxnSpPr>
          <p:nvPr/>
        </p:nvCxnSpPr>
        <p:spPr bwMode="auto">
          <a:xfrm>
            <a:off x="1677864" y="3724672"/>
            <a:ext cx="8956684" cy="36004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514648F-40F5-754F-8C99-5059ED2228AC}"/>
              </a:ext>
            </a:extLst>
          </p:cNvPr>
          <p:cNvSpPr txBox="1"/>
          <p:nvPr/>
        </p:nvSpPr>
        <p:spPr>
          <a:xfrm rot="19262434">
            <a:off x="993753" y="2710610"/>
            <a:ext cx="24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CPGE</a:t>
            </a:r>
            <a:r>
              <a:rPr lang="fr-FR" sz="2000" dirty="0">
                <a:solidFill>
                  <a:schemeClr val="bg1"/>
                </a:solidFill>
              </a:rPr>
              <a:t> MPSI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7189109-DC11-FB41-AEF7-1AFB37C4311C}"/>
              </a:ext>
            </a:extLst>
          </p:cNvPr>
          <p:cNvCxnSpPr>
            <a:cxnSpLocks/>
          </p:cNvCxnSpPr>
          <p:nvPr/>
        </p:nvCxnSpPr>
        <p:spPr bwMode="auto">
          <a:xfrm>
            <a:off x="1586654" y="3898247"/>
            <a:ext cx="24180" cy="2829885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B004F43-5F28-4944-A417-8DF51B31EBFE}"/>
              </a:ext>
            </a:extLst>
          </p:cNvPr>
          <p:cNvSpPr txBox="1"/>
          <p:nvPr/>
        </p:nvSpPr>
        <p:spPr>
          <a:xfrm>
            <a:off x="555670" y="4367896"/>
            <a:ext cx="1000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Janson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4166C3D-841B-024B-B24E-20F0BC54D8FB}"/>
              </a:ext>
            </a:extLst>
          </p:cNvPr>
          <p:cNvSpPr txBox="1"/>
          <p:nvPr/>
        </p:nvSpPr>
        <p:spPr>
          <a:xfrm>
            <a:off x="488130" y="4593076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Pasteur</a:t>
            </a:r>
            <a:r>
              <a:rPr lang="fr-FR" dirty="0"/>
              <a:t>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B2D9CB2-207F-D24C-A7DA-6CDA5F2D6807}"/>
              </a:ext>
            </a:extLst>
          </p:cNvPr>
          <p:cNvSpPr txBox="1"/>
          <p:nvPr/>
        </p:nvSpPr>
        <p:spPr>
          <a:xfrm>
            <a:off x="331557" y="5005394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Stanislas</a:t>
            </a:r>
            <a:r>
              <a:rPr lang="fr-FR" dirty="0"/>
              <a:t>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96157F-619D-7D41-9B0D-81D55AB9121C}"/>
              </a:ext>
            </a:extLst>
          </p:cNvPr>
          <p:cNvSpPr txBox="1"/>
          <p:nvPr/>
        </p:nvSpPr>
        <p:spPr>
          <a:xfrm>
            <a:off x="270892" y="5504676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Claude B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D83E8D3-4F20-184F-84F0-CF77F5557399}"/>
              </a:ext>
            </a:extLst>
          </p:cNvPr>
          <p:cNvSpPr txBox="1"/>
          <p:nvPr/>
        </p:nvSpPr>
        <p:spPr>
          <a:xfrm>
            <a:off x="-66202" y="617488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Michelet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4B2A004-0DC1-9E40-8C9A-3959B3B675E1}"/>
              </a:ext>
            </a:extLst>
          </p:cNvPr>
          <p:cNvSpPr txBox="1"/>
          <p:nvPr/>
        </p:nvSpPr>
        <p:spPr>
          <a:xfrm rot="19269368">
            <a:off x="1667824" y="2772659"/>
            <a:ext cx="237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CPGE PTSI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31795F8-A0D5-C54A-8D8E-21CFF773F5F9}"/>
              </a:ext>
            </a:extLst>
          </p:cNvPr>
          <p:cNvSpPr txBox="1"/>
          <p:nvPr/>
        </p:nvSpPr>
        <p:spPr>
          <a:xfrm rot="19187840">
            <a:off x="3228076" y="2610132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Dauphine</a:t>
            </a:r>
            <a:r>
              <a:rPr lang="fr-FR" sz="2000" dirty="0">
                <a:solidFill>
                  <a:schemeClr val="bg1"/>
                </a:solidFill>
              </a:rPr>
              <a:t> MIE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4A8B9B4-F975-1A4E-90FE-53EC5791CD35}"/>
              </a:ext>
            </a:extLst>
          </p:cNvPr>
          <p:cNvSpPr txBox="1"/>
          <p:nvPr/>
        </p:nvSpPr>
        <p:spPr>
          <a:xfrm rot="19123015">
            <a:off x="4479313" y="2544905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Concours Avenir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C521026-A5E9-9649-AA39-BDC1D725AE6A}"/>
              </a:ext>
            </a:extLst>
          </p:cNvPr>
          <p:cNvSpPr txBox="1"/>
          <p:nvPr/>
        </p:nvSpPr>
        <p:spPr>
          <a:xfrm>
            <a:off x="1331944" y="6799903"/>
            <a:ext cx="174278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solidFill>
                  <a:srgbClr val="92D050"/>
                </a:solidFill>
              </a:rPr>
              <a:t>CPGE :</a:t>
            </a:r>
          </a:p>
          <a:p>
            <a:pPr algn="l"/>
            <a:r>
              <a:rPr lang="fr-FR" sz="2000" dirty="0">
                <a:solidFill>
                  <a:srgbClr val="92D050"/>
                </a:solidFill>
              </a:rPr>
              <a:t>9 sous-vœux</a:t>
            </a:r>
          </a:p>
          <a:p>
            <a:pPr algn="l"/>
            <a:r>
              <a:rPr lang="fr-FR" sz="2000" dirty="0">
                <a:solidFill>
                  <a:srgbClr val="92D050"/>
                </a:solidFill>
              </a:rPr>
              <a:t>comptabilisés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DE64D0D7-28B8-0F4A-BF4E-CE3ECEF1D0E9}"/>
              </a:ext>
            </a:extLst>
          </p:cNvPr>
          <p:cNvCxnSpPr>
            <a:cxnSpLocks/>
          </p:cNvCxnSpPr>
          <p:nvPr/>
        </p:nvCxnSpPr>
        <p:spPr bwMode="auto">
          <a:xfrm>
            <a:off x="4814827" y="3891885"/>
            <a:ext cx="17003" cy="23285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91258B81-DF3C-D743-BD9B-98970D50AC01}"/>
              </a:ext>
            </a:extLst>
          </p:cNvPr>
          <p:cNvSpPr txBox="1"/>
          <p:nvPr/>
        </p:nvSpPr>
        <p:spPr>
          <a:xfrm>
            <a:off x="4088117" y="42647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ECE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9801A13-75CF-CD4F-9C01-BA4DAD353883}"/>
              </a:ext>
            </a:extLst>
          </p:cNvPr>
          <p:cNvSpPr txBox="1"/>
          <p:nvPr/>
        </p:nvSpPr>
        <p:spPr>
          <a:xfrm>
            <a:off x="3953033" y="472276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ESILV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51B50B9-A06C-7A4D-A4A9-B8B7533AED89}"/>
              </a:ext>
            </a:extLst>
          </p:cNvPr>
          <p:cNvSpPr txBox="1"/>
          <p:nvPr/>
        </p:nvSpPr>
        <p:spPr>
          <a:xfrm>
            <a:off x="3749566" y="511733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ESTACA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FDE9672-015A-FF43-8068-1F312C0364AD}"/>
              </a:ext>
            </a:extLst>
          </p:cNvPr>
          <p:cNvSpPr txBox="1"/>
          <p:nvPr/>
        </p:nvSpPr>
        <p:spPr>
          <a:xfrm>
            <a:off x="4104391" y="5486669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EPF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A40CD07-2EFB-C147-B28E-364945F3B1D1}"/>
              </a:ext>
            </a:extLst>
          </p:cNvPr>
          <p:cNvSpPr txBox="1"/>
          <p:nvPr/>
        </p:nvSpPr>
        <p:spPr>
          <a:xfrm rot="19030108">
            <a:off x="4911945" y="2504820"/>
            <a:ext cx="263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Concours Advance</a:t>
            </a: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DB9C55D-FCE5-EC4C-BE98-AF7FFECCE3D3}"/>
              </a:ext>
            </a:extLst>
          </p:cNvPr>
          <p:cNvCxnSpPr>
            <a:cxnSpLocks/>
            <a:stCxn id="127" idx="2"/>
          </p:cNvCxnSpPr>
          <p:nvPr/>
        </p:nvCxnSpPr>
        <p:spPr bwMode="auto">
          <a:xfrm flipH="1">
            <a:off x="5278479" y="3858948"/>
            <a:ext cx="14539" cy="15499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46244BD5-D904-D74F-A115-F0608BFFCA8F}"/>
              </a:ext>
            </a:extLst>
          </p:cNvPr>
          <p:cNvSpPr txBox="1"/>
          <p:nvPr/>
        </p:nvSpPr>
        <p:spPr>
          <a:xfrm>
            <a:off x="5383494" y="427076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EPITA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0D7C970-F6E8-AE4D-9A55-FDF84E90568C}"/>
              </a:ext>
            </a:extLst>
          </p:cNvPr>
          <p:cNvSpPr txBox="1"/>
          <p:nvPr/>
        </p:nvSpPr>
        <p:spPr>
          <a:xfrm>
            <a:off x="7097398" y="419189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PASS/Bio </a:t>
            </a:r>
            <a:r>
              <a:rPr lang="fr-FR" sz="1800" dirty="0" err="1">
                <a:solidFill>
                  <a:schemeClr val="bg1"/>
                </a:solidFill>
              </a:rPr>
              <a:t>UdP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A0F3C9F2-51FE-6F40-82A7-16C00272E709}"/>
              </a:ext>
            </a:extLst>
          </p:cNvPr>
          <p:cNvSpPr txBox="1"/>
          <p:nvPr/>
        </p:nvSpPr>
        <p:spPr>
          <a:xfrm>
            <a:off x="5366580" y="5106682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SUPBIOTECH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4DC1E1FC-2EC6-3948-9310-17D7447C409D}"/>
              </a:ext>
            </a:extLst>
          </p:cNvPr>
          <p:cNvSpPr txBox="1"/>
          <p:nvPr/>
        </p:nvSpPr>
        <p:spPr>
          <a:xfrm rot="19110776">
            <a:off x="5764778" y="2446847"/>
            <a:ext cx="305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Licence Maths/Info </a:t>
            </a:r>
            <a:r>
              <a:rPr lang="fr-FR" sz="1800" b="1" dirty="0" err="1">
                <a:solidFill>
                  <a:schemeClr val="bg1"/>
                </a:solidFill>
              </a:rPr>
              <a:t>Udp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9937113-3632-9042-A44B-ECBF5F8D0420}"/>
              </a:ext>
            </a:extLst>
          </p:cNvPr>
          <p:cNvSpPr txBox="1"/>
          <p:nvPr/>
        </p:nvSpPr>
        <p:spPr>
          <a:xfrm rot="19068982">
            <a:off x="6853823" y="2890673"/>
            <a:ext cx="134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PASS </a:t>
            </a:r>
            <a:r>
              <a:rPr lang="fr-FR" sz="2000" b="1" dirty="0" err="1">
                <a:solidFill>
                  <a:schemeClr val="bg1"/>
                </a:solidFill>
              </a:rPr>
              <a:t>Idf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0BAFD10-E027-FD4A-9196-23442B91FF5B}"/>
              </a:ext>
            </a:extLst>
          </p:cNvPr>
          <p:cNvCxnSpPr>
            <a:cxnSpLocks/>
          </p:cNvCxnSpPr>
          <p:nvPr/>
        </p:nvCxnSpPr>
        <p:spPr bwMode="auto">
          <a:xfrm>
            <a:off x="7080021" y="4006332"/>
            <a:ext cx="5929" cy="21042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FC26BE63-335A-4245-8EE0-DC0A159FA09E}"/>
              </a:ext>
            </a:extLst>
          </p:cNvPr>
          <p:cNvSpPr txBox="1"/>
          <p:nvPr/>
        </p:nvSpPr>
        <p:spPr>
          <a:xfrm>
            <a:off x="5325336" y="4625386"/>
            <a:ext cx="70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IPSA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A9E7D970-4CF4-AF44-BCC4-297B45022C58}"/>
              </a:ext>
            </a:extLst>
          </p:cNvPr>
          <p:cNvSpPr txBox="1"/>
          <p:nvPr/>
        </p:nvSpPr>
        <p:spPr>
          <a:xfrm>
            <a:off x="7106219" y="4595842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PASS/Droit </a:t>
            </a:r>
            <a:r>
              <a:rPr lang="fr-FR" sz="1800" dirty="0" err="1">
                <a:solidFill>
                  <a:schemeClr val="bg1"/>
                </a:solidFill>
              </a:rPr>
              <a:t>Udp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FB2AF1BA-F301-2848-9D2C-E9E484A805E9}"/>
              </a:ext>
            </a:extLst>
          </p:cNvPr>
          <p:cNvSpPr txBox="1"/>
          <p:nvPr/>
        </p:nvSpPr>
        <p:spPr>
          <a:xfrm>
            <a:off x="7014241" y="4973199"/>
            <a:ext cx="255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PASS/Bio  Sorbonne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96561C7-717E-3947-A68E-C7A0A0907023}"/>
              </a:ext>
            </a:extLst>
          </p:cNvPr>
          <p:cNvSpPr txBox="1"/>
          <p:nvPr/>
        </p:nvSpPr>
        <p:spPr>
          <a:xfrm>
            <a:off x="7110792" y="5329560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PASS/Lettres Sorbonne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8F665EAB-4BB7-AF48-A6F1-512A6A069435}"/>
              </a:ext>
            </a:extLst>
          </p:cNvPr>
          <p:cNvSpPr txBox="1"/>
          <p:nvPr/>
        </p:nvSpPr>
        <p:spPr>
          <a:xfrm>
            <a:off x="7090062" y="567133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PASS/Eco-Gestion </a:t>
            </a:r>
            <a:r>
              <a:rPr lang="fr-FR" sz="1800" dirty="0" err="1">
                <a:solidFill>
                  <a:schemeClr val="bg1"/>
                </a:solidFill>
              </a:rPr>
              <a:t>UdP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008AA5BC-8D46-FB42-95CC-0B7821F0BEBF}"/>
              </a:ext>
            </a:extLst>
          </p:cNvPr>
          <p:cNvSpPr txBox="1"/>
          <p:nvPr/>
        </p:nvSpPr>
        <p:spPr>
          <a:xfrm rot="19057973">
            <a:off x="10191431" y="2313449"/>
            <a:ext cx="307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BUT Mesures Physiques </a:t>
            </a:r>
          </a:p>
          <a:p>
            <a:endParaRPr lang="fr-FR" sz="1800" dirty="0">
              <a:solidFill>
                <a:schemeClr val="bg1"/>
              </a:solidFill>
            </a:endParaRP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764E571D-6B28-2347-AEB2-3AC33D481C0E}"/>
              </a:ext>
            </a:extLst>
          </p:cNvPr>
          <p:cNvCxnSpPr>
            <a:cxnSpLocks/>
            <a:stCxn id="130" idx="2"/>
          </p:cNvCxnSpPr>
          <p:nvPr/>
        </p:nvCxnSpPr>
        <p:spPr bwMode="auto">
          <a:xfrm flipH="1">
            <a:off x="10585428" y="3839535"/>
            <a:ext cx="26083" cy="1347695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31BC6234-2713-ED4C-8087-315DDFB53E11}"/>
              </a:ext>
            </a:extLst>
          </p:cNvPr>
          <p:cNvSpPr txBox="1"/>
          <p:nvPr/>
        </p:nvSpPr>
        <p:spPr>
          <a:xfrm>
            <a:off x="10894761" y="4165479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IUT Orsay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2B94EE9A-1E08-DE4F-AB5A-A1A5A3E66E3C}"/>
              </a:ext>
            </a:extLst>
          </p:cNvPr>
          <p:cNvSpPr txBox="1"/>
          <p:nvPr/>
        </p:nvSpPr>
        <p:spPr>
          <a:xfrm>
            <a:off x="10884181" y="4511501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IUT Diderot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F933F92-AFAB-474C-9FF1-6581BF375B4D}"/>
              </a:ext>
            </a:extLst>
          </p:cNvPr>
          <p:cNvSpPr txBox="1"/>
          <p:nvPr/>
        </p:nvSpPr>
        <p:spPr>
          <a:xfrm>
            <a:off x="10831841" y="4873783"/>
            <a:ext cx="172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IUT Bordeaux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8A146996-D7F2-454F-B3A6-8165915714D3}"/>
              </a:ext>
            </a:extLst>
          </p:cNvPr>
          <p:cNvSpPr txBox="1"/>
          <p:nvPr/>
        </p:nvSpPr>
        <p:spPr>
          <a:xfrm>
            <a:off x="10723007" y="5284688"/>
            <a:ext cx="174278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solidFill>
                  <a:srgbClr val="92D050"/>
                </a:solidFill>
              </a:rPr>
              <a:t>BUT :</a:t>
            </a:r>
          </a:p>
          <a:p>
            <a:pPr algn="l"/>
            <a:r>
              <a:rPr lang="fr-FR" sz="2000" dirty="0">
                <a:solidFill>
                  <a:srgbClr val="92D050"/>
                </a:solidFill>
              </a:rPr>
              <a:t>3 sous-vœux</a:t>
            </a:r>
          </a:p>
          <a:p>
            <a:pPr algn="l"/>
            <a:r>
              <a:rPr lang="fr-FR" sz="2000" dirty="0">
                <a:solidFill>
                  <a:srgbClr val="92D050"/>
                </a:solidFill>
              </a:rPr>
              <a:t>comptabilisés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D69251E-84CB-144B-9E3F-F48BB9DCECB1}"/>
              </a:ext>
            </a:extLst>
          </p:cNvPr>
          <p:cNvSpPr/>
          <p:nvPr/>
        </p:nvSpPr>
        <p:spPr bwMode="auto">
          <a:xfrm>
            <a:off x="4729678" y="5239407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EBA7601-E1EB-EE42-A857-82EEA8A4B08E}"/>
              </a:ext>
            </a:extLst>
          </p:cNvPr>
          <p:cNvSpPr/>
          <p:nvPr/>
        </p:nvSpPr>
        <p:spPr bwMode="auto">
          <a:xfrm>
            <a:off x="5169576" y="4733263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4EF46B28-9B82-4049-95C5-6DB95214039E}"/>
              </a:ext>
            </a:extLst>
          </p:cNvPr>
          <p:cNvSpPr/>
          <p:nvPr/>
        </p:nvSpPr>
        <p:spPr bwMode="auto">
          <a:xfrm>
            <a:off x="4718073" y="4816693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2A4879E-0839-E648-AD9D-A0EA7BB1038F}"/>
              </a:ext>
            </a:extLst>
          </p:cNvPr>
          <p:cNvSpPr/>
          <p:nvPr/>
        </p:nvSpPr>
        <p:spPr bwMode="auto">
          <a:xfrm>
            <a:off x="5191303" y="4333258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DC8C71C9-452E-FC45-A129-85CC6CA05C04}"/>
              </a:ext>
            </a:extLst>
          </p:cNvPr>
          <p:cNvSpPr/>
          <p:nvPr/>
        </p:nvSpPr>
        <p:spPr bwMode="auto">
          <a:xfrm>
            <a:off x="6978991" y="5784833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3043E701-59B8-1842-A2BB-0A29CCBFD535}"/>
              </a:ext>
            </a:extLst>
          </p:cNvPr>
          <p:cNvSpPr/>
          <p:nvPr/>
        </p:nvSpPr>
        <p:spPr bwMode="auto">
          <a:xfrm>
            <a:off x="6945191" y="5426799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F5778972-B055-DE49-93F6-6329DA4037E2}"/>
              </a:ext>
            </a:extLst>
          </p:cNvPr>
          <p:cNvSpPr/>
          <p:nvPr/>
        </p:nvSpPr>
        <p:spPr bwMode="auto">
          <a:xfrm>
            <a:off x="6960817" y="5095286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50A3CBA5-889E-6544-99FE-9745AD599A4B}"/>
              </a:ext>
            </a:extLst>
          </p:cNvPr>
          <p:cNvSpPr/>
          <p:nvPr/>
        </p:nvSpPr>
        <p:spPr bwMode="auto">
          <a:xfrm>
            <a:off x="6954621" y="4692083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CA9D9B64-A61D-9742-BF2C-F03E81A5F90F}"/>
              </a:ext>
            </a:extLst>
          </p:cNvPr>
          <p:cNvSpPr/>
          <p:nvPr/>
        </p:nvSpPr>
        <p:spPr bwMode="auto">
          <a:xfrm>
            <a:off x="6951308" y="4308185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430128EF-DCC7-0642-B01A-5451D275DEA2}"/>
              </a:ext>
            </a:extLst>
          </p:cNvPr>
          <p:cNvSpPr/>
          <p:nvPr/>
        </p:nvSpPr>
        <p:spPr bwMode="auto">
          <a:xfrm>
            <a:off x="10482981" y="4618618"/>
            <a:ext cx="213918" cy="181475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AF5B43CB-5A4A-4349-806C-CC22A92D8B16}"/>
              </a:ext>
            </a:extLst>
          </p:cNvPr>
          <p:cNvSpPr/>
          <p:nvPr/>
        </p:nvSpPr>
        <p:spPr bwMode="auto">
          <a:xfrm>
            <a:off x="10482981" y="4255136"/>
            <a:ext cx="213918" cy="18147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45D4070-0F0B-164D-B959-CC1AE4AE11B8}"/>
              </a:ext>
            </a:extLst>
          </p:cNvPr>
          <p:cNvCxnSpPr/>
          <p:nvPr/>
        </p:nvCxnSpPr>
        <p:spPr bwMode="auto">
          <a:xfrm>
            <a:off x="1513369" y="6868392"/>
            <a:ext cx="914400" cy="9144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0"/>
            <a:headEnd type="none" w="med" len="med"/>
            <a:tailEnd type="triangle"/>
          </a:ln>
          <a:effectLst/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ACEABD4-9E6F-A04D-AD31-F39686B6ACA0}"/>
              </a:ext>
            </a:extLst>
          </p:cNvPr>
          <p:cNvSpPr/>
          <p:nvPr/>
        </p:nvSpPr>
        <p:spPr bwMode="auto">
          <a:xfrm>
            <a:off x="1519747" y="3551137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5C35936-E041-ED41-880C-A7103277B2A1}"/>
              </a:ext>
            </a:extLst>
          </p:cNvPr>
          <p:cNvSpPr/>
          <p:nvPr/>
        </p:nvSpPr>
        <p:spPr bwMode="auto">
          <a:xfrm>
            <a:off x="6079084" y="3651464"/>
            <a:ext cx="184410" cy="23454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3ED9241-5800-4542-8C7B-DD770F162B9E}"/>
              </a:ext>
            </a:extLst>
          </p:cNvPr>
          <p:cNvSpPr/>
          <p:nvPr/>
        </p:nvSpPr>
        <p:spPr bwMode="auto">
          <a:xfrm>
            <a:off x="5200813" y="3624407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A1EC6C2-FB0E-2E44-AEE9-D981D28A544B}"/>
              </a:ext>
            </a:extLst>
          </p:cNvPr>
          <p:cNvSpPr/>
          <p:nvPr/>
        </p:nvSpPr>
        <p:spPr bwMode="auto">
          <a:xfrm>
            <a:off x="4748285" y="3606515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DC0868E-9A25-4E40-893B-812E952D4334}"/>
              </a:ext>
            </a:extLst>
          </p:cNvPr>
          <p:cNvSpPr/>
          <p:nvPr/>
        </p:nvSpPr>
        <p:spPr bwMode="auto">
          <a:xfrm>
            <a:off x="3412156" y="3630341"/>
            <a:ext cx="184410" cy="23454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72F51FE-D451-CB4D-B3C5-D038C2363974}"/>
              </a:ext>
            </a:extLst>
          </p:cNvPr>
          <p:cNvSpPr/>
          <p:nvPr/>
        </p:nvSpPr>
        <p:spPr bwMode="auto">
          <a:xfrm>
            <a:off x="10519306" y="3604994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BBA8A02-F0D6-2843-8A57-CE7C05080FF2}"/>
              </a:ext>
            </a:extLst>
          </p:cNvPr>
          <p:cNvSpPr/>
          <p:nvPr/>
        </p:nvSpPr>
        <p:spPr bwMode="auto">
          <a:xfrm>
            <a:off x="6987816" y="3627533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4CD14B0-F88E-8744-B358-4F1A712675FE}"/>
              </a:ext>
            </a:extLst>
          </p:cNvPr>
          <p:cNvSpPr/>
          <p:nvPr/>
        </p:nvSpPr>
        <p:spPr bwMode="auto">
          <a:xfrm>
            <a:off x="8830389" y="3659473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E5C5E1F0-A136-3F47-9C60-C6954F763896}"/>
              </a:ext>
            </a:extLst>
          </p:cNvPr>
          <p:cNvSpPr/>
          <p:nvPr/>
        </p:nvSpPr>
        <p:spPr bwMode="auto">
          <a:xfrm>
            <a:off x="4731535" y="5595452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1E531911-09C5-9B43-9E64-41EEFDC03980}"/>
              </a:ext>
            </a:extLst>
          </p:cNvPr>
          <p:cNvSpPr/>
          <p:nvPr/>
        </p:nvSpPr>
        <p:spPr bwMode="auto">
          <a:xfrm>
            <a:off x="5184261" y="5223796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6ABC1DFB-DA57-1E46-9968-784E58E0F0D2}"/>
              </a:ext>
            </a:extLst>
          </p:cNvPr>
          <p:cNvSpPr/>
          <p:nvPr/>
        </p:nvSpPr>
        <p:spPr bwMode="auto">
          <a:xfrm flipV="1">
            <a:off x="10491510" y="4947971"/>
            <a:ext cx="213918" cy="18055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037B38A-7372-9D41-947F-72C20FE1D2EB}"/>
              </a:ext>
            </a:extLst>
          </p:cNvPr>
          <p:cNvSpPr/>
          <p:nvPr/>
        </p:nvSpPr>
        <p:spPr bwMode="auto">
          <a:xfrm>
            <a:off x="9212686" y="3637480"/>
            <a:ext cx="208516" cy="24862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A1EC87B-C43B-5D4F-98D1-5A3583B25E79}"/>
              </a:ext>
            </a:extLst>
          </p:cNvPr>
          <p:cNvSpPr/>
          <p:nvPr/>
        </p:nvSpPr>
        <p:spPr bwMode="auto">
          <a:xfrm>
            <a:off x="2100320" y="3544409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5287F3BD-9CC9-1644-9D3E-058CAE8710AD}"/>
              </a:ext>
            </a:extLst>
          </p:cNvPr>
          <p:cNvCxnSpPr>
            <a:cxnSpLocks/>
          </p:cNvCxnSpPr>
          <p:nvPr/>
        </p:nvCxnSpPr>
        <p:spPr bwMode="auto">
          <a:xfrm>
            <a:off x="2190477" y="3835142"/>
            <a:ext cx="31362" cy="2275424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Ellipse 91">
            <a:extLst>
              <a:ext uri="{FF2B5EF4-FFF2-40B4-BE49-F238E27FC236}">
                <a16:creationId xmlns:a16="http://schemas.microsoft.com/office/drawing/2014/main" id="{7843E259-B47E-3545-A244-799FD01EB1DE}"/>
              </a:ext>
            </a:extLst>
          </p:cNvPr>
          <p:cNvSpPr/>
          <p:nvPr/>
        </p:nvSpPr>
        <p:spPr bwMode="auto">
          <a:xfrm>
            <a:off x="2102863" y="4310769"/>
            <a:ext cx="205038" cy="12605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6ADEFCD-A31C-5B49-BE4D-EE0B5CB68635}"/>
              </a:ext>
            </a:extLst>
          </p:cNvPr>
          <p:cNvSpPr txBox="1"/>
          <p:nvPr/>
        </p:nvSpPr>
        <p:spPr>
          <a:xfrm>
            <a:off x="2262685" y="467706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Raspail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F58D6BE-4E11-134B-87E1-1BA73003867A}"/>
              </a:ext>
            </a:extLst>
          </p:cNvPr>
          <p:cNvSpPr txBox="1"/>
          <p:nvPr/>
        </p:nvSpPr>
        <p:spPr>
          <a:xfrm>
            <a:off x="2278182" y="519570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JBS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F72430B-5040-6442-9DFB-91DD0BD37D8F}"/>
              </a:ext>
            </a:extLst>
          </p:cNvPr>
          <p:cNvSpPr txBox="1"/>
          <p:nvPr/>
        </p:nvSpPr>
        <p:spPr>
          <a:xfrm>
            <a:off x="2318119" y="567910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Chaptal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0A14354-9D62-1148-BF7D-7783B1712AF3}"/>
              </a:ext>
            </a:extLst>
          </p:cNvPr>
          <p:cNvSpPr txBox="1"/>
          <p:nvPr/>
        </p:nvSpPr>
        <p:spPr>
          <a:xfrm>
            <a:off x="2256980" y="419576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Passy B.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77FBAEB8-A98A-4C57-9428-4A07B33E3FB0}"/>
              </a:ext>
            </a:extLst>
          </p:cNvPr>
          <p:cNvSpPr/>
          <p:nvPr/>
        </p:nvSpPr>
        <p:spPr bwMode="auto">
          <a:xfrm>
            <a:off x="1503227" y="4479605"/>
            <a:ext cx="205038" cy="12605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17559E38-F1FF-4D00-88E0-DB56D372DF4D}"/>
              </a:ext>
            </a:extLst>
          </p:cNvPr>
          <p:cNvSpPr/>
          <p:nvPr/>
        </p:nvSpPr>
        <p:spPr bwMode="auto">
          <a:xfrm>
            <a:off x="1495981" y="4939449"/>
            <a:ext cx="205038" cy="12605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2E0F2F3B-C9DA-465D-9945-589FF867A473}"/>
              </a:ext>
            </a:extLst>
          </p:cNvPr>
          <p:cNvSpPr/>
          <p:nvPr/>
        </p:nvSpPr>
        <p:spPr bwMode="auto">
          <a:xfrm>
            <a:off x="1495981" y="5325810"/>
            <a:ext cx="205038" cy="12605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380D1228-BD3E-4495-9297-D88351039899}"/>
              </a:ext>
            </a:extLst>
          </p:cNvPr>
          <p:cNvSpPr/>
          <p:nvPr/>
        </p:nvSpPr>
        <p:spPr bwMode="auto">
          <a:xfrm>
            <a:off x="1510858" y="5861775"/>
            <a:ext cx="205038" cy="12605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6AE9EC7B-6C53-4B95-97F9-3A5C67909CB0}"/>
              </a:ext>
            </a:extLst>
          </p:cNvPr>
          <p:cNvSpPr/>
          <p:nvPr/>
        </p:nvSpPr>
        <p:spPr bwMode="auto">
          <a:xfrm>
            <a:off x="1510858" y="6310724"/>
            <a:ext cx="205038" cy="12605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1217B188-8E8D-4B66-A072-29A379E2E635}"/>
              </a:ext>
            </a:extLst>
          </p:cNvPr>
          <p:cNvSpPr/>
          <p:nvPr/>
        </p:nvSpPr>
        <p:spPr bwMode="auto">
          <a:xfrm>
            <a:off x="2121593" y="4797714"/>
            <a:ext cx="205038" cy="12605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BBBAF0BE-014D-4EC7-A29D-83F7B1FA4E18}"/>
              </a:ext>
            </a:extLst>
          </p:cNvPr>
          <p:cNvSpPr/>
          <p:nvPr/>
        </p:nvSpPr>
        <p:spPr bwMode="auto">
          <a:xfrm>
            <a:off x="2109073" y="5308818"/>
            <a:ext cx="205038" cy="12605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2168A471-0A61-4B70-BAEE-C6A5FC593A76}"/>
              </a:ext>
            </a:extLst>
          </p:cNvPr>
          <p:cNvSpPr/>
          <p:nvPr/>
        </p:nvSpPr>
        <p:spPr bwMode="auto">
          <a:xfrm>
            <a:off x="2175663" y="5780777"/>
            <a:ext cx="205038" cy="12605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71E56AB6-033D-494C-960D-22944E4D375C}"/>
              </a:ext>
            </a:extLst>
          </p:cNvPr>
          <p:cNvSpPr/>
          <p:nvPr/>
        </p:nvSpPr>
        <p:spPr bwMode="auto">
          <a:xfrm>
            <a:off x="4716369" y="4388866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3CA73-B0DD-480A-B904-1E9EA8FD22C0}"/>
              </a:ext>
            </a:extLst>
          </p:cNvPr>
          <p:cNvSpPr/>
          <p:nvPr/>
        </p:nvSpPr>
        <p:spPr bwMode="auto">
          <a:xfrm>
            <a:off x="5200813" y="7622658"/>
            <a:ext cx="1347306" cy="1814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7AA69C4-5E16-4762-9ADE-FF06A54FEB12}"/>
              </a:ext>
            </a:extLst>
          </p:cNvPr>
          <p:cNvSpPr/>
          <p:nvPr/>
        </p:nvSpPr>
        <p:spPr bwMode="auto">
          <a:xfrm>
            <a:off x="5239231" y="8227512"/>
            <a:ext cx="1347306" cy="181475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4F7EE2-9068-4B0A-9BBB-B68987B1C8AE}"/>
              </a:ext>
            </a:extLst>
          </p:cNvPr>
          <p:cNvSpPr txBox="1"/>
          <p:nvPr/>
        </p:nvSpPr>
        <p:spPr>
          <a:xfrm flipH="1">
            <a:off x="6933126" y="7362531"/>
            <a:ext cx="395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Comptabilisé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7C18FC-20BE-4ED5-B453-2C629AAADFC9}"/>
              </a:ext>
            </a:extLst>
          </p:cNvPr>
          <p:cNvSpPr txBox="1"/>
          <p:nvPr/>
        </p:nvSpPr>
        <p:spPr>
          <a:xfrm>
            <a:off x="6430521" y="8005885"/>
            <a:ext cx="499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Non comptabilisé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957B99-5944-49B5-81EE-546A2A1C388D}"/>
              </a:ext>
            </a:extLst>
          </p:cNvPr>
          <p:cNvSpPr txBox="1"/>
          <p:nvPr/>
        </p:nvSpPr>
        <p:spPr>
          <a:xfrm>
            <a:off x="4869422" y="377222"/>
            <a:ext cx="4646974" cy="65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Light"/>
              </a:rPr>
              <a:t>Simulation S</a:t>
            </a:r>
          </a:p>
        </p:txBody>
      </p:sp>
    </p:spTree>
    <p:extLst>
      <p:ext uri="{BB962C8B-B14F-4D97-AF65-F5344CB8AC3E}">
        <p14:creationId xmlns:p14="http://schemas.microsoft.com/office/powerpoint/2010/main" val="275908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3082676" cy="10986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B40E94-7D04-EB4E-A63F-CFF7B61FD18C}"/>
              </a:ext>
            </a:extLst>
          </p:cNvPr>
          <p:cNvSpPr txBox="1"/>
          <p:nvPr/>
        </p:nvSpPr>
        <p:spPr>
          <a:xfrm>
            <a:off x="386935" y="1708448"/>
            <a:ext cx="123133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charset="2"/>
              <a:buChar char="Ø"/>
            </a:pPr>
            <a:endParaRPr lang="fr-FR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buFont typeface="Wingdings" charset="2"/>
              <a:buChar char="Ø"/>
            </a:pPr>
            <a:endParaRPr lang="fr-FR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r>
              <a:rPr lang="fr-FR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fr-FR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buFont typeface="Wingdings" charset="2"/>
              <a:buChar char="Ø"/>
            </a:pPr>
            <a:endParaRPr lang="fr-FR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            Le lycéen reçoit une réponse  pour chaque vœu et sous-vœu lors de la première phase d’admission.</a:t>
            </a:r>
          </a:p>
          <a:p>
            <a:pPr algn="l"/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Réponses types des formations : Oui, Oui si, en liste d’attente, refus </a:t>
            </a:r>
          </a:p>
          <a:p>
            <a:pPr marL="821818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(Positionnement sur la liste d’attente et rang du dernier admis de l’année  précédente précisés )</a:t>
            </a:r>
          </a:p>
          <a:p>
            <a:pPr marL="821818" algn="l"/>
            <a:endParaRPr lang="fr-FR" sz="2000" dirty="0">
              <a:solidFill>
                <a:srgbClr val="FFFFFF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endParaRPr lang="fr-FR" sz="2000" dirty="0">
              <a:solidFill>
                <a:srgbClr val="FFFFFF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Le candidat dès lors qu’il a reçu au moins deux réponses positives doit en éliminer une des deux. Il ne renonce pas pour autant à ses vœux en attente</a:t>
            </a:r>
          </a:p>
          <a:p>
            <a:pPr marL="821818" algn="l"/>
            <a:r>
              <a:rPr lang="fr-FR" sz="2000" b="1" dirty="0">
                <a:solidFill>
                  <a:srgbClr val="FFFFFF"/>
                </a:solidFill>
                <a:latin typeface="Helvetica Light"/>
              </a:rPr>
              <a:t>Au fil des désistements, la position sur les listes d’attente évolue quotidiennement</a:t>
            </a:r>
          </a:p>
          <a:p>
            <a:pPr marL="821818" algn="l"/>
            <a:endParaRPr lang="fr-FR" sz="2000" b="1" dirty="0">
              <a:solidFill>
                <a:srgbClr val="FFFFFF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endParaRPr lang="fr-FR" sz="2000" b="1" dirty="0">
              <a:solidFill>
                <a:srgbClr val="FFFFFF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endParaRPr lang="fr-FR" sz="2000" b="1" dirty="0">
              <a:solidFill>
                <a:srgbClr val="FFFFFF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-Réponses types des candidats : Je maintiens, Je renonce, J’accepte</a:t>
            </a:r>
          </a:p>
          <a:p>
            <a:pPr marL="821818" algn="l"/>
            <a:endParaRPr lang="fr-FR" sz="2000" b="1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endParaRPr lang="fr-FR" sz="2000" b="1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endParaRPr lang="fr-FR" sz="2000" b="1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68288" indent="-268288" algn="l">
              <a:buFont typeface="Wingdings" charset="2"/>
              <a:buChar char="Ø"/>
            </a:pPr>
            <a:endParaRPr lang="fr-FR" sz="24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68288" indent="-268288" algn="l">
              <a:buFont typeface="Wingdings" charset="2"/>
              <a:buChar char="Ø"/>
            </a:pPr>
            <a:endParaRPr lang="fr-FR" sz="2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65E111-3A8D-4BE7-90BD-F9FDB2F34DA1}"/>
              </a:ext>
            </a:extLst>
          </p:cNvPr>
          <p:cNvSpPr txBox="1"/>
          <p:nvPr/>
        </p:nvSpPr>
        <p:spPr>
          <a:xfrm flipH="1">
            <a:off x="4198144" y="90575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err="1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Parcoursup</a:t>
            </a:r>
            <a:r>
              <a:rPr lang="fr-FR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, les réponses  </a:t>
            </a:r>
          </a:p>
        </p:txBody>
      </p:sp>
    </p:spTree>
    <p:extLst>
      <p:ext uri="{BB962C8B-B14F-4D97-AF65-F5344CB8AC3E}">
        <p14:creationId xmlns:p14="http://schemas.microsoft.com/office/powerpoint/2010/main" val="414789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12" y="479279"/>
            <a:ext cx="3434889" cy="12241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CF63E7A-2EF3-2B4D-A900-0BEF1429310A}"/>
              </a:ext>
            </a:extLst>
          </p:cNvPr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881401-3326-45C7-9A13-AB2945875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2"/>
          <a:stretch/>
        </p:blipFill>
        <p:spPr>
          <a:xfrm>
            <a:off x="5206256" y="217766"/>
            <a:ext cx="6988028" cy="92044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F223292-0F51-48D5-ADE4-17A698D31E47}"/>
              </a:ext>
            </a:extLst>
          </p:cNvPr>
          <p:cNvSpPr txBox="1"/>
          <p:nvPr/>
        </p:nvSpPr>
        <p:spPr>
          <a:xfrm>
            <a:off x="-247359" y="4265047"/>
            <a:ext cx="473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Simulation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2B9D863A-5430-4D72-B09B-34A95FB7A3A1}"/>
              </a:ext>
            </a:extLst>
          </p:cNvPr>
          <p:cNvSpPr/>
          <p:nvPr/>
        </p:nvSpPr>
        <p:spPr bwMode="auto">
          <a:xfrm>
            <a:off x="3694088" y="4343588"/>
            <a:ext cx="1197847" cy="646331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6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949" y="928470"/>
            <a:ext cx="12601400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2800" b="1" dirty="0">
              <a:solidFill>
                <a:srgbClr val="FFFFFF"/>
              </a:solidFill>
              <a:latin typeface="Helvetica Neue"/>
            </a:endParaRPr>
          </a:p>
          <a:p>
            <a:pPr algn="l"/>
            <a:endParaRPr lang="fr-FR" sz="2200" b="1" dirty="0">
              <a:solidFill>
                <a:srgbClr val="FFFFFF"/>
              </a:solidFill>
              <a:latin typeface="Helvetica Neue"/>
            </a:endParaRPr>
          </a:p>
          <a:p>
            <a:pPr algn="l"/>
            <a:r>
              <a:rPr lang="fr-FR" sz="2200" b="1" dirty="0">
                <a:solidFill>
                  <a:srgbClr val="FFFFFF"/>
                </a:solidFill>
                <a:latin typeface="Helvetica Light"/>
              </a:rPr>
              <a:t>   - Décembre 2025 : </a:t>
            </a:r>
            <a:r>
              <a:rPr lang="fr-FR" sz="2200" dirty="0">
                <a:solidFill>
                  <a:srgbClr val="FFFFFF"/>
                </a:solidFill>
                <a:latin typeface="Helvetica Light"/>
              </a:rPr>
              <a:t>Ouverture du site  - Phase d’information sur les formations (Contenu, capacités        d’accueil, attendus, taux de réussite, Journées portes ouvertes …)</a:t>
            </a:r>
          </a:p>
          <a:p>
            <a:pPr marL="342900" indent="-342900" algn="l">
              <a:buFont typeface="Wingdings" charset="2"/>
              <a:buChar char="ü"/>
            </a:pPr>
            <a:endParaRPr lang="fr-FR" sz="2200" dirty="0">
              <a:solidFill>
                <a:srgbClr val="FFFFFF"/>
              </a:solidFill>
              <a:latin typeface="Helvetica Light"/>
            </a:endParaRPr>
          </a:p>
          <a:p>
            <a:r>
              <a:rPr lang="fr-FR" sz="2200" dirty="0">
                <a:solidFill>
                  <a:srgbClr val="FFFFFF"/>
                </a:solidFill>
                <a:latin typeface="Helvetica Light"/>
              </a:rPr>
              <a:t>                   </a:t>
            </a:r>
            <a:r>
              <a:rPr lang="fr-FR" sz="2200" b="1" u="sng" dirty="0">
                <a:solidFill>
                  <a:srgbClr val="FFFFFF"/>
                </a:solidFill>
                <a:latin typeface="Helvetica Light"/>
              </a:rPr>
              <a:t>Les étapes clés de la procédure :</a:t>
            </a:r>
          </a:p>
          <a:p>
            <a:endParaRPr lang="fr-FR" sz="2200" b="1" u="sng" dirty="0">
              <a:solidFill>
                <a:srgbClr val="FFFFFF"/>
              </a:solidFill>
              <a:latin typeface="Helvetica Light"/>
            </a:endParaRPr>
          </a:p>
          <a:p>
            <a:pPr algn="l"/>
            <a:endParaRPr lang="fr-FR" sz="1000" b="1" dirty="0">
              <a:solidFill>
                <a:srgbClr val="FFFFFF"/>
              </a:solidFill>
              <a:latin typeface="Helvetica Light"/>
            </a:endParaRPr>
          </a:p>
          <a:p>
            <a:pPr algn="l"/>
            <a:r>
              <a:rPr lang="fr-FR" sz="2200" b="1" dirty="0">
                <a:solidFill>
                  <a:srgbClr val="FFFFFF"/>
                </a:solidFill>
                <a:latin typeface="Helvetica Light"/>
              </a:rPr>
              <a:t>   - Mi-janvier à fin mars 2026 :</a:t>
            </a:r>
            <a:r>
              <a:rPr lang="fr-FR" sz="2200" dirty="0">
                <a:solidFill>
                  <a:srgbClr val="FFFFFF"/>
                </a:solidFill>
                <a:latin typeface="Helvetica Light"/>
              </a:rPr>
              <a:t>  Inscription des candidats, finalisation des dossiers, </a:t>
            </a:r>
          </a:p>
          <a:p>
            <a:pPr algn="l"/>
            <a:r>
              <a:rPr lang="fr-FR" sz="2200" b="1" dirty="0">
                <a:solidFill>
                  <a:srgbClr val="FFFFFF"/>
                </a:solidFill>
                <a:latin typeface="Helvetica Light"/>
              </a:rPr>
              <a:t>     rédaction des lettres de motivation </a:t>
            </a:r>
            <a:r>
              <a:rPr lang="fr-FR" sz="2200" dirty="0">
                <a:solidFill>
                  <a:srgbClr val="FFFFFF"/>
                </a:solidFill>
                <a:latin typeface="Helvetica Light"/>
              </a:rPr>
              <a:t>et confirmation des vœux</a:t>
            </a:r>
          </a:p>
          <a:p>
            <a:pPr algn="l"/>
            <a:endParaRPr lang="fr-FR" sz="1000" dirty="0">
              <a:solidFill>
                <a:srgbClr val="FFFFFF"/>
              </a:solidFill>
              <a:latin typeface="Helvetica Light"/>
            </a:endParaRPr>
          </a:p>
          <a:p>
            <a:pPr algn="l"/>
            <a:r>
              <a:rPr lang="fr-FR" sz="1000" b="1" dirty="0">
                <a:solidFill>
                  <a:srgbClr val="FFFFFF"/>
                </a:solidFill>
                <a:latin typeface="Helvetica Light"/>
              </a:rPr>
              <a:t>  </a:t>
            </a:r>
            <a:r>
              <a:rPr lang="fr-FR" sz="2000" b="1" dirty="0">
                <a:solidFill>
                  <a:srgbClr val="FFFFFF"/>
                </a:solidFill>
                <a:latin typeface="Helvetica Light"/>
              </a:rPr>
              <a:t>   -  </a:t>
            </a:r>
            <a:r>
              <a:rPr lang="fr-FR" sz="2200" b="1" dirty="0">
                <a:solidFill>
                  <a:srgbClr val="FFFFFF"/>
                </a:solidFill>
                <a:latin typeface="Helvetica Light"/>
              </a:rPr>
              <a:t>Avril 2026 </a:t>
            </a:r>
            <a:r>
              <a:rPr lang="fr-FR" sz="2200" dirty="0">
                <a:solidFill>
                  <a:srgbClr val="FFFFFF"/>
                </a:solidFill>
                <a:latin typeface="Helvetica Light"/>
              </a:rPr>
              <a:t>: Les candidats sont convoqués aux concours ou entretiens pour l’admission </a:t>
            </a:r>
          </a:p>
          <a:p>
            <a:pPr algn="l"/>
            <a:endParaRPr lang="fr-FR" sz="2200" dirty="0">
              <a:solidFill>
                <a:srgbClr val="FFFFFF"/>
              </a:solidFill>
              <a:latin typeface="Helvetica Light"/>
            </a:endParaRPr>
          </a:p>
          <a:p>
            <a:pPr algn="l"/>
            <a:endParaRPr lang="fr-FR" sz="1000" dirty="0">
              <a:solidFill>
                <a:srgbClr val="FFFFFF"/>
              </a:solidFill>
              <a:latin typeface="Helvetica Light"/>
            </a:endParaRPr>
          </a:p>
          <a:p>
            <a:pPr algn="l"/>
            <a:r>
              <a:rPr lang="fr-FR" sz="2200" b="1" dirty="0">
                <a:solidFill>
                  <a:srgbClr val="00B050"/>
                </a:solidFill>
                <a:latin typeface="Helvetica Light"/>
              </a:rPr>
              <a:t>    - Début juin 2026  </a:t>
            </a:r>
            <a:r>
              <a:rPr lang="fr-FR" sz="2200" dirty="0">
                <a:solidFill>
                  <a:schemeClr val="bg1"/>
                </a:solidFill>
                <a:latin typeface="Helvetica Light"/>
              </a:rPr>
              <a:t>Début des propositions d’admission et réponses du lycéen </a:t>
            </a:r>
          </a:p>
          <a:p>
            <a:pPr marL="361950" algn="l"/>
            <a:r>
              <a:rPr lang="fr-FR" sz="2200" dirty="0">
                <a:solidFill>
                  <a:srgbClr val="FFFFFF"/>
                </a:solidFill>
                <a:latin typeface="Helvetica Light"/>
              </a:rPr>
              <a:t>(La situation sur les listes d’attente évolue quotidiennement, les places libérées sont proposées à des candidats en attente)</a:t>
            </a:r>
          </a:p>
          <a:p>
            <a:pPr marL="361950" algn="l"/>
            <a:endParaRPr lang="fr-FR" sz="1000" b="1" dirty="0">
              <a:solidFill>
                <a:srgbClr val="FFFFFF"/>
              </a:solidFill>
              <a:latin typeface="Helvetica Light"/>
            </a:endParaRPr>
          </a:p>
          <a:p>
            <a:pPr marL="361950" algn="l"/>
            <a:r>
              <a:rPr lang="fr-FR" sz="2200" b="1" dirty="0">
                <a:solidFill>
                  <a:srgbClr val="FFFFFF"/>
                </a:solidFill>
                <a:latin typeface="Helvetica Light"/>
              </a:rPr>
              <a:t>3-4 jours plus tard </a:t>
            </a:r>
            <a:r>
              <a:rPr lang="fr-FR" sz="1000" b="1" dirty="0">
                <a:solidFill>
                  <a:srgbClr val="FFFFFF"/>
                </a:solidFill>
                <a:latin typeface="Helvetica Light"/>
              </a:rPr>
              <a:t> </a:t>
            </a:r>
            <a:r>
              <a:rPr lang="fr-FR" sz="2200" b="1" dirty="0">
                <a:solidFill>
                  <a:srgbClr val="FFFFFF"/>
                </a:solidFill>
                <a:latin typeface="Helvetica Light"/>
              </a:rPr>
              <a:t>les candidats hiérarchisent leurs vœux</a:t>
            </a:r>
            <a:r>
              <a:rPr lang="fr-FR" sz="2200" dirty="0">
                <a:solidFill>
                  <a:srgbClr val="FFFFFF"/>
                </a:solidFill>
                <a:latin typeface="Helvetica Light"/>
              </a:rPr>
              <a:t>  </a:t>
            </a:r>
          </a:p>
          <a:p>
            <a:pPr marL="361950" algn="l"/>
            <a:endParaRPr lang="fr-FR" sz="2200" b="1" dirty="0">
              <a:solidFill>
                <a:srgbClr val="FFFFFF"/>
              </a:solidFill>
              <a:latin typeface="Helvetica Light"/>
            </a:endParaRPr>
          </a:p>
          <a:p>
            <a:pPr marL="361950" algn="l"/>
            <a:r>
              <a:rPr lang="fr-FR" sz="2200" b="1" dirty="0">
                <a:solidFill>
                  <a:srgbClr val="FFFFFF"/>
                </a:solidFill>
                <a:latin typeface="Helvetica Light"/>
              </a:rPr>
              <a:t>- Mi-juin : </a:t>
            </a:r>
            <a:r>
              <a:rPr lang="fr-FR" sz="2200" dirty="0">
                <a:solidFill>
                  <a:srgbClr val="FFFFFF"/>
                </a:solidFill>
                <a:latin typeface="Helvetica Light"/>
              </a:rPr>
              <a:t>Fin de la procédure </a:t>
            </a:r>
            <a:r>
              <a:rPr lang="fr-FR" sz="2200" u="sng" dirty="0">
                <a:solidFill>
                  <a:srgbClr val="FFFFFF"/>
                </a:solidFill>
                <a:latin typeface="Helvetica Light"/>
              </a:rPr>
              <a:t>principale</a:t>
            </a:r>
            <a:r>
              <a:rPr lang="fr-FR" sz="2200" dirty="0">
                <a:solidFill>
                  <a:srgbClr val="FFFFFF"/>
                </a:solidFill>
                <a:latin typeface="Helvetica Light"/>
              </a:rPr>
              <a:t>, les vœux sont archivés, les réponses arrivent jusqu’en septembre mais le candidat n’a plus la visibilité sur son rang d’attente</a:t>
            </a:r>
          </a:p>
          <a:p>
            <a:pPr marL="361950" algn="l"/>
            <a:endParaRPr lang="fr-FR" sz="2200" dirty="0">
              <a:solidFill>
                <a:srgbClr val="FFFFFF"/>
              </a:solidFill>
              <a:latin typeface="Helvetica Light"/>
            </a:endParaRPr>
          </a:p>
          <a:p>
            <a:pPr marL="361950" algn="l"/>
            <a:r>
              <a:rPr lang="fr-FR" sz="2200" dirty="0">
                <a:solidFill>
                  <a:srgbClr val="FFFFFF"/>
                </a:solidFill>
                <a:latin typeface="Helvetica Light"/>
              </a:rPr>
              <a:t>La procédure d’admission </a:t>
            </a:r>
            <a:r>
              <a:rPr lang="fr-FR" sz="2200" u="sng" dirty="0">
                <a:solidFill>
                  <a:srgbClr val="FFFFFF"/>
                </a:solidFill>
                <a:latin typeface="Helvetica Light"/>
              </a:rPr>
              <a:t>complémentaire</a:t>
            </a:r>
            <a:r>
              <a:rPr lang="fr-FR" sz="2200" dirty="0">
                <a:solidFill>
                  <a:srgbClr val="FFFFFF"/>
                </a:solidFill>
                <a:latin typeface="Helvetica Light"/>
              </a:rPr>
              <a:t> ouvre pour les candidats n’ayant reçu aucune proposition ou qui souhaitent émettre d’autres vœux sur les formations qui ont encore de la place</a:t>
            </a:r>
          </a:p>
          <a:p>
            <a:pPr algn="l"/>
            <a:endParaRPr lang="fr-FR" sz="2200" dirty="0">
              <a:solidFill>
                <a:srgbClr val="FFFFFF"/>
              </a:solidFill>
              <a:latin typeface="Helvetica Light"/>
            </a:endParaRPr>
          </a:p>
          <a:p>
            <a:pPr algn="l"/>
            <a:endParaRPr lang="fr-FR" sz="1000" dirty="0">
              <a:solidFill>
                <a:srgbClr val="FFFFFF"/>
              </a:solidFill>
              <a:latin typeface="Helvetica Light"/>
            </a:endParaRPr>
          </a:p>
          <a:p>
            <a:pPr algn="l"/>
            <a:r>
              <a:rPr lang="fr-FR" sz="2200" b="1" dirty="0">
                <a:solidFill>
                  <a:srgbClr val="FFFFFF"/>
                </a:solidFill>
                <a:latin typeface="Helvetica Light"/>
              </a:rPr>
              <a:t>     - Mi-Septembre 2026 :</a:t>
            </a:r>
            <a:r>
              <a:rPr lang="fr-FR" sz="2200" dirty="0">
                <a:solidFill>
                  <a:srgbClr val="FFFFFF"/>
                </a:solidFill>
                <a:latin typeface="Helvetica Light"/>
              </a:rPr>
              <a:t> Fin de la procédure.</a:t>
            </a:r>
            <a:endParaRPr lang="fr-FR" sz="2400" dirty="0">
              <a:solidFill>
                <a:srgbClr val="FFFFFF"/>
              </a:solidFill>
              <a:latin typeface="Helvetica Ligh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5FCE1C-9358-944E-A048-7E48FF36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1" y="316403"/>
            <a:ext cx="3434889" cy="122413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79A1C2-50BE-5641-9A02-DB77981267C5}"/>
              </a:ext>
            </a:extLst>
          </p:cNvPr>
          <p:cNvSpPr txBox="1"/>
          <p:nvPr/>
        </p:nvSpPr>
        <p:spPr>
          <a:xfrm>
            <a:off x="4774208" y="55071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L’agenda prévisionnel </a:t>
            </a:r>
          </a:p>
        </p:txBody>
      </p:sp>
    </p:spTree>
    <p:extLst>
      <p:ext uri="{BB962C8B-B14F-4D97-AF65-F5344CB8AC3E}">
        <p14:creationId xmlns:p14="http://schemas.microsoft.com/office/powerpoint/2010/main" val="275021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3082676" cy="10986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EE7D96-5EED-0641-A075-EA61F1B1DFB3}"/>
              </a:ext>
            </a:extLst>
          </p:cNvPr>
          <p:cNvSpPr txBox="1"/>
          <p:nvPr/>
        </p:nvSpPr>
        <p:spPr>
          <a:xfrm>
            <a:off x="4709119" y="523257"/>
            <a:ext cx="393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Les fondamentaux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B40E94-7D04-EB4E-A63F-CFF7B61FD18C}"/>
              </a:ext>
            </a:extLst>
          </p:cNvPr>
          <p:cNvSpPr txBox="1"/>
          <p:nvPr/>
        </p:nvSpPr>
        <p:spPr>
          <a:xfrm>
            <a:off x="237704" y="4602409"/>
            <a:ext cx="1231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484188" algn="l">
              <a:buFont typeface="Wingdings" charset="2"/>
              <a:buChar char="Ø"/>
            </a:pPr>
            <a:endParaRPr lang="fr-FR" sz="2400" b="1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36575" indent="-484188" algn="l">
              <a:buFont typeface="Wingdings" charset="2"/>
              <a:buChar char="Ø"/>
            </a:pPr>
            <a:endPara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FF378-0230-4D36-AF24-51925024305A}"/>
              </a:ext>
            </a:extLst>
          </p:cNvPr>
          <p:cNvSpPr txBox="1"/>
          <p:nvPr/>
        </p:nvSpPr>
        <p:spPr>
          <a:xfrm>
            <a:off x="453728" y="1749624"/>
            <a:ext cx="1187061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latin typeface="Helvetica Neue" panose="02000503000000020004"/>
              </a:rPr>
              <a:t>-</a:t>
            </a:r>
            <a:r>
              <a:rPr lang="fr-FR" sz="2000" dirty="0">
                <a:solidFill>
                  <a:schemeClr val="bg1"/>
                </a:solidFill>
                <a:latin typeface="Helvetica Light"/>
              </a:rPr>
              <a:t>Varier les niveaux de difficulté de vœux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Helvetica Light"/>
              </a:rPr>
              <a:t>-Varier le mode de sélection des vœux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Helvetica Light"/>
              </a:rPr>
              <a:t>-Varier l’impact financier des vœux 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latin typeface="Helvetica Light"/>
              </a:rPr>
              <a:t>-Toujours prévoir un vœu parisien</a:t>
            </a:r>
          </a:p>
          <a:p>
            <a:pPr algn="l"/>
            <a:endParaRPr lang="fr-FR" sz="2000" dirty="0">
              <a:solidFill>
                <a:schemeClr val="bg1"/>
              </a:solidFill>
              <a:latin typeface="Helvetica Light"/>
            </a:endParaRP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</a:t>
            </a:r>
            <a:r>
              <a:rPr lang="fr-FR" sz="2000" dirty="0" err="1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Voeux</a:t>
            </a: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 sélectifs : pas de priorité académique</a:t>
            </a:r>
            <a:endParaRPr lang="fr-FR" sz="2000" u="sng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-Vœux non-sélectifs : priorité académique (IDF priorité aux  académie de Paris, Versailles et Créteil) </a:t>
            </a:r>
          </a:p>
          <a:p>
            <a:pPr marL="52387" algn="l"/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-Chaque vœu est motivé par le lycéen : </a:t>
            </a:r>
          </a:p>
          <a:p>
            <a:pPr marL="52387" algn="l"/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lettre de motivation + acquis et expériences extra-scolaires</a:t>
            </a: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: engagement associatif, sportif, artistique, professionnel (BAFA, bénévolat, stage emploi étudiant, sport de haut niveau. </a:t>
            </a: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Cette dernière rubrique est obligatoire et commune à tous les vœux. </a:t>
            </a:r>
          </a:p>
          <a:p>
            <a:pPr marL="52387" algn="l"/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387" algn="l"/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-Certaines filières sont dites sous tension, le pourcentage d’accès y est faible: </a:t>
            </a: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santé, psychologie, Droit, STAPS…</a:t>
            </a:r>
          </a:p>
          <a:p>
            <a:pPr marL="52387" algn="l"/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387" algn="l"/>
            <a:endParaRPr lang="fr-FR" sz="2000" dirty="0">
              <a:solidFill>
                <a:schemeClr val="bg1"/>
              </a:solidFill>
              <a:latin typeface="Helvetica Light"/>
            </a:endParaRP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</a:rPr>
              <a:t>-Les formations ignorent quels sont les vœux d’un élève</a:t>
            </a: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</a:rPr>
              <a:t>-Les formations ignorent les choix de hiérarchisation des élèves</a:t>
            </a:r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-Les formations publient une fiche « critères d’examen des vœux » (résultats scolaires, projet motivé, test, entretien, certificat en langue, boursier, genre, établissement d’origine, moyenne de la classe…)</a:t>
            </a: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-Les formations publient les grilles de sélection de l’année précédente</a:t>
            </a:r>
          </a:p>
          <a:p>
            <a:pPr marL="52387" algn="l"/>
            <a:r>
              <a:rPr lang="fr-FR" sz="2000" dirty="0">
                <a:solidFill>
                  <a:schemeClr val="bg1"/>
                </a:solidFill>
                <a:latin typeface="Helvetica Light"/>
              </a:rPr>
              <a:t>-Chaque formation a sa propre pondération des critères de sélection</a:t>
            </a:r>
          </a:p>
          <a:p>
            <a:pPr marL="52387" algn="l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4995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8" y="700336"/>
            <a:ext cx="3434889" cy="122413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EE7D96-5EED-0641-A075-EA61F1B1DFB3}"/>
              </a:ext>
            </a:extLst>
          </p:cNvPr>
          <p:cNvSpPr txBox="1"/>
          <p:nvPr/>
        </p:nvSpPr>
        <p:spPr>
          <a:xfrm>
            <a:off x="4234480" y="976353"/>
            <a:ext cx="795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Gerson : accompagnement des élèves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B40E94-7D04-EB4E-A63F-CFF7B61FD18C}"/>
              </a:ext>
            </a:extLst>
          </p:cNvPr>
          <p:cNvSpPr txBox="1"/>
          <p:nvPr/>
        </p:nvSpPr>
        <p:spPr>
          <a:xfrm>
            <a:off x="165696" y="2492786"/>
            <a:ext cx="12385376" cy="563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90487"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L’établissement communique à la plateforme les notes de 1ère, les deux premiers  trimestres de Terminale et les notes des épreuves anticipées du baccalauréat</a:t>
            </a:r>
          </a:p>
          <a:p>
            <a:pPr marL="96253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  <a:uFillTx/>
              </a:defRPr>
            </a:pPr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Les professeurs remplissent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une fiche Avenir </a:t>
            </a: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pour chacun des vœux ou sous-vœux des élèves.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Elle comprend les notes de l’élève (Moyenne des notes du 1er  	et second trimestre de Terminale),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son       rang</a:t>
            </a: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 et l’appréciation des professeurs par 	discipline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Sur la base de cette fiche avenir, le chef d’établissement émet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un avis sur la </a:t>
            </a:r>
            <a:r>
              <a:rPr lang="fr-FR" sz="2000" b="1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	candidature de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l’élève  Cohérence vœu / motivation et capacité à réussir</a:t>
            </a:r>
          </a:p>
          <a:p>
            <a:pPr marL="76200"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Ces fiches sont transmises aux établissements du supérieur qui les étudient pour faire des propositions d’affectation aux lycéens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Elle sera consultable par les élèves et familles à la date d’ouverture des propositions sur Parcoursup</a:t>
            </a:r>
          </a:p>
        </p:txBody>
      </p:sp>
    </p:spTree>
    <p:extLst>
      <p:ext uri="{BB962C8B-B14F-4D97-AF65-F5344CB8AC3E}">
        <p14:creationId xmlns:p14="http://schemas.microsoft.com/office/powerpoint/2010/main" val="16036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410158" y="196280"/>
            <a:ext cx="12184483" cy="9001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l" defTabSz="533400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90500" indent="-190500" algn="l" defTabSz="1300163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 defTabSz="1300163">
              <a:lnSpc>
                <a:spcPct val="150000"/>
              </a:lnSpc>
              <a:defRPr/>
            </a:pPr>
            <a:r>
              <a:rPr lang="fr-FR" sz="3200" dirty="0">
                <a:solidFill>
                  <a:srgbClr val="FFFFFF"/>
                </a:solidFill>
                <a:latin typeface="Helvetica Light"/>
                <a:cs typeface="Times New Roman"/>
              </a:rPr>
              <a:t>Gerson : accompagnement des élèves (suite)</a:t>
            </a:r>
            <a:endParaRPr lang="fr-FR" sz="1000" b="1" dirty="0">
              <a:solidFill>
                <a:srgbClr val="FFFFFF"/>
              </a:solidFill>
              <a:latin typeface="Helvetica Light"/>
              <a:cs typeface="Times New Roman"/>
            </a:endParaRPr>
          </a:p>
          <a:p>
            <a:pPr algn="l" defTabSz="1300163">
              <a:lnSpc>
                <a:spcPct val="150000"/>
              </a:lnSpc>
              <a:defRPr/>
            </a:pPr>
            <a:endParaRPr lang="fr-FR" sz="1000" b="1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457200" indent="-457200" algn="l" defTabSz="1300163"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rgbClr val="FFFFFF"/>
                </a:solidFill>
                <a:latin typeface="Helvetica Light"/>
                <a:cs typeface="Times New Roman"/>
              </a:rPr>
              <a:t>La fiche d’intention d’orientation – Février 2026</a:t>
            </a:r>
          </a:p>
          <a:p>
            <a:pPr marL="457200" indent="-457200" algn="l" defTabSz="1300163">
              <a:buFont typeface="Wingdings" panose="05000000000000000000" pitchFamily="2" charset="2"/>
              <a:buChar char="§"/>
              <a:defRPr/>
            </a:pPr>
            <a:endParaRPr lang="fr-FR" sz="2000" dirty="0">
              <a:solidFill>
                <a:srgbClr val="FFFFFF"/>
              </a:solidFill>
              <a:latin typeface="Helvetica Light"/>
              <a:cs typeface="Times New Roman"/>
            </a:endParaRP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rgbClr val="FFFFFF"/>
                </a:solidFill>
                <a:latin typeface="Helvetica Light"/>
                <a:cs typeface="Times New Roman"/>
              </a:rPr>
              <a:t>Les soirées orientation métiers</a:t>
            </a: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rgbClr val="FFFFFF"/>
                </a:solidFill>
                <a:latin typeface="Helvetica Light"/>
                <a:cs typeface="Times New Roman"/>
              </a:rPr>
              <a:t>Le forum des anciens, samedi 8 novembre 2025</a:t>
            </a: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rgbClr val="FFFFFF"/>
                </a:solidFill>
                <a:latin typeface="Helvetica Light"/>
                <a:cs typeface="Times New Roman"/>
              </a:rPr>
              <a:t>La conférence sur </a:t>
            </a:r>
            <a:r>
              <a:rPr lang="fr-FR" sz="2000" dirty="0" err="1">
                <a:solidFill>
                  <a:srgbClr val="FFFFFF"/>
                </a:solidFill>
                <a:latin typeface="Helvetica Light"/>
                <a:cs typeface="Times New Roman"/>
              </a:rPr>
              <a:t>Parcoursup</a:t>
            </a:r>
            <a:r>
              <a:rPr lang="fr-FR" sz="2000" dirty="0">
                <a:solidFill>
                  <a:srgbClr val="FFFFFF"/>
                </a:solidFill>
                <a:latin typeface="Helvetica Light"/>
                <a:cs typeface="Times New Roman"/>
              </a:rPr>
              <a:t>, Janvier 2026</a:t>
            </a: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endParaRPr lang="fr-FR" sz="2000" dirty="0">
              <a:solidFill>
                <a:srgbClr val="FFFFFF"/>
              </a:solidFill>
              <a:latin typeface="Helvetica Light"/>
              <a:cs typeface="Times New Roman"/>
            </a:endParaRP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rgbClr val="FFFFFF"/>
                </a:solidFill>
                <a:latin typeface="Helvetica Light"/>
                <a:cs typeface="Times New Roman"/>
              </a:rPr>
              <a:t>La lettre de l’orientation du BDI </a:t>
            </a: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000" dirty="0" err="1">
                <a:solidFill>
                  <a:srgbClr val="FFFFFF"/>
                </a:solidFill>
                <a:latin typeface="Helvetica Light"/>
                <a:cs typeface="Times New Roman"/>
              </a:rPr>
              <a:t>IJbox</a:t>
            </a:r>
            <a:r>
              <a:rPr lang="fr-FR" sz="2000" dirty="0">
                <a:solidFill>
                  <a:srgbClr val="FFFFFF"/>
                </a:solidFill>
                <a:latin typeface="Helvetica Light"/>
                <a:cs typeface="Times New Roman"/>
              </a:rPr>
              <a:t> sur Ecole Directe</a:t>
            </a:r>
          </a:p>
          <a:p>
            <a:pPr>
              <a:defRPr/>
            </a:pPr>
            <a:endParaRPr lang="fr-F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Times New Roman"/>
            </a:endParaRPr>
          </a:p>
          <a:p>
            <a:pPr>
              <a:defRPr/>
            </a:pPr>
            <a:endParaRPr lang="fr-F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Times New Roman"/>
            </a:endParaRPr>
          </a:p>
          <a:p>
            <a:pPr>
              <a:defRPr/>
            </a:pPr>
            <a:endParaRPr lang="fr-F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Times New Roman"/>
            </a:endParaRPr>
          </a:p>
          <a:p>
            <a:pPr>
              <a:defRPr/>
            </a:pPr>
            <a:endParaRPr lang="fr-F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Times New Roman"/>
            </a:endParaRPr>
          </a:p>
          <a:p>
            <a:pPr>
              <a:defRPr/>
            </a:pP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Times New Roman"/>
              </a:rPr>
              <a:t>Vos accompagnateurs à Gerson</a:t>
            </a:r>
          </a:p>
          <a:p>
            <a:pPr>
              <a:defRPr/>
            </a:pPr>
            <a:endParaRPr lang="fr-FR" sz="3200" dirty="0">
              <a:solidFill>
                <a:srgbClr val="FFFFFF"/>
              </a:solidFill>
              <a:latin typeface="Helvetica Light"/>
              <a:cs typeface="Times New Roman"/>
            </a:endParaRPr>
          </a:p>
          <a:p>
            <a:pPr>
              <a:defRPr/>
            </a:pPr>
            <a:r>
              <a:rPr lang="fr-FR" sz="3200" dirty="0">
                <a:solidFill>
                  <a:srgbClr val="FFFFFF"/>
                </a:solidFill>
                <a:latin typeface="Helvetica Light"/>
                <a:cs typeface="Times New Roman"/>
              </a:rPr>
              <a:t>Monsieur Person et Madame Maury</a:t>
            </a:r>
          </a:p>
          <a:p>
            <a:pPr>
              <a:defRPr/>
            </a:pPr>
            <a:r>
              <a:rPr lang="fr-FR" sz="3200" dirty="0">
                <a:solidFill>
                  <a:srgbClr val="FFFFFF"/>
                </a:solidFill>
                <a:latin typeface="Helvetica Light"/>
                <a:cs typeface="Times New Roman"/>
              </a:rPr>
              <a:t>Vos professeurs principaux</a:t>
            </a:r>
          </a:p>
          <a:p>
            <a:pPr>
              <a:defRPr/>
            </a:pPr>
            <a:r>
              <a:rPr lang="fr-FR" sz="3200" dirty="0">
                <a:solidFill>
                  <a:srgbClr val="FFFFFF"/>
                </a:solidFill>
                <a:latin typeface="Helvetica Light"/>
                <a:cs typeface="Times New Roman"/>
              </a:rPr>
              <a:t>&amp;</a:t>
            </a:r>
          </a:p>
          <a:p>
            <a:pPr marL="804862">
              <a:buSzPct val="100000"/>
              <a:defRPr/>
            </a:pPr>
            <a:r>
              <a:rPr lang="fr-FR" sz="3200" dirty="0">
                <a:solidFill>
                  <a:srgbClr val="FFFFFF"/>
                </a:solidFill>
                <a:latin typeface="Helvetica Light"/>
                <a:cs typeface="Times New Roman"/>
              </a:rPr>
              <a:t>Le B.D.I: le mardi et jeudi sur rendez-vous nparramoreno@gerson-paris.com  </a:t>
            </a:r>
          </a:p>
          <a:p>
            <a:pPr marL="571500" indent="-571500" defTabSz="1300163">
              <a:buFont typeface="Wingdings" charset="2"/>
              <a:buChar char="ü"/>
              <a:defRPr/>
            </a:pPr>
            <a:endParaRPr lang="fr-FR" sz="3200" dirty="0">
              <a:solidFill>
                <a:srgbClr val="FFFFFF"/>
              </a:solidFill>
              <a:latin typeface="Helvetica Light"/>
              <a:cs typeface="Times New Roman"/>
            </a:endParaRPr>
          </a:p>
          <a:p>
            <a:pPr marL="88900" lvl="2" indent="0" algn="l" defTabSz="1300163">
              <a:lnSpc>
                <a:spcPct val="50000"/>
              </a:lnSpc>
              <a:spcBef>
                <a:spcPts val="4200"/>
              </a:spcBef>
              <a:buSzPct val="100000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 defTabSz="1300163">
              <a:lnSpc>
                <a:spcPct val="50000"/>
              </a:lnSpc>
              <a:spcBef>
                <a:spcPts val="4200"/>
              </a:spcBef>
              <a:buSzPct val="100000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l" defTabSz="1300163">
              <a:lnSpc>
                <a:spcPct val="110000"/>
              </a:lnSpc>
              <a:spcBef>
                <a:spcPts val="4200"/>
              </a:spcBef>
              <a:buSzPct val="150000"/>
              <a:buFont typeface="Wingdings" charset="2"/>
              <a:buChar char="ü"/>
              <a:defRPr/>
            </a:pPr>
            <a:endParaRPr lang="fr-FR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90500" indent="-190500" algn="l" defTabSz="1300163">
              <a:lnSpc>
                <a:spcPct val="110000"/>
              </a:lnSpc>
              <a:spcBef>
                <a:spcPts val="4200"/>
              </a:spcBef>
              <a:buSzPct val="150000"/>
              <a:buFontTx/>
              <a:buChar char="•"/>
              <a:defRPr/>
            </a:pPr>
            <a:endParaRPr lang="fr-FR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187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/>
        </p:nvSpPr>
        <p:spPr bwMode="auto">
          <a:xfrm>
            <a:off x="825500" y="7829128"/>
            <a:ext cx="11353800" cy="14037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fr-FR" sz="3000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590C30-B72D-462F-A1D8-488067C099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"/>
          <a:stretch/>
        </p:blipFill>
        <p:spPr>
          <a:xfrm>
            <a:off x="4688253" y="2681687"/>
            <a:ext cx="3628293" cy="3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C521EFC-BE63-41ED-9784-857EBB236240}"/>
              </a:ext>
            </a:extLst>
          </p:cNvPr>
          <p:cNvSpPr txBox="1"/>
          <p:nvPr/>
        </p:nvSpPr>
        <p:spPr>
          <a:xfrm>
            <a:off x="1342096" y="302170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FFFF"/>
                </a:solidFill>
                <a:latin typeface="Helvetica Light"/>
                <a:cs typeface="Helvetica Neue"/>
              </a:rPr>
              <a:t>Orientation Gerson – Terminales 2025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9FEC08A-640F-4B9E-8915-0DF2F1948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417604"/>
              </p:ext>
            </p:extLst>
          </p:nvPr>
        </p:nvGraphicFramePr>
        <p:xfrm>
          <a:off x="525736" y="1060376"/>
          <a:ext cx="11353800" cy="72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35A56C4-E9E3-4F0D-880C-EB8028E43D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081542"/>
              </p:ext>
            </p:extLst>
          </p:nvPr>
        </p:nvGraphicFramePr>
        <p:xfrm>
          <a:off x="80059" y="685938"/>
          <a:ext cx="12073880" cy="755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11FB6B8-BC7A-B245-BDD3-7F8BCC2AB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599576"/>
              </p:ext>
            </p:extLst>
          </p:nvPr>
        </p:nvGraphicFramePr>
        <p:xfrm>
          <a:off x="885776" y="1060376"/>
          <a:ext cx="11161240" cy="727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FD5057D-E158-AF46-9EDC-39EB3372E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340071"/>
              </p:ext>
            </p:extLst>
          </p:nvPr>
        </p:nvGraphicFramePr>
        <p:xfrm>
          <a:off x="440099" y="1324882"/>
          <a:ext cx="11353800" cy="74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838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ésultat de recherche d'images pour &quot;schéma des études supérieures en fran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9346" y="1363786"/>
            <a:ext cx="12378728" cy="8125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endParaRPr lang="fr-FR" sz="2800" b="1" dirty="0">
              <a:solidFill>
                <a:schemeClr val="bg1"/>
              </a:solidFill>
              <a:latin typeface="Helvetica Neue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fr-FR" sz="1400" b="1" dirty="0">
              <a:solidFill>
                <a:schemeClr val="bg1"/>
              </a:solidFill>
              <a:latin typeface="Helvetica Neue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CPGE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C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lasse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P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réparatoire aux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G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randes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E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coles)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licences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(1ère année à l’Université)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Université Paris Dauphine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concours d’écoles de commerce – </a:t>
            </a:r>
            <a:r>
              <a:rPr lang="fr-FR" sz="2000" dirty="0" err="1">
                <a:solidFill>
                  <a:schemeClr val="bg1"/>
                </a:solidFill>
                <a:latin typeface="Helvetica Light"/>
                <a:cs typeface="Century Gothic"/>
              </a:rPr>
              <a:t>Acces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, Sésame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...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formations d’écoles d’ingénieur – 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INSA, concours Puissance Alpha, Avenir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formations en Sciences Politiques – 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Sciences Po,  les IEP de province 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BUT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latin typeface="Helvetica Light"/>
                <a:cs typeface="Century Gothic"/>
              </a:rPr>
              <a:t>B</a:t>
            </a:r>
            <a:r>
              <a:rPr lang="fr-FR" sz="2000" dirty="0" err="1">
                <a:solidFill>
                  <a:schemeClr val="bg1"/>
                </a:solidFill>
                <a:latin typeface="Helvetica Light"/>
                <a:cs typeface="Century Gothic"/>
              </a:rPr>
              <a:t>achelor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U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niversitaire de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T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echnologie)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BTS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B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revet de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T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echnicien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S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upérieur)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DU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D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iplôme d'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U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niversité)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DCG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D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iplôme de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C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omptabilité et de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G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estion)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CUPGE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C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ycle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U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niversitaire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P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réparatoire aux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G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randes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É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coles)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Ecoles Nationales Supérieures d'Architecture</a:t>
            </a:r>
            <a:endParaRPr lang="fr-FR" sz="2000" dirty="0">
              <a:solidFill>
                <a:schemeClr val="bg1"/>
              </a:solidFill>
              <a:latin typeface="Helvetica Light"/>
              <a:cs typeface="Century Gothic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Ecoles Supérieures d’Art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études de médecine – 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Filières </a:t>
            </a:r>
            <a:r>
              <a:rPr lang="fr-FR" sz="2000" dirty="0" err="1">
                <a:solidFill>
                  <a:schemeClr val="bg1"/>
                </a:solidFill>
                <a:latin typeface="Helvetica Light"/>
                <a:cs typeface="Century Gothic"/>
              </a:rPr>
              <a:t>Pass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et L.AS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formations paramédicales et sociales – 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IFSI 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MANH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M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ise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A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N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iveau en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H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ôtellerie)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Les formations préparatoires à l'Université (CPES – 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Classes Préparatoires aux Etudes Supérieures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cs typeface="Century Gothic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bg1"/>
              </a:solidFill>
              <a:latin typeface="Helvetica Light"/>
              <a:cs typeface="Century Gothic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bg1"/>
              </a:solidFill>
              <a:latin typeface="Helvetica Light"/>
              <a:cs typeface="Century Gothic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bg1"/>
              </a:solidFill>
              <a:latin typeface="Helvetica Light"/>
              <a:cs typeface="Century Gothic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Hors </a:t>
            </a:r>
            <a:r>
              <a:rPr lang="fr-FR" sz="2000" dirty="0" err="1">
                <a:solidFill>
                  <a:schemeClr val="bg1"/>
                </a:solidFill>
                <a:latin typeface="Helvetica Light"/>
                <a:cs typeface="Century Gothic"/>
              </a:rPr>
              <a:t>Parcoursup</a:t>
            </a:r>
            <a:r>
              <a:rPr lang="fr-FR" sz="2000" dirty="0">
                <a:solidFill>
                  <a:schemeClr val="bg1"/>
                </a:solidFill>
                <a:latin typeface="Helvetica Light"/>
                <a:cs typeface="Century Gothic"/>
              </a:rPr>
              <a:t> : Les études à l’étranger, quelques formations privées, certaines écoles d’art 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bg1"/>
              </a:solidFill>
              <a:latin typeface="Helvetica Neue"/>
              <a:cs typeface="Century Gothic"/>
            </a:endParaRPr>
          </a:p>
          <a:p>
            <a:pPr algn="l"/>
            <a:endParaRPr lang="fr-FR" sz="2000" b="1" dirty="0">
              <a:solidFill>
                <a:schemeClr val="bg1"/>
              </a:solidFill>
              <a:latin typeface="Helvetica Neue"/>
              <a:cs typeface="Century Gothic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7D3454-74DA-C44C-B482-7ED8D953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3082676" cy="10986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BF517F-9B67-4E6A-AEE1-29E1E1BF07DD}"/>
              </a:ext>
            </a:extLst>
          </p:cNvPr>
          <p:cNvSpPr txBox="1"/>
          <p:nvPr/>
        </p:nvSpPr>
        <p:spPr>
          <a:xfrm flipH="1">
            <a:off x="3460667" y="618456"/>
            <a:ext cx="91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Les formations de l’enseignement supérieur référencées</a:t>
            </a:r>
          </a:p>
        </p:txBody>
      </p:sp>
    </p:spTree>
    <p:extLst>
      <p:ext uri="{BB962C8B-B14F-4D97-AF65-F5344CB8AC3E}">
        <p14:creationId xmlns:p14="http://schemas.microsoft.com/office/powerpoint/2010/main" val="317182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4BE2081-3B4F-4066-80DF-732B656FF380}"/>
              </a:ext>
            </a:extLst>
          </p:cNvPr>
          <p:cNvSpPr txBox="1"/>
          <p:nvPr/>
        </p:nvSpPr>
        <p:spPr>
          <a:xfrm>
            <a:off x="186944" y="630489"/>
            <a:ext cx="1263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Light"/>
              </a:rPr>
              <a:t>Orientation Gerson - Terminales </a:t>
            </a:r>
            <a:r>
              <a:rPr lang="fr-FR" b="1" dirty="0">
                <a:solidFill>
                  <a:schemeClr val="bg1"/>
                </a:solidFill>
                <a:latin typeface="Helvetica Light"/>
              </a:rPr>
              <a:t>Eco</a:t>
            </a:r>
            <a:r>
              <a:rPr lang="fr-FR" dirty="0">
                <a:solidFill>
                  <a:schemeClr val="bg1"/>
                </a:solidFill>
                <a:latin typeface="Helvetica Light"/>
              </a:rPr>
              <a:t>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7254C8-6D67-4637-A949-C6F690742F85}"/>
              </a:ext>
            </a:extLst>
          </p:cNvPr>
          <p:cNvSpPr txBox="1"/>
          <p:nvPr/>
        </p:nvSpPr>
        <p:spPr>
          <a:xfrm>
            <a:off x="719328" y="8038909"/>
            <a:ext cx="12094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rgbClr val="C00000"/>
                </a:solidFill>
                <a:latin typeface="Helvetica Light"/>
              </a:rPr>
              <a:t>CPGE : </a:t>
            </a:r>
            <a:r>
              <a:rPr lang="fr-FR" sz="2400" dirty="0">
                <a:solidFill>
                  <a:schemeClr val="bg1"/>
                </a:solidFill>
                <a:latin typeface="Helvetica Light"/>
              </a:rPr>
              <a:t>Classes Préparatoires Grandes Ecoles</a:t>
            </a:r>
          </a:p>
          <a:p>
            <a:pPr algn="l"/>
            <a:r>
              <a:rPr lang="fr-FR" sz="2400" dirty="0">
                <a:solidFill>
                  <a:srgbClr val="2853D4"/>
                </a:solidFill>
                <a:latin typeface="Helvetica Light"/>
              </a:rPr>
              <a:t>CUPGE : </a:t>
            </a:r>
            <a:r>
              <a:rPr lang="fr-FR" sz="2400" dirty="0">
                <a:solidFill>
                  <a:schemeClr val="bg1"/>
                </a:solidFill>
                <a:latin typeface="Helvetica Light"/>
              </a:rPr>
              <a:t>Cycle Universitaire Préparatoire Grandes Ecoles</a:t>
            </a:r>
          </a:p>
          <a:p>
            <a:pPr algn="l"/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Helvetica Light"/>
              </a:rPr>
              <a:t>DCG : </a:t>
            </a:r>
            <a:r>
              <a:rPr lang="fr-FR" sz="2400" dirty="0">
                <a:solidFill>
                  <a:schemeClr val="bg1"/>
                </a:solidFill>
                <a:latin typeface="Helvetica Light"/>
              </a:rPr>
              <a:t>Diplôme de Comptabilité Gestion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13F869D-F168-4498-9C4B-F7CD70442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850901"/>
              </p:ext>
            </p:extLst>
          </p:nvPr>
        </p:nvGraphicFramePr>
        <p:xfrm>
          <a:off x="719328" y="1601057"/>
          <a:ext cx="11054544" cy="655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04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970A8B8-9D30-4A51-9000-4E4FECA20A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600616"/>
              </p:ext>
            </p:extLst>
          </p:nvPr>
        </p:nvGraphicFramePr>
        <p:xfrm>
          <a:off x="549200" y="1206629"/>
          <a:ext cx="10993760" cy="669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5E68A159-6BC3-44F3-967F-E46F519C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44" y="263086"/>
            <a:ext cx="11929864" cy="984304"/>
          </a:xfrm>
        </p:spPr>
        <p:txBody>
          <a:bodyPr/>
          <a:lstStyle/>
          <a:p>
            <a:br>
              <a:rPr lang="fr-FR" sz="3200" dirty="0">
                <a:solidFill>
                  <a:schemeClr val="bg1"/>
                </a:solidFill>
                <a:latin typeface="Helvetica Light"/>
                <a:cs typeface="Calibri" panose="020F0502020204030204" pitchFamily="34" charset="0"/>
              </a:rPr>
            </a:br>
            <a:br>
              <a:rPr lang="fr-FR" sz="3200" dirty="0">
                <a:solidFill>
                  <a:schemeClr val="bg1"/>
                </a:solidFill>
                <a:latin typeface="Helvetica Light"/>
                <a:cs typeface="Calibri" panose="020F0502020204030204" pitchFamily="34" charset="0"/>
              </a:rPr>
            </a:br>
            <a:br>
              <a:rPr lang="fr-FR" sz="3200" dirty="0">
                <a:solidFill>
                  <a:schemeClr val="bg1"/>
                </a:solidFill>
                <a:latin typeface="Helvetica Light"/>
                <a:cs typeface="Calibri" panose="020F0502020204030204" pitchFamily="34" charset="0"/>
              </a:rPr>
            </a:br>
            <a:r>
              <a:rPr lang="fr-FR" sz="2400" dirty="0">
                <a:solidFill>
                  <a:schemeClr val="bg1"/>
                </a:solidFill>
                <a:latin typeface="Helvetica Light"/>
                <a:cs typeface="Calibri" panose="020F0502020204030204" pitchFamily="34" charset="0"/>
              </a:rPr>
              <a:t>Classes préparatoires aux Grandes Ecoles choisies par les élèves </a:t>
            </a:r>
            <a:br>
              <a:rPr lang="fr-FR" sz="2400" dirty="0">
                <a:solidFill>
                  <a:schemeClr val="bg1"/>
                </a:solidFill>
                <a:latin typeface="Helvetica Light"/>
                <a:cs typeface="Calibri" panose="020F0502020204030204" pitchFamily="34" charset="0"/>
              </a:rPr>
            </a:br>
            <a:r>
              <a:rPr lang="fr-FR" sz="2400" dirty="0">
                <a:solidFill>
                  <a:schemeClr val="bg1"/>
                </a:solidFill>
                <a:latin typeface="Helvetica Light"/>
                <a:cs typeface="Calibri" panose="020F0502020204030204" pitchFamily="34" charset="0"/>
              </a:rPr>
              <a:t>Terminales ECO- 2025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F197D-CA0B-4468-B750-FB4261A77073}"/>
              </a:ext>
            </a:extLst>
          </p:cNvPr>
          <p:cNvSpPr/>
          <p:nvPr/>
        </p:nvSpPr>
        <p:spPr>
          <a:xfrm>
            <a:off x="165696" y="7895822"/>
            <a:ext cx="1355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Helvetica Light"/>
              </a:rPr>
              <a:t>CPGE-ECG </a:t>
            </a:r>
            <a:r>
              <a:rPr lang="fr-FR" sz="2400" dirty="0">
                <a:solidFill>
                  <a:schemeClr val="bg1"/>
                </a:solidFill>
                <a:latin typeface="Helvetica Light"/>
              </a:rPr>
              <a:t>: Classes Préparatoires Grandes Ecoles- Economiques, Commerciales, Générales</a:t>
            </a:r>
          </a:p>
          <a:p>
            <a:pPr algn="l"/>
            <a:r>
              <a:rPr lang="fr-FR" sz="2400" dirty="0">
                <a:solidFill>
                  <a:srgbClr val="FFC000"/>
                </a:solidFill>
                <a:latin typeface="Helvetica Light"/>
              </a:rPr>
              <a:t>D1 : </a:t>
            </a:r>
            <a:r>
              <a:rPr lang="fr-FR" sz="2400" dirty="0">
                <a:solidFill>
                  <a:schemeClr val="bg1"/>
                </a:solidFill>
                <a:latin typeface="Helvetica Light"/>
              </a:rPr>
              <a:t>Classe Préparatoire ENS -Droit, Economie, Gestion</a:t>
            </a:r>
          </a:p>
          <a:p>
            <a:pPr algn="l"/>
            <a:r>
              <a:rPr lang="fr-FR" sz="2400" dirty="0">
                <a:solidFill>
                  <a:srgbClr val="FFC000"/>
                </a:solidFill>
                <a:latin typeface="Helvetica Light"/>
              </a:rPr>
              <a:t>D2 : </a:t>
            </a:r>
            <a:r>
              <a:rPr lang="fr-FR" sz="2400" dirty="0">
                <a:solidFill>
                  <a:schemeClr val="bg1"/>
                </a:solidFill>
                <a:latin typeface="Helvetica Light"/>
              </a:rPr>
              <a:t>Classe Préparatoire ENS -Economie et Gestion</a:t>
            </a:r>
          </a:p>
        </p:txBody>
      </p:sp>
    </p:spTree>
    <p:extLst>
      <p:ext uri="{BB962C8B-B14F-4D97-AF65-F5344CB8AC3E}">
        <p14:creationId xmlns:p14="http://schemas.microsoft.com/office/powerpoint/2010/main" val="397727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F8B92-7BC7-7946-8E8F-7974047B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980" y="340296"/>
            <a:ext cx="7560840" cy="678384"/>
          </a:xfrm>
        </p:spPr>
        <p:txBody>
          <a:bodyPr>
            <a:normAutofit/>
          </a:bodyPr>
          <a:lstStyle/>
          <a:p>
            <a:r>
              <a:rPr lang="fr-FR" sz="3413" dirty="0">
                <a:solidFill>
                  <a:schemeClr val="bg1"/>
                </a:solidFill>
                <a:effectLst/>
                <a:latin typeface="Helvetica Light"/>
              </a:rPr>
              <a:t>Orientation Gerson - Terminales S 2025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163954"/>
              </p:ext>
            </p:extLst>
          </p:nvPr>
        </p:nvGraphicFramePr>
        <p:xfrm>
          <a:off x="215791" y="1492424"/>
          <a:ext cx="12573218" cy="780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93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A9E31-1485-B04A-95B4-32D3A4AD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805" y="155027"/>
            <a:ext cx="12580346" cy="1050064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chemeClr val="bg1"/>
                </a:solidFill>
                <a:effectLst/>
                <a:latin typeface="Helvetica Light"/>
              </a:rPr>
              <a:t>Classes Préparatoires aux Grandes Ecoles: CPGE choisies par les élèves</a:t>
            </a:r>
            <a:br>
              <a:rPr lang="fr-FR" sz="2400" dirty="0">
                <a:solidFill>
                  <a:schemeClr val="bg1"/>
                </a:solidFill>
                <a:effectLst/>
                <a:latin typeface="Helvetica Light"/>
              </a:rPr>
            </a:br>
            <a:r>
              <a:rPr lang="fr-FR" sz="2400" dirty="0">
                <a:solidFill>
                  <a:schemeClr val="bg1"/>
                </a:solidFill>
                <a:effectLst/>
                <a:latin typeface="Helvetica Light"/>
              </a:rPr>
              <a:t> Terminales S-2025 </a:t>
            </a:r>
            <a:br>
              <a:rPr lang="fr-FR" sz="2400" dirty="0">
                <a:solidFill>
                  <a:schemeClr val="bg1"/>
                </a:solidFill>
                <a:effectLst/>
                <a:latin typeface="Helvetica Neue"/>
              </a:rPr>
            </a:br>
            <a:endParaRPr lang="fr-FR" sz="240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7E94D78-4760-4053-B029-4F9048436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210056"/>
              </p:ext>
            </p:extLst>
          </p:nvPr>
        </p:nvGraphicFramePr>
        <p:xfrm>
          <a:off x="598371" y="1924472"/>
          <a:ext cx="12147671" cy="647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34CA2A4-CA34-4878-A434-57002196F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971937"/>
              </p:ext>
            </p:extLst>
          </p:nvPr>
        </p:nvGraphicFramePr>
        <p:xfrm>
          <a:off x="620259" y="425777"/>
          <a:ext cx="12147670" cy="806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chart">
            <a:extLst>
              <a:ext uri="{FF2B5EF4-FFF2-40B4-BE49-F238E27FC236}">
                <a16:creationId xmlns:a16="http://schemas.microsoft.com/office/drawing/2014/main" id="{66D788A9-1B91-42FA-A9AC-5DB3762EF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" y="8492270"/>
            <a:ext cx="13004800" cy="12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8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3082676" cy="10986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B40E94-7D04-EB4E-A63F-CFF7B61FD18C}"/>
              </a:ext>
            </a:extLst>
          </p:cNvPr>
          <p:cNvSpPr txBox="1"/>
          <p:nvPr/>
        </p:nvSpPr>
        <p:spPr>
          <a:xfrm>
            <a:off x="201700" y="2188873"/>
            <a:ext cx="126014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algn="l"/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       </a:t>
            </a:r>
          </a:p>
          <a:p>
            <a:pPr marL="142875" algn="l"/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2 catégories de vœux  :</a:t>
            </a:r>
          </a:p>
          <a:p>
            <a:pPr marL="142875" algn="l"/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5875" algn="l"/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42925" algn="l"/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Vœux simples </a:t>
            </a: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(Une licence, Collège à l’université…)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maximum 10</a:t>
            </a:r>
          </a:p>
          <a:p>
            <a:pPr marL="979488" indent="-436563" algn="l">
              <a:buFont typeface="Wingdings" charset="2"/>
              <a:buChar char="Ø"/>
            </a:pPr>
            <a:endParaRPr lang="fr-FR" sz="2000" b="1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42925" algn="l"/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Vœux avec sous-vœux : </a:t>
            </a: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(CPGE, BUT, BTS, DCG, DNMADE, Réseaux écoles d’ingénieurs …) </a:t>
            </a:r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maximum 10/voie et 20 au total</a:t>
            </a:r>
          </a:p>
          <a:p>
            <a:pPr marL="979488" indent="-436563" algn="l">
              <a:buFont typeface="Wingdings" charset="2"/>
              <a:buChar char="Ø"/>
            </a:pPr>
            <a:endParaRPr lang="fr-FR" sz="2000" b="1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2438" indent="-434975" algn="l">
              <a:buFont typeface="Wingdings" charset="2"/>
              <a:buChar char="Ø"/>
            </a:pPr>
            <a:endParaRPr lang="fr-FR" sz="2000" b="1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463" algn="l"/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2 catégories de sous-vœux :</a:t>
            </a:r>
          </a:p>
          <a:p>
            <a:pPr marL="452438" indent="-434975" algn="l">
              <a:buFont typeface="Wingdings" charset="2"/>
              <a:buChar char="Ø"/>
            </a:pPr>
            <a:endParaRPr lang="fr-FR" sz="2000" b="1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2438" indent="-434975" algn="l">
              <a:buFont typeface="Wingdings" charset="2"/>
              <a:buChar char="Ø"/>
            </a:pPr>
            <a:endParaRPr lang="fr-FR" sz="2000" b="1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9437" algn="l"/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Sous-vœux comptabilisés : </a:t>
            </a: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(CPGE, BUT, BTS, DCG, DNMADE…) </a:t>
            </a:r>
          </a:p>
          <a:p>
            <a:pPr marL="942975" indent="-363538" algn="l"/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9437" algn="l"/>
            <a:r>
              <a:rPr lang="fr-FR" sz="2000" b="1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- Sous-vœux non comptabilisés : </a:t>
            </a:r>
            <a:r>
              <a:rPr lang="fr-FR" sz="20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(Réseau écoles de commerce et d’ingénieur, Parcours d’Accès Spécifique Santé, IEP,  …)</a:t>
            </a:r>
          </a:p>
          <a:p>
            <a:pPr marL="942975" indent="-363538" algn="l">
              <a:buFont typeface="Wingdings" pitchFamily="2" charset="2"/>
              <a:buChar char="Ø"/>
            </a:pPr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9437" algn="l"/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42975" indent="-363538" algn="l">
              <a:buFont typeface="Wingdings" pitchFamily="2" charset="2"/>
              <a:buChar char="Ø"/>
            </a:pPr>
            <a:endParaRPr lang="fr-FR" sz="2000" dirty="0">
              <a:solidFill>
                <a:schemeClr val="bg1"/>
              </a:solidFill>
              <a:latin typeface="Helvetica Ligh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9437" algn="l"/>
            <a:r>
              <a:rPr lang="fr-FR" sz="2000" dirty="0">
                <a:solidFill>
                  <a:schemeClr val="bg1"/>
                </a:solidFill>
                <a:latin typeface="Helvetica Light"/>
              </a:rPr>
              <a:t>NB : vous n’avez pas besoin de compter vos vœux vous-même : dans votre dossier candidat, un compteur indique clairement le nombre de vœux et de sous-vœux que vous avez formulé. </a:t>
            </a:r>
            <a:endParaRPr lang="fr-FR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387" algn="l"/>
            <a:endParaRPr lang="fr-FR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0E1EB6-00AD-4F46-ABF4-0CE803D19F7C}"/>
              </a:ext>
            </a:extLst>
          </p:cNvPr>
          <p:cNvSpPr txBox="1"/>
          <p:nvPr/>
        </p:nvSpPr>
        <p:spPr>
          <a:xfrm>
            <a:off x="4486176" y="875636"/>
            <a:ext cx="681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Saisie des vœux sur </a:t>
            </a:r>
            <a:r>
              <a:rPr lang="fr-FR" sz="2800" dirty="0" err="1">
                <a:solidFill>
                  <a:schemeClr val="bg1"/>
                </a:solidFill>
                <a:latin typeface="Helvetica Light"/>
                <a:ea typeface="Helvetica Neue" panose="02000503000000020004" pitchFamily="2" charset="0"/>
                <a:cs typeface="Helvetica Neue" panose="02000503000000020004" pitchFamily="2" charset="0"/>
              </a:rPr>
              <a:t>Parcoursup</a:t>
            </a:r>
            <a:endParaRPr lang="fr-FR" sz="28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560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DDE78370-FB5B-4152-9CEE-BF1E575CFBAC}"/>
              </a:ext>
            </a:extLst>
          </p:cNvPr>
          <p:cNvSpPr/>
          <p:nvPr/>
        </p:nvSpPr>
        <p:spPr bwMode="auto">
          <a:xfrm>
            <a:off x="12417485" y="3889568"/>
            <a:ext cx="245127" cy="24197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490F291-7E2B-4011-A083-0C8D4375E78B}"/>
              </a:ext>
            </a:extLst>
          </p:cNvPr>
          <p:cNvSpPr/>
          <p:nvPr/>
        </p:nvSpPr>
        <p:spPr bwMode="auto">
          <a:xfrm>
            <a:off x="11901642" y="3889569"/>
            <a:ext cx="245127" cy="27741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EDFEEE3-5CFA-1E42-9437-481C9ADEE414}"/>
              </a:ext>
            </a:extLst>
          </p:cNvPr>
          <p:cNvSpPr/>
          <p:nvPr/>
        </p:nvSpPr>
        <p:spPr bwMode="auto">
          <a:xfrm>
            <a:off x="1871250" y="3930565"/>
            <a:ext cx="238400" cy="24764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B1F3569-3FCD-B847-AB75-387E349563D2}"/>
              </a:ext>
            </a:extLst>
          </p:cNvPr>
          <p:cNvSpPr/>
          <p:nvPr/>
        </p:nvSpPr>
        <p:spPr bwMode="auto">
          <a:xfrm>
            <a:off x="2403499" y="3934270"/>
            <a:ext cx="238400" cy="2243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C174E75-098E-2C4B-ADAE-9E0A84D4196C}"/>
              </a:ext>
            </a:extLst>
          </p:cNvPr>
          <p:cNvSpPr/>
          <p:nvPr/>
        </p:nvSpPr>
        <p:spPr bwMode="auto">
          <a:xfrm>
            <a:off x="3553449" y="3942443"/>
            <a:ext cx="230925" cy="21444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1F6B8C1-6E38-5144-9EA3-7B50BDA63D8D}"/>
              </a:ext>
            </a:extLst>
          </p:cNvPr>
          <p:cNvSpPr/>
          <p:nvPr/>
        </p:nvSpPr>
        <p:spPr bwMode="auto">
          <a:xfrm>
            <a:off x="4024068" y="3934198"/>
            <a:ext cx="237351" cy="2251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B7D7A47-0576-4C49-AEF7-9D804AE6E54F}"/>
              </a:ext>
            </a:extLst>
          </p:cNvPr>
          <p:cNvSpPr/>
          <p:nvPr/>
        </p:nvSpPr>
        <p:spPr bwMode="auto">
          <a:xfrm>
            <a:off x="7382053" y="3917959"/>
            <a:ext cx="278532" cy="2640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2D6E857-838E-C843-ABF7-355AB124B1E0}"/>
              </a:ext>
            </a:extLst>
          </p:cNvPr>
          <p:cNvSpPr/>
          <p:nvPr/>
        </p:nvSpPr>
        <p:spPr bwMode="auto">
          <a:xfrm>
            <a:off x="5798978" y="3905451"/>
            <a:ext cx="241772" cy="263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2248163" cy="801207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B8626AA-F2AE-BB4D-9BEC-324166F6FC7C}"/>
              </a:ext>
            </a:extLst>
          </p:cNvPr>
          <p:cNvCxnSpPr>
            <a:cxnSpLocks/>
          </p:cNvCxnSpPr>
          <p:nvPr/>
        </p:nvCxnSpPr>
        <p:spPr bwMode="auto">
          <a:xfrm>
            <a:off x="1704157" y="4168810"/>
            <a:ext cx="11134947" cy="0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514648F-40F5-754F-8C99-5059ED2228AC}"/>
              </a:ext>
            </a:extLst>
          </p:cNvPr>
          <p:cNvSpPr txBox="1"/>
          <p:nvPr/>
        </p:nvSpPr>
        <p:spPr>
          <a:xfrm rot="19228048">
            <a:off x="4970797" y="3137973"/>
            <a:ext cx="290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CPGE ECG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B004F43-5F28-4944-A417-8DF51B31EBFE}"/>
              </a:ext>
            </a:extLst>
          </p:cNvPr>
          <p:cNvSpPr txBox="1"/>
          <p:nvPr/>
        </p:nvSpPr>
        <p:spPr>
          <a:xfrm>
            <a:off x="6040750" y="4650975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Janson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4166C3D-841B-024B-B24E-20F0BC54D8FB}"/>
              </a:ext>
            </a:extLst>
          </p:cNvPr>
          <p:cNvSpPr txBox="1"/>
          <p:nvPr/>
        </p:nvSpPr>
        <p:spPr>
          <a:xfrm>
            <a:off x="6013906" y="5164475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Franklin</a:t>
            </a:r>
            <a:r>
              <a:rPr lang="fr-FR" sz="1600" dirty="0"/>
              <a:t>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B2D9CB2-207F-D24C-A7DA-6CDA5F2D6807}"/>
              </a:ext>
            </a:extLst>
          </p:cNvPr>
          <p:cNvSpPr txBox="1"/>
          <p:nvPr/>
        </p:nvSpPr>
        <p:spPr>
          <a:xfrm>
            <a:off x="5971744" y="5685489"/>
            <a:ext cx="856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Carnot</a:t>
            </a:r>
            <a:r>
              <a:rPr lang="fr-FR" sz="1600" dirty="0"/>
              <a:t>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96157F-619D-7D41-9B0D-81D55AB9121C}"/>
              </a:ext>
            </a:extLst>
          </p:cNvPr>
          <p:cNvSpPr txBox="1"/>
          <p:nvPr/>
        </p:nvSpPr>
        <p:spPr>
          <a:xfrm>
            <a:off x="6022935" y="6130137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St Michel P.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D83E8D3-4F20-184F-84F0-CF77F5557399}"/>
              </a:ext>
            </a:extLst>
          </p:cNvPr>
          <p:cNvSpPr txBox="1"/>
          <p:nvPr/>
        </p:nvSpPr>
        <p:spPr>
          <a:xfrm>
            <a:off x="5631252" y="671212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St Jean Douai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4A8B9B4-F975-1A4E-90FE-53EC5791CD35}"/>
              </a:ext>
            </a:extLst>
          </p:cNvPr>
          <p:cNvSpPr txBox="1"/>
          <p:nvPr/>
        </p:nvSpPr>
        <p:spPr>
          <a:xfrm rot="19444608">
            <a:off x="3227375" y="2850134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Concours Sésame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C521026-A5E9-9649-AA39-BDC1D725AE6A}"/>
              </a:ext>
            </a:extLst>
          </p:cNvPr>
          <p:cNvSpPr txBox="1"/>
          <p:nvPr/>
        </p:nvSpPr>
        <p:spPr>
          <a:xfrm>
            <a:off x="5798978" y="7190645"/>
            <a:ext cx="1742785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solidFill>
                  <a:srgbClr val="92D050"/>
                </a:solidFill>
              </a:rPr>
              <a:t>CPGE :</a:t>
            </a:r>
          </a:p>
          <a:p>
            <a:pPr algn="l"/>
            <a:r>
              <a:rPr lang="fr-FR" sz="2000" dirty="0">
                <a:solidFill>
                  <a:srgbClr val="92D050"/>
                </a:solidFill>
              </a:rPr>
              <a:t>5 sous-vœux</a:t>
            </a:r>
          </a:p>
          <a:p>
            <a:pPr algn="l"/>
            <a:r>
              <a:rPr lang="fr-FR" sz="2000" dirty="0">
                <a:solidFill>
                  <a:srgbClr val="92D050"/>
                </a:solidFill>
              </a:rPr>
              <a:t>comptabilisés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DE64D0D7-28B8-0F4A-BF4E-CE3ECEF1D0E9}"/>
              </a:ext>
            </a:extLst>
          </p:cNvPr>
          <p:cNvCxnSpPr>
            <a:cxnSpLocks/>
            <a:stCxn id="98" idx="2"/>
          </p:cNvCxnSpPr>
          <p:nvPr/>
        </p:nvCxnSpPr>
        <p:spPr bwMode="auto">
          <a:xfrm>
            <a:off x="3668912" y="4156889"/>
            <a:ext cx="8609" cy="18383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91258B81-DF3C-D743-BD9B-98970D50AC01}"/>
              </a:ext>
            </a:extLst>
          </p:cNvPr>
          <p:cNvSpPr txBox="1"/>
          <p:nvPr/>
        </p:nvSpPr>
        <p:spPr>
          <a:xfrm>
            <a:off x="2456384" y="440285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BBA </a:t>
            </a:r>
            <a:r>
              <a:rPr lang="fr-FR" sz="1600" dirty="0" err="1">
                <a:solidFill>
                  <a:schemeClr val="bg1"/>
                </a:solidFill>
              </a:rPr>
              <a:t>Esse</a:t>
            </a:r>
            <a:r>
              <a:rPr lang="fr-FR" sz="1800" dirty="0" err="1">
                <a:solidFill>
                  <a:schemeClr val="bg1"/>
                </a:solidFill>
              </a:rPr>
              <a:t>c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9801A13-75CF-CD4F-9C01-BA4DAD353883}"/>
              </a:ext>
            </a:extLst>
          </p:cNvPr>
          <p:cNvSpPr txBox="1"/>
          <p:nvPr/>
        </p:nvSpPr>
        <p:spPr>
          <a:xfrm>
            <a:off x="2022968" y="4824227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CESEM Reims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51B50B9-A06C-7A4D-A4A9-B8B7533AED89}"/>
              </a:ext>
            </a:extLst>
          </p:cNvPr>
          <p:cNvSpPr txBox="1"/>
          <p:nvPr/>
        </p:nvSpPr>
        <p:spPr>
          <a:xfrm>
            <a:off x="2817730" y="525306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ESCE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FDE9672-015A-FF43-8068-1F312C0364AD}"/>
              </a:ext>
            </a:extLst>
          </p:cNvPr>
          <p:cNvSpPr txBox="1"/>
          <p:nvPr/>
        </p:nvSpPr>
        <p:spPr>
          <a:xfrm>
            <a:off x="1852910" y="5629334"/>
            <a:ext cx="190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EM Normandie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A40CD07-2EFB-C147-B28E-364945F3B1D1}"/>
              </a:ext>
            </a:extLst>
          </p:cNvPr>
          <p:cNvSpPr txBox="1"/>
          <p:nvPr/>
        </p:nvSpPr>
        <p:spPr>
          <a:xfrm rot="19404318">
            <a:off x="3813229" y="2954831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Concours Accès</a:t>
            </a: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DB9C55D-FCE5-EC4C-BE98-AF7FFECCE3D3}"/>
              </a:ext>
            </a:extLst>
          </p:cNvPr>
          <p:cNvCxnSpPr>
            <a:cxnSpLocks/>
            <a:stCxn id="108" idx="2"/>
          </p:cNvCxnSpPr>
          <p:nvPr/>
        </p:nvCxnSpPr>
        <p:spPr bwMode="auto">
          <a:xfrm>
            <a:off x="4142744" y="4159343"/>
            <a:ext cx="12688" cy="14637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46244BD5-D904-D74F-A115-F0608BFFCA8F}"/>
              </a:ext>
            </a:extLst>
          </p:cNvPr>
          <p:cNvSpPr txBox="1"/>
          <p:nvPr/>
        </p:nvSpPr>
        <p:spPr>
          <a:xfrm>
            <a:off x="4160374" y="4445193"/>
            <a:ext cx="79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IESEG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A0F3C9F2-51FE-6F40-82A7-16C00272E709}"/>
              </a:ext>
            </a:extLst>
          </p:cNvPr>
          <p:cNvSpPr txBox="1"/>
          <p:nvPr/>
        </p:nvSpPr>
        <p:spPr>
          <a:xfrm>
            <a:off x="4252328" y="5211577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ESDES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4DC1E1FC-2EC6-3948-9310-17D7447C409D}"/>
              </a:ext>
            </a:extLst>
          </p:cNvPr>
          <p:cNvSpPr txBox="1"/>
          <p:nvPr/>
        </p:nvSpPr>
        <p:spPr>
          <a:xfrm rot="19462658">
            <a:off x="2200021" y="2848676"/>
            <a:ext cx="267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Licence</a:t>
            </a:r>
            <a:r>
              <a:rPr lang="fr-FR" sz="1800" b="1" dirty="0">
                <a:solidFill>
                  <a:schemeClr val="bg1"/>
                </a:solidFill>
              </a:rPr>
              <a:t> Droit  Assas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9937113-3632-9042-A44B-ECBF5F8D0420}"/>
              </a:ext>
            </a:extLst>
          </p:cNvPr>
          <p:cNvSpPr txBox="1"/>
          <p:nvPr/>
        </p:nvSpPr>
        <p:spPr>
          <a:xfrm rot="19200775">
            <a:off x="7249335" y="2759307"/>
            <a:ext cx="262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</a:rPr>
              <a:t>BTS Commerce  </a:t>
            </a:r>
          </a:p>
          <a:p>
            <a:pPr algn="l"/>
            <a:r>
              <a:rPr lang="fr-FR" sz="2000" b="1" dirty="0">
                <a:solidFill>
                  <a:schemeClr val="bg1"/>
                </a:solidFill>
              </a:rPr>
              <a:t>         International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0BAFD10-E027-FD4A-9196-23442B91FF5B}"/>
              </a:ext>
            </a:extLst>
          </p:cNvPr>
          <p:cNvCxnSpPr>
            <a:cxnSpLocks/>
          </p:cNvCxnSpPr>
          <p:nvPr/>
        </p:nvCxnSpPr>
        <p:spPr bwMode="auto">
          <a:xfrm>
            <a:off x="7473868" y="4180512"/>
            <a:ext cx="31226" cy="1523347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FC26BE63-335A-4245-8EE0-DC0A159FA09E}"/>
              </a:ext>
            </a:extLst>
          </p:cNvPr>
          <p:cNvSpPr txBox="1"/>
          <p:nvPr/>
        </p:nvSpPr>
        <p:spPr>
          <a:xfrm>
            <a:off x="4200650" y="4840691"/>
            <a:ext cx="81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ESSCA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FB2AF1BA-F301-2848-9D2C-E9E484A805E9}"/>
              </a:ext>
            </a:extLst>
          </p:cNvPr>
          <p:cNvSpPr txBox="1"/>
          <p:nvPr/>
        </p:nvSpPr>
        <p:spPr>
          <a:xfrm>
            <a:off x="7254630" y="5084331"/>
            <a:ext cx="201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Rambouillet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5502686-07BB-B247-B14F-68FD5728A1DD}"/>
              </a:ext>
            </a:extLst>
          </p:cNvPr>
          <p:cNvSpPr txBox="1"/>
          <p:nvPr/>
        </p:nvSpPr>
        <p:spPr>
          <a:xfrm>
            <a:off x="7505105" y="5703859"/>
            <a:ext cx="1742785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solidFill>
                  <a:srgbClr val="92D050"/>
                </a:solidFill>
              </a:rPr>
              <a:t>BTS :</a:t>
            </a:r>
          </a:p>
          <a:p>
            <a:pPr algn="l"/>
            <a:r>
              <a:rPr lang="fr-FR" sz="2000" dirty="0">
                <a:solidFill>
                  <a:srgbClr val="92D050"/>
                </a:solidFill>
              </a:rPr>
              <a:t>3 sous-vœux</a:t>
            </a:r>
          </a:p>
          <a:p>
            <a:pPr algn="l"/>
            <a:r>
              <a:rPr lang="fr-FR" sz="2000" dirty="0">
                <a:solidFill>
                  <a:srgbClr val="92D050"/>
                </a:solidFill>
              </a:rPr>
              <a:t>comptabilisés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C42F50A-5880-7949-8991-DC8C05A2D477}"/>
              </a:ext>
            </a:extLst>
          </p:cNvPr>
          <p:cNvSpPr txBox="1"/>
          <p:nvPr/>
        </p:nvSpPr>
        <p:spPr>
          <a:xfrm rot="19108198">
            <a:off x="9891608" y="2862749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Sciences Po Paris 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9F547FC-1917-3648-AA7F-3EAC0820DAFB}"/>
              </a:ext>
            </a:extLst>
          </p:cNvPr>
          <p:cNvSpPr txBox="1"/>
          <p:nvPr/>
        </p:nvSpPr>
        <p:spPr>
          <a:xfrm rot="18998300">
            <a:off x="10406492" y="2915384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IEP </a:t>
            </a:r>
            <a:r>
              <a:rPr lang="fr-FR" sz="1600" b="1" dirty="0">
                <a:solidFill>
                  <a:schemeClr val="bg1"/>
                </a:solidFill>
              </a:rPr>
              <a:t>Réseau</a:t>
            </a:r>
            <a:r>
              <a:rPr lang="fr-FR" sz="1800" b="1" dirty="0">
                <a:solidFill>
                  <a:schemeClr val="bg1"/>
                </a:solidFill>
              </a:rPr>
              <a:t> SC Po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2759C1D2-CD17-2547-929B-163BED021B7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09237" y="4221681"/>
            <a:ext cx="19984" cy="26568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BA86699-EA98-4AE8-9B6A-B1C09A6C0D6C}"/>
              </a:ext>
            </a:extLst>
          </p:cNvPr>
          <p:cNvGrpSpPr/>
          <p:nvPr/>
        </p:nvGrpSpPr>
        <p:grpSpPr>
          <a:xfrm>
            <a:off x="10849465" y="4319448"/>
            <a:ext cx="1752430" cy="2359444"/>
            <a:chOff x="11269638" y="4169977"/>
            <a:chExt cx="1752430" cy="2359444"/>
          </a:xfrm>
        </p:grpSpPr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0BBBB97C-F5A4-1F47-BE8A-5FA5902D72CD}"/>
                </a:ext>
              </a:extLst>
            </p:cNvPr>
            <p:cNvSpPr txBox="1"/>
            <p:nvPr/>
          </p:nvSpPr>
          <p:spPr>
            <a:xfrm>
              <a:off x="11419221" y="4169977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solidFill>
                    <a:schemeClr val="bg1"/>
                  </a:solidFill>
                </a:rPr>
                <a:t>Lyon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1C68AE1B-7BB6-AD4D-A4CD-E504412E20DC}"/>
                </a:ext>
              </a:extLst>
            </p:cNvPr>
            <p:cNvSpPr txBox="1"/>
            <p:nvPr/>
          </p:nvSpPr>
          <p:spPr>
            <a:xfrm>
              <a:off x="11409345" y="4512788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solidFill>
                    <a:schemeClr val="bg1"/>
                  </a:solidFill>
                </a:rPr>
                <a:t>Lille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C35AE4BD-CA7B-234D-A469-F88BD5FEECCB}"/>
                </a:ext>
              </a:extLst>
            </p:cNvPr>
            <p:cNvSpPr txBox="1"/>
            <p:nvPr/>
          </p:nvSpPr>
          <p:spPr>
            <a:xfrm>
              <a:off x="11419221" y="4842245"/>
              <a:ext cx="54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>
                  <a:solidFill>
                    <a:schemeClr val="bg1"/>
                  </a:solidFill>
                </a:rPr>
                <a:t>Aix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8FB21C43-BDBD-1E4A-9742-D7E298A7CF43}"/>
                </a:ext>
              </a:extLst>
            </p:cNvPr>
            <p:cNvSpPr txBox="1"/>
            <p:nvPr/>
          </p:nvSpPr>
          <p:spPr>
            <a:xfrm>
              <a:off x="11320175" y="5185056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solidFill>
                    <a:schemeClr val="bg1"/>
                  </a:solidFill>
                </a:rPr>
                <a:t>Strasbourg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4C4F0D3E-72A0-F947-BF81-734189538176}"/>
                </a:ext>
              </a:extLst>
            </p:cNvPr>
            <p:cNvSpPr txBox="1"/>
            <p:nvPr/>
          </p:nvSpPr>
          <p:spPr>
            <a:xfrm>
              <a:off x="11309740" y="5527867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solidFill>
                    <a:schemeClr val="bg1"/>
                  </a:solidFill>
                </a:rPr>
                <a:t>Gd Paris Ouest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C6953470-669B-1946-8D3C-9D6CB4948211}"/>
                </a:ext>
              </a:extLst>
            </p:cNvPr>
            <p:cNvSpPr txBox="1"/>
            <p:nvPr/>
          </p:nvSpPr>
          <p:spPr>
            <a:xfrm>
              <a:off x="11309740" y="5844157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solidFill>
                    <a:schemeClr val="bg1"/>
                  </a:solidFill>
                </a:rPr>
                <a:t>Rennes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3CF404D4-113D-414E-805C-F4A6FD53D0E3}"/>
                </a:ext>
              </a:extLst>
            </p:cNvPr>
            <p:cNvSpPr txBox="1"/>
            <p:nvPr/>
          </p:nvSpPr>
          <p:spPr>
            <a:xfrm>
              <a:off x="11269638" y="6160089"/>
              <a:ext cx="1263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>
                  <a:solidFill>
                    <a:schemeClr val="bg1"/>
                  </a:solidFill>
                </a:rPr>
                <a:t>Toulouse</a:t>
              </a: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FF5DAE8-9257-094B-BB6A-EA34F672A197}"/>
              </a:ext>
            </a:extLst>
          </p:cNvPr>
          <p:cNvSpPr/>
          <p:nvPr/>
        </p:nvSpPr>
        <p:spPr bwMode="auto">
          <a:xfrm flipH="1">
            <a:off x="10716586" y="3890368"/>
            <a:ext cx="225269" cy="2478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36697BAD-9233-3C49-9E3F-63AA10A83008}"/>
              </a:ext>
            </a:extLst>
          </p:cNvPr>
          <p:cNvSpPr/>
          <p:nvPr/>
        </p:nvSpPr>
        <p:spPr bwMode="auto">
          <a:xfrm>
            <a:off x="3530464" y="4932751"/>
            <a:ext cx="267360" cy="158714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AFC2F348-6D1D-CB42-B91B-DD16D08F9047}"/>
              </a:ext>
            </a:extLst>
          </p:cNvPr>
          <p:cNvSpPr/>
          <p:nvPr/>
        </p:nvSpPr>
        <p:spPr bwMode="auto">
          <a:xfrm>
            <a:off x="5798978" y="6798382"/>
            <a:ext cx="190039" cy="196684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7189109-DC11-FB41-AEF7-1AFB37C4311C}"/>
              </a:ext>
            </a:extLst>
          </p:cNvPr>
          <p:cNvCxnSpPr>
            <a:cxnSpLocks/>
          </p:cNvCxnSpPr>
          <p:nvPr/>
        </p:nvCxnSpPr>
        <p:spPr bwMode="auto">
          <a:xfrm>
            <a:off x="5895249" y="4216098"/>
            <a:ext cx="30874" cy="3000663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Ellipse 113">
            <a:extLst>
              <a:ext uri="{FF2B5EF4-FFF2-40B4-BE49-F238E27FC236}">
                <a16:creationId xmlns:a16="http://schemas.microsoft.com/office/drawing/2014/main" id="{78E418AC-C92C-C948-9527-EAF79457D174}"/>
              </a:ext>
            </a:extLst>
          </p:cNvPr>
          <p:cNvSpPr/>
          <p:nvPr/>
        </p:nvSpPr>
        <p:spPr bwMode="auto">
          <a:xfrm>
            <a:off x="5824492" y="4704598"/>
            <a:ext cx="190039" cy="212234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6A179728-DB8C-6342-A7F8-3ED988951D06}"/>
              </a:ext>
            </a:extLst>
          </p:cNvPr>
          <p:cNvSpPr/>
          <p:nvPr/>
        </p:nvSpPr>
        <p:spPr bwMode="auto">
          <a:xfrm>
            <a:off x="5815473" y="6197885"/>
            <a:ext cx="192617" cy="20133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E8E0317D-B4A9-BD44-9A8D-ABC72BCFAA95}"/>
              </a:ext>
            </a:extLst>
          </p:cNvPr>
          <p:cNvSpPr/>
          <p:nvPr/>
        </p:nvSpPr>
        <p:spPr bwMode="auto">
          <a:xfrm>
            <a:off x="5818277" y="5789362"/>
            <a:ext cx="219585" cy="18725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C272913C-B215-2B4F-A103-1A43BEC0810A}"/>
              </a:ext>
            </a:extLst>
          </p:cNvPr>
          <p:cNvSpPr/>
          <p:nvPr/>
        </p:nvSpPr>
        <p:spPr bwMode="auto">
          <a:xfrm>
            <a:off x="5823944" y="5242071"/>
            <a:ext cx="213918" cy="18147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A47C802B-9CEA-8345-A7E7-12C24DCD5A9F}"/>
              </a:ext>
            </a:extLst>
          </p:cNvPr>
          <p:cNvSpPr/>
          <p:nvPr/>
        </p:nvSpPr>
        <p:spPr bwMode="auto">
          <a:xfrm>
            <a:off x="3583906" y="4518541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06C9A029-A67E-7747-A537-0D13A550B024}"/>
              </a:ext>
            </a:extLst>
          </p:cNvPr>
          <p:cNvSpPr/>
          <p:nvPr/>
        </p:nvSpPr>
        <p:spPr bwMode="auto">
          <a:xfrm>
            <a:off x="3570456" y="5731333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0C3370C4-E113-E84B-B26D-742721D87C29}"/>
              </a:ext>
            </a:extLst>
          </p:cNvPr>
          <p:cNvSpPr/>
          <p:nvPr/>
        </p:nvSpPr>
        <p:spPr bwMode="auto">
          <a:xfrm>
            <a:off x="4051478" y="5257248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77D599E7-BFAB-C245-907B-B283F6E3CD7A}"/>
              </a:ext>
            </a:extLst>
          </p:cNvPr>
          <p:cNvSpPr/>
          <p:nvPr/>
        </p:nvSpPr>
        <p:spPr bwMode="auto">
          <a:xfrm>
            <a:off x="4041245" y="4889774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57934CBC-2E1C-1844-93EA-29BF5CB503FD}"/>
              </a:ext>
            </a:extLst>
          </p:cNvPr>
          <p:cNvSpPr/>
          <p:nvPr/>
        </p:nvSpPr>
        <p:spPr bwMode="auto">
          <a:xfrm flipH="1">
            <a:off x="4041666" y="4502137"/>
            <a:ext cx="161827" cy="18943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A221788D-1A5D-EC4E-B88B-372B94F1E203}"/>
              </a:ext>
            </a:extLst>
          </p:cNvPr>
          <p:cNvSpPr/>
          <p:nvPr/>
        </p:nvSpPr>
        <p:spPr bwMode="auto">
          <a:xfrm>
            <a:off x="7382053" y="5186715"/>
            <a:ext cx="213918" cy="18147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B50D1A31-F201-344C-85CC-DD062EDE31EE}"/>
              </a:ext>
            </a:extLst>
          </p:cNvPr>
          <p:cNvSpPr/>
          <p:nvPr/>
        </p:nvSpPr>
        <p:spPr bwMode="auto">
          <a:xfrm>
            <a:off x="7383163" y="4802773"/>
            <a:ext cx="213918" cy="18147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3B701F6B-041B-0941-86AB-495791682B60}"/>
              </a:ext>
            </a:extLst>
          </p:cNvPr>
          <p:cNvSpPr/>
          <p:nvPr/>
        </p:nvSpPr>
        <p:spPr bwMode="auto">
          <a:xfrm>
            <a:off x="7374179" y="4353167"/>
            <a:ext cx="213918" cy="18147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EA326328-AA71-2F47-8D8B-C34C7A3694DF}"/>
              </a:ext>
            </a:extLst>
          </p:cNvPr>
          <p:cNvSpPr/>
          <p:nvPr/>
        </p:nvSpPr>
        <p:spPr bwMode="auto">
          <a:xfrm rot="3174800">
            <a:off x="3557046" y="5339289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A45B82A-4953-4ECD-B11B-DB767DA7D390}"/>
              </a:ext>
            </a:extLst>
          </p:cNvPr>
          <p:cNvGrpSpPr/>
          <p:nvPr/>
        </p:nvGrpSpPr>
        <p:grpSpPr>
          <a:xfrm>
            <a:off x="10690122" y="4401060"/>
            <a:ext cx="258212" cy="2253614"/>
            <a:chOff x="10690122" y="4401060"/>
            <a:chExt cx="258212" cy="2253614"/>
          </a:xfrm>
        </p:grpSpPr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CE489212-EE79-3F47-996A-0F60D56E1635}"/>
                </a:ext>
              </a:extLst>
            </p:cNvPr>
            <p:cNvSpPr/>
            <p:nvPr/>
          </p:nvSpPr>
          <p:spPr bwMode="auto">
            <a:xfrm>
              <a:off x="10704596" y="5144143"/>
              <a:ext cx="242229" cy="137398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chemeClr val="accent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normalizeH="0" baseline="0">
                <a:ln>
                  <a:noFill/>
                </a:ln>
                <a:solidFill>
                  <a:srgbClr val="876552"/>
                </a:solidFill>
                <a:effectLst/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endParaRP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94076EF8-AF30-43CE-BBA1-49B9850FC21B}"/>
                </a:ext>
              </a:extLst>
            </p:cNvPr>
            <p:cNvGrpSpPr/>
            <p:nvPr/>
          </p:nvGrpSpPr>
          <p:grpSpPr>
            <a:xfrm>
              <a:off x="10690122" y="4401060"/>
              <a:ext cx="258212" cy="2253614"/>
              <a:chOff x="10990177" y="4234875"/>
              <a:chExt cx="258212" cy="2253614"/>
            </a:xfrm>
          </p:grpSpPr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C956F579-A062-3447-ADA5-5641FCB356AE}"/>
                  </a:ext>
                </a:extLst>
              </p:cNvPr>
              <p:cNvSpPr/>
              <p:nvPr/>
            </p:nvSpPr>
            <p:spPr bwMode="auto">
              <a:xfrm>
                <a:off x="11015235" y="5322381"/>
                <a:ext cx="213918" cy="181475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accent1"/>
                </a:solidFill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584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600" b="0" i="0" u="none" strike="noStrike" cap="none" normalizeH="0" baseline="0">
                  <a:ln>
                    <a:noFill/>
                  </a:ln>
                  <a:solidFill>
                    <a:srgbClr val="876552"/>
                  </a:solidFill>
                  <a:effectLst/>
                  <a:latin typeface="Georgia" pitchFamily="18" charset="0"/>
                  <a:ea typeface="Georgia" pitchFamily="18" charset="0"/>
                  <a:cs typeface="Georgia" pitchFamily="18" charset="0"/>
                  <a:sym typeface="Georgia" pitchFamily="18" charset="0"/>
                </a:endParaRPr>
              </a:p>
            </p:txBody>
          </p: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73077F77-8A3E-4219-A868-A36B8CF05E7B}"/>
                  </a:ext>
                </a:extLst>
              </p:cNvPr>
              <p:cNvGrpSpPr/>
              <p:nvPr/>
            </p:nvGrpSpPr>
            <p:grpSpPr>
              <a:xfrm>
                <a:off x="10990177" y="4234875"/>
                <a:ext cx="258212" cy="1876752"/>
                <a:chOff x="11004208" y="4249127"/>
                <a:chExt cx="258212" cy="1876752"/>
              </a:xfrm>
            </p:grpSpPr>
            <p:sp>
              <p:nvSpPr>
                <p:cNvPr id="129" name="Ellipse 128">
                  <a:extLst>
                    <a:ext uri="{FF2B5EF4-FFF2-40B4-BE49-F238E27FC236}">
                      <a16:creationId xmlns:a16="http://schemas.microsoft.com/office/drawing/2014/main" id="{BAFF25C0-9E06-6F4D-B155-F7860DA3297F}"/>
                    </a:ext>
                  </a:extLst>
                </p:cNvPr>
                <p:cNvSpPr/>
                <p:nvPr/>
              </p:nvSpPr>
              <p:spPr bwMode="auto">
                <a:xfrm>
                  <a:off x="11004208" y="5944404"/>
                  <a:ext cx="213918" cy="181475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584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3600" b="0" i="0" u="none" strike="noStrike" cap="none" normalizeH="0" baseline="0">
                    <a:ln>
                      <a:noFill/>
                    </a:ln>
                    <a:solidFill>
                      <a:srgbClr val="876552"/>
                    </a:solidFill>
                    <a:effectLst/>
                    <a:latin typeface="Georgia" pitchFamily="18" charset="0"/>
                    <a:ea typeface="Georgia" pitchFamily="18" charset="0"/>
                    <a:cs typeface="Georgia" pitchFamily="18" charset="0"/>
                    <a:sym typeface="Georgia" pitchFamily="18" charset="0"/>
                  </a:endParaRPr>
                </a:p>
              </p:txBody>
            </p:sp>
            <p:sp>
              <p:nvSpPr>
                <p:cNvPr id="130" name="Ellipse 129">
                  <a:extLst>
                    <a:ext uri="{FF2B5EF4-FFF2-40B4-BE49-F238E27FC236}">
                      <a16:creationId xmlns:a16="http://schemas.microsoft.com/office/drawing/2014/main" id="{2A0CEDDB-582F-6F42-B33D-E632698A58EE}"/>
                    </a:ext>
                  </a:extLst>
                </p:cNvPr>
                <p:cNvSpPr/>
                <p:nvPr/>
              </p:nvSpPr>
              <p:spPr bwMode="auto">
                <a:xfrm>
                  <a:off x="11015235" y="5662573"/>
                  <a:ext cx="213918" cy="181475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584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3600" b="0" i="0" u="none" strike="noStrike" cap="none" normalizeH="0" baseline="0">
                    <a:ln>
                      <a:noFill/>
                    </a:ln>
                    <a:solidFill>
                      <a:srgbClr val="876552"/>
                    </a:solidFill>
                    <a:effectLst/>
                    <a:latin typeface="Georgia" pitchFamily="18" charset="0"/>
                    <a:ea typeface="Georgia" pitchFamily="18" charset="0"/>
                    <a:cs typeface="Georgia" pitchFamily="18" charset="0"/>
                    <a:sym typeface="Georgia" pitchFamily="18" charset="0"/>
                  </a:endParaRPr>
                </a:p>
              </p:txBody>
            </p:sp>
            <p:sp>
              <p:nvSpPr>
                <p:cNvPr id="133" name="Ellipse 132">
                  <a:extLst>
                    <a:ext uri="{FF2B5EF4-FFF2-40B4-BE49-F238E27FC236}">
                      <a16:creationId xmlns:a16="http://schemas.microsoft.com/office/drawing/2014/main" id="{1595698C-6D1F-6742-9CAF-93361BF81B3D}"/>
                    </a:ext>
                  </a:extLst>
                </p:cNvPr>
                <p:cNvSpPr/>
                <p:nvPr/>
              </p:nvSpPr>
              <p:spPr bwMode="auto">
                <a:xfrm>
                  <a:off x="11032838" y="4651044"/>
                  <a:ext cx="213918" cy="181475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584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3600" b="0" i="0" u="none" strike="noStrike" cap="none" normalizeH="0" baseline="0">
                    <a:ln>
                      <a:noFill/>
                    </a:ln>
                    <a:solidFill>
                      <a:srgbClr val="876552"/>
                    </a:solidFill>
                    <a:effectLst/>
                    <a:latin typeface="Georgia" pitchFamily="18" charset="0"/>
                    <a:ea typeface="Georgia" pitchFamily="18" charset="0"/>
                    <a:cs typeface="Georgia" pitchFamily="18" charset="0"/>
                    <a:sym typeface="Georgia" pitchFamily="18" charset="0"/>
                  </a:endParaRPr>
                </a:p>
              </p:txBody>
            </p:sp>
            <p:sp>
              <p:nvSpPr>
                <p:cNvPr id="134" name="Ellipse 133">
                  <a:extLst>
                    <a:ext uri="{FF2B5EF4-FFF2-40B4-BE49-F238E27FC236}">
                      <a16:creationId xmlns:a16="http://schemas.microsoft.com/office/drawing/2014/main" id="{E76E461B-B9C0-264E-961C-CC221926A5AD}"/>
                    </a:ext>
                  </a:extLst>
                </p:cNvPr>
                <p:cNvSpPr/>
                <p:nvPr/>
              </p:nvSpPr>
              <p:spPr bwMode="auto">
                <a:xfrm>
                  <a:off x="11048502" y="4249127"/>
                  <a:ext cx="213918" cy="181475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584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3600" b="0" i="0" u="none" strike="noStrike" cap="none" normalizeH="0" baseline="0" dirty="0">
                    <a:ln>
                      <a:noFill/>
                    </a:ln>
                    <a:solidFill>
                      <a:srgbClr val="876552"/>
                    </a:solidFill>
                    <a:effectLst/>
                    <a:latin typeface="Georgia" pitchFamily="18" charset="0"/>
                    <a:ea typeface="Georgia" pitchFamily="18" charset="0"/>
                    <a:cs typeface="Georgia" pitchFamily="18" charset="0"/>
                    <a:sym typeface="Georgia" pitchFamily="18" charset="0"/>
                  </a:endParaRPr>
                </a:p>
              </p:txBody>
            </p:sp>
          </p:grpSp>
          <p:sp>
            <p:nvSpPr>
              <p:cNvPr id="86" name="Ellipse 85">
                <a:extLst>
                  <a:ext uri="{FF2B5EF4-FFF2-40B4-BE49-F238E27FC236}">
                    <a16:creationId xmlns:a16="http://schemas.microsoft.com/office/drawing/2014/main" id="{BF224FB6-9E9C-E34A-ADBA-3C8E45C359A6}"/>
                  </a:ext>
                </a:extLst>
              </p:cNvPr>
              <p:cNvSpPr/>
              <p:nvPr/>
            </p:nvSpPr>
            <p:spPr bwMode="auto">
              <a:xfrm>
                <a:off x="11013617" y="6307014"/>
                <a:ext cx="213918" cy="181475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accent1"/>
                </a:solidFill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584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600" b="0" i="0" u="none" strike="noStrike" cap="none" normalizeH="0" baseline="0">
                  <a:ln>
                    <a:noFill/>
                  </a:ln>
                  <a:solidFill>
                    <a:srgbClr val="876552"/>
                  </a:solidFill>
                  <a:effectLst/>
                  <a:latin typeface="Georgia" pitchFamily="18" charset="0"/>
                  <a:ea typeface="Georgia" pitchFamily="18" charset="0"/>
                  <a:cs typeface="Georgia" pitchFamily="18" charset="0"/>
                  <a:sym typeface="Georgia" pitchFamily="18" charset="0"/>
                </a:endParaRPr>
              </a:p>
            </p:txBody>
          </p:sp>
        </p:grpSp>
      </p:grpSp>
      <p:sp>
        <p:nvSpPr>
          <p:cNvPr id="101" name="ZoneTexte 100">
            <a:extLst>
              <a:ext uri="{FF2B5EF4-FFF2-40B4-BE49-F238E27FC236}">
                <a16:creationId xmlns:a16="http://schemas.microsoft.com/office/drawing/2014/main" id="{FCDC6002-EB03-164F-8B26-22A55FF4FB3F}"/>
              </a:ext>
            </a:extLst>
          </p:cNvPr>
          <p:cNvSpPr txBox="1"/>
          <p:nvPr/>
        </p:nvSpPr>
        <p:spPr>
          <a:xfrm rot="19449571">
            <a:off x="1583013" y="2737938"/>
            <a:ext cx="308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Licence Gestion </a:t>
            </a:r>
            <a:r>
              <a:rPr lang="fr-FR" sz="1800" b="1" dirty="0">
                <a:solidFill>
                  <a:schemeClr val="bg1"/>
                </a:solidFill>
              </a:rPr>
              <a:t>Sorbonne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4D9CDDD2-61E2-6641-AA37-8DCFBE7072DD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97338" y="4275896"/>
            <a:ext cx="7606" cy="12018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Ellipse 103">
            <a:extLst>
              <a:ext uri="{FF2B5EF4-FFF2-40B4-BE49-F238E27FC236}">
                <a16:creationId xmlns:a16="http://schemas.microsoft.com/office/drawing/2014/main" id="{FB2F5C62-7CFE-9449-ACF1-0097B4D572B7}"/>
              </a:ext>
            </a:extLst>
          </p:cNvPr>
          <p:cNvSpPr/>
          <p:nvPr/>
        </p:nvSpPr>
        <p:spPr bwMode="auto">
          <a:xfrm>
            <a:off x="10197985" y="4411399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70973F58-983C-E04B-AAD0-794946CF1BAA}"/>
              </a:ext>
            </a:extLst>
          </p:cNvPr>
          <p:cNvSpPr/>
          <p:nvPr/>
        </p:nvSpPr>
        <p:spPr bwMode="auto">
          <a:xfrm>
            <a:off x="10204727" y="4932751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6BF44397-FA1A-A340-AA52-3B78A433BD63}"/>
              </a:ext>
            </a:extLst>
          </p:cNvPr>
          <p:cNvSpPr txBox="1"/>
          <p:nvPr/>
        </p:nvSpPr>
        <p:spPr>
          <a:xfrm>
            <a:off x="9486509" y="4854211"/>
            <a:ext cx="758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Reims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08EC2D6-0675-7D47-9D0B-211D66612941}"/>
              </a:ext>
            </a:extLst>
          </p:cNvPr>
          <p:cNvSpPr txBox="1"/>
          <p:nvPr/>
        </p:nvSpPr>
        <p:spPr>
          <a:xfrm>
            <a:off x="9587594" y="4335474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Paris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7E12BC7-5BDA-BC47-9405-CC3167093BDF}"/>
              </a:ext>
            </a:extLst>
          </p:cNvPr>
          <p:cNvSpPr/>
          <p:nvPr/>
        </p:nvSpPr>
        <p:spPr bwMode="auto">
          <a:xfrm>
            <a:off x="10197996" y="3905451"/>
            <a:ext cx="225269" cy="2491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60C9532-B552-4168-9499-C40476D9CE1D}"/>
              </a:ext>
            </a:extLst>
          </p:cNvPr>
          <p:cNvSpPr/>
          <p:nvPr/>
        </p:nvSpPr>
        <p:spPr bwMode="auto">
          <a:xfrm>
            <a:off x="7057631" y="8461955"/>
            <a:ext cx="1323706" cy="2580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17B5E79-8AAB-4DA7-8F49-1ACEF4A0D841}"/>
              </a:ext>
            </a:extLst>
          </p:cNvPr>
          <p:cNvSpPr/>
          <p:nvPr/>
        </p:nvSpPr>
        <p:spPr bwMode="auto">
          <a:xfrm>
            <a:off x="7057631" y="9020101"/>
            <a:ext cx="1323706" cy="258069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058FD95E-C98E-4655-B98A-5160E796C497}"/>
              </a:ext>
            </a:extLst>
          </p:cNvPr>
          <p:cNvSpPr txBox="1"/>
          <p:nvPr/>
        </p:nvSpPr>
        <p:spPr>
          <a:xfrm flipH="1">
            <a:off x="8048503" y="8342413"/>
            <a:ext cx="332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92D050"/>
                </a:solidFill>
              </a:rPr>
              <a:t>Comptabilisé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A3898776-6DD8-42F9-8207-E8D596A7C0BF}"/>
              </a:ext>
            </a:extLst>
          </p:cNvPr>
          <p:cNvSpPr txBox="1"/>
          <p:nvPr/>
        </p:nvSpPr>
        <p:spPr>
          <a:xfrm>
            <a:off x="7792301" y="8816414"/>
            <a:ext cx="491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Non </a:t>
            </a:r>
            <a:r>
              <a:rPr lang="fr-FR" sz="2800" b="1" dirty="0">
                <a:solidFill>
                  <a:srgbClr val="C00000"/>
                </a:solidFill>
              </a:rPr>
              <a:t>comptabilisé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D5EF82-5312-46FD-95B7-86378DEF1141}"/>
              </a:ext>
            </a:extLst>
          </p:cNvPr>
          <p:cNvSpPr txBox="1"/>
          <p:nvPr/>
        </p:nvSpPr>
        <p:spPr>
          <a:xfrm flipH="1">
            <a:off x="6690900" y="4695704"/>
            <a:ext cx="338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Saint Germain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48000C9-104B-464F-865D-49D63BC3ED82}"/>
              </a:ext>
            </a:extLst>
          </p:cNvPr>
          <p:cNvSpPr txBox="1"/>
          <p:nvPr/>
        </p:nvSpPr>
        <p:spPr>
          <a:xfrm>
            <a:off x="7465424" y="4295851"/>
            <a:ext cx="141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Versailles</a:t>
            </a: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7488E6C4-194D-47EE-9AA5-6376A70FB73B}"/>
              </a:ext>
            </a:extLst>
          </p:cNvPr>
          <p:cNvSpPr/>
          <p:nvPr/>
        </p:nvSpPr>
        <p:spPr bwMode="auto">
          <a:xfrm>
            <a:off x="905319" y="4058536"/>
            <a:ext cx="748841" cy="220548"/>
          </a:xfrm>
          <a:prstGeom prst="rightArrow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CE151B7-37C1-4153-8E71-26F4D8598602}"/>
              </a:ext>
            </a:extLst>
          </p:cNvPr>
          <p:cNvSpPr txBox="1"/>
          <p:nvPr/>
        </p:nvSpPr>
        <p:spPr>
          <a:xfrm>
            <a:off x="22506" y="3504477"/>
            <a:ext cx="1039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 10</a:t>
            </a:r>
          </a:p>
          <a:p>
            <a:r>
              <a:rPr lang="fr-FR" sz="2000" dirty="0">
                <a:solidFill>
                  <a:srgbClr val="0070C0"/>
                </a:solidFill>
              </a:rPr>
              <a:t>Max</a:t>
            </a:r>
          </a:p>
        </p:txBody>
      </p:sp>
      <p:sp>
        <p:nvSpPr>
          <p:cNvPr id="145" name="Flèche : droite 144">
            <a:extLst>
              <a:ext uri="{FF2B5EF4-FFF2-40B4-BE49-F238E27FC236}">
                <a16:creationId xmlns:a16="http://schemas.microsoft.com/office/drawing/2014/main" id="{F435D0C8-78E8-447F-8BB7-0D5E617624D9}"/>
              </a:ext>
            </a:extLst>
          </p:cNvPr>
          <p:cNvSpPr/>
          <p:nvPr/>
        </p:nvSpPr>
        <p:spPr bwMode="auto">
          <a:xfrm rot="5400000">
            <a:off x="-306639" y="5909887"/>
            <a:ext cx="2385646" cy="234632"/>
          </a:xfrm>
          <a:prstGeom prst="rightArrow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4EEDCB7-4372-4BE5-86A3-9E18B6742253}"/>
              </a:ext>
            </a:extLst>
          </p:cNvPr>
          <p:cNvSpPr txBox="1"/>
          <p:nvPr/>
        </p:nvSpPr>
        <p:spPr>
          <a:xfrm flipH="1">
            <a:off x="245730" y="7332636"/>
            <a:ext cx="185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solidFill>
                  <a:srgbClr val="0070C0"/>
                </a:solidFill>
              </a:rPr>
              <a:t>Max 10/voie</a:t>
            </a:r>
          </a:p>
          <a:p>
            <a:pPr algn="l"/>
            <a:r>
              <a:rPr lang="fr-FR" sz="2000" dirty="0">
                <a:solidFill>
                  <a:srgbClr val="0070C0"/>
                </a:solidFill>
              </a:rPr>
              <a:t>Max 20/total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7D22B9-02D5-4F0E-A447-4EFF77AFA31C}"/>
              </a:ext>
            </a:extLst>
          </p:cNvPr>
          <p:cNvSpPr txBox="1"/>
          <p:nvPr/>
        </p:nvSpPr>
        <p:spPr>
          <a:xfrm flipH="1">
            <a:off x="4823565" y="448175"/>
            <a:ext cx="339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Light"/>
              </a:rPr>
              <a:t>Simulation Eco</a:t>
            </a:r>
          </a:p>
        </p:txBody>
      </p:sp>
    </p:spTree>
    <p:extLst>
      <p:ext uri="{BB962C8B-B14F-4D97-AF65-F5344CB8AC3E}">
        <p14:creationId xmlns:p14="http://schemas.microsoft.com/office/powerpoint/2010/main" val="1399521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Thème Office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5_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15388</TotalTime>
  <Words>1575</Words>
  <Application>Microsoft Office PowerPoint</Application>
  <PresentationFormat>Personnalisé</PresentationFormat>
  <Paragraphs>356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Calibri</vt:lpstr>
      <vt:lpstr>Century Gothic</vt:lpstr>
      <vt:lpstr>Georgia</vt:lpstr>
      <vt:lpstr>Helvetica Light</vt:lpstr>
      <vt:lpstr>Helvetica Neue</vt:lpstr>
      <vt:lpstr>Helvetica Neue Light</vt:lpstr>
      <vt:lpstr>Noteworthy Bold</vt:lpstr>
      <vt:lpstr>Times New Roman</vt:lpstr>
      <vt:lpstr>Wingdings</vt:lpstr>
      <vt:lpstr>2_Thème Office</vt:lpstr>
      <vt:lpstr>5_Thème Office</vt:lpstr>
      <vt:lpstr>  Réunion d’Information Parcoursup Terminales  2025-2026</vt:lpstr>
      <vt:lpstr>Présentation PowerPoint</vt:lpstr>
      <vt:lpstr>Présentation PowerPoint</vt:lpstr>
      <vt:lpstr>Présentation PowerPoint</vt:lpstr>
      <vt:lpstr>   Classes préparatoires aux Grandes Ecoles choisies par les élèves  Terminales ECO- 2025</vt:lpstr>
      <vt:lpstr>Orientation Gerson - Terminales S 2025 </vt:lpstr>
      <vt:lpstr>Classes Préparatoires aux Grandes Ecoles: CPGE choisies par les élèves  Terminales S-2025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d'information</dc:title>
  <dc:creator>claire challier</dc:creator>
  <cp:lastModifiedBy>Nelly Parra-Moreno</cp:lastModifiedBy>
  <cp:revision>415</cp:revision>
  <cp:lastPrinted>2025-10-09T06:21:50Z</cp:lastPrinted>
  <dcterms:modified xsi:type="dcterms:W3CDTF">2025-10-15T11:42:06Z</dcterms:modified>
</cp:coreProperties>
</file>