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6" r:id="rId13"/>
    <p:sldId id="267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67903"/>
          <c:y val="0.28128399999999998"/>
          <c:w val="0.46419500000000002"/>
          <c:h val="0.7062159999999999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Région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010-444F-910C-DC76151547E5}"/>
              </c:ext>
            </c:extLst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0-444F-910C-DC76151547E5}"/>
              </c:ext>
            </c:extLst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0-444F-910C-DC76151547E5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rgbClr val="FFFFFF"/>
                      </a:solidFill>
                      <a:effectLst>
                        <a:outerShdw blurRad="127000" dist="84871" dir="2388334" algn="tl">
                          <a:srgbClr val="000000">
                            <a:alpha val="48275"/>
                          </a:srgbClr>
                        </a:outerShdw>
                      </a:effectLst>
                      <a:latin typeface="Helvetica Neue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10-444F-910C-DC76151547E5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rgbClr val="FFFFFF"/>
                      </a:solidFill>
                      <a:effectLst>
                        <a:outerShdw blurRad="127000" dist="84871" dir="2388334" algn="tl">
                          <a:srgbClr val="000000">
                            <a:alpha val="48275"/>
                          </a:srgbClr>
                        </a:outerShdw>
                      </a:effectLst>
                      <a:latin typeface="Helvetica Neue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010-444F-910C-DC76151547E5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rgbClr val="FFFFFF"/>
                      </a:solidFill>
                      <a:effectLst>
                        <a:outerShdw blurRad="127000" dist="84871" dir="2388334" algn="tl">
                          <a:srgbClr val="000000">
                            <a:alpha val="48275"/>
                          </a:srgbClr>
                        </a:outerShdw>
                      </a:effectLst>
                      <a:latin typeface="Helvetica Neue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010-444F-910C-DC76151547E5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FFFFFF"/>
                    </a:solidFill>
                    <a:effectLst>
                      <a:outerShdw blurRad="127000" dist="84871" dir="2388334" algn="tl">
                        <a:srgbClr val="000000">
                          <a:alpha val="48275"/>
                        </a:srgbClr>
                      </a:outerShdw>
                    </a:effectLst>
                    <a:latin typeface="Helvetica Neue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Bulletins Première et Terminale</c:v>
                </c:pt>
                <c:pt idx="1">
                  <c:v>Epreuves Finales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10-444F-910C-DC7615154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2228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800" b="0" i="0" u="none" strike="noStrike">
              <a:solidFill>
                <a:srgbClr val="818181"/>
              </a:solidFill>
              <a:latin typeface="Helvetica Neue"/>
            </a:defRPr>
          </a:pPr>
          <a:endParaRPr lang="fr-F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" name="Image"/>
          <p:cNvSpPr>
            <a:spLocks noGrp="1"/>
          </p:cNvSpPr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Image"/>
          <p:cNvSpPr>
            <a:spLocks noGrp="1"/>
          </p:cNvSpPr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Image"/>
          <p:cNvSpPr>
            <a:spLocks noGrp="1"/>
          </p:cNvSpPr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Texte du titre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vers le ha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riangle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Image"/>
          <p:cNvSpPr>
            <a:spLocks noGrp="1"/>
          </p:cNvSpPr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Texte du titre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« Saisissez une citation ici. »"/>
          <p:cNvSpPr>
            <a:spLocks noGrp="1"/>
          </p:cNvSpPr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« Saisissez une citation ici. »</a:t>
            </a:r>
          </a:p>
        </p:txBody>
      </p:sp>
      <p:sp>
        <p:nvSpPr>
          <p:cNvPr id="142" name="-Gilles Allain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2800" i="1"/>
            </a:lvl1pPr>
          </a:lstStyle>
          <a:p>
            <a:r>
              <a:t>-Gilles Allain</a:t>
            </a:r>
          </a:p>
        </p:txBody>
      </p:sp>
      <p:sp>
        <p:nvSpPr>
          <p:cNvPr id="14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riangle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Triangle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NOM"/>
          <p:cNvSpPr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64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NOM</a:t>
            </a:r>
          </a:p>
        </p:txBody>
      </p:sp>
      <p:sp>
        <p:nvSpPr>
          <p:cNvPr id="26" name="PROJET"/>
          <p:cNvSpPr>
            <a:spLocks noGrp="1"/>
          </p:cNvSpPr>
          <p:nvPr>
            <p:ph type="body" sz="quarter" idx="14"/>
          </p:nvPr>
        </p:nvSpPr>
        <p:spPr>
          <a:xfrm>
            <a:off x="339858" y="7197750"/>
            <a:ext cx="935424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PROJET</a:t>
            </a:r>
          </a:p>
        </p:txBody>
      </p:sp>
      <p:sp>
        <p:nvSpPr>
          <p:cNvPr id="27" name="DATE"/>
          <p:cNvSpPr>
            <a:spLocks noGrp="1"/>
          </p:cNvSpPr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28" name="Client"/>
          <p:cNvSpPr>
            <a:spLocks noGrp="1"/>
          </p:cNvSpPr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29" name="DATE"/>
          <p:cNvSpPr>
            <a:spLocks noGrp="1"/>
          </p:cNvSpPr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30" name="Image"/>
          <p:cNvSpPr>
            <a:spLocks noGrp="1"/>
          </p:cNvSpPr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exte du titre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vers le ha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iangle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Triangle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Triangle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" name="NOM"/>
          <p:cNvSpPr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64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NOM</a:t>
            </a:r>
          </a:p>
        </p:txBody>
      </p:sp>
      <p:sp>
        <p:nvSpPr>
          <p:cNvPr id="45" name="PROJET"/>
          <p:cNvSpPr>
            <a:spLocks noGrp="1"/>
          </p:cNvSpPr>
          <p:nvPr>
            <p:ph type="body" sz="quarter" idx="14"/>
          </p:nvPr>
        </p:nvSpPr>
        <p:spPr>
          <a:xfrm>
            <a:off x="339858" y="7197750"/>
            <a:ext cx="935424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PROJET</a:t>
            </a:r>
          </a:p>
        </p:txBody>
      </p:sp>
      <p:sp>
        <p:nvSpPr>
          <p:cNvPr id="46" name="DATE"/>
          <p:cNvSpPr>
            <a:spLocks noGrp="1"/>
          </p:cNvSpPr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7" name="Client"/>
          <p:cNvSpPr>
            <a:spLocks noGrp="1"/>
          </p:cNvSpPr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48" name="DATE"/>
          <p:cNvSpPr>
            <a:spLocks noGrp="1"/>
          </p:cNvSpPr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9" name="Image"/>
          <p:cNvSpPr>
            <a:spLocks noGrp="1"/>
          </p:cNvSpPr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Image"/>
          <p:cNvSpPr>
            <a:spLocks noGrp="1"/>
          </p:cNvSpPr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5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e du titre"/>
          <p:cNvSpPr txBox="1"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>
            <a:spLocks noGrp="1"/>
          </p:cNvSpPr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Texte du titre"/>
          <p:cNvSpPr txBox="1"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e du titre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e du titre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Texte du titre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a réforme du lycée…"/>
          <p:cNvSpPr txBox="1">
            <a:spLocks noGrp="1"/>
          </p:cNvSpPr>
          <p:nvPr>
            <p:ph type="subTitle" sz="half" idx="1"/>
          </p:nvPr>
        </p:nvSpPr>
        <p:spPr>
          <a:xfrm>
            <a:off x="1041400" y="3272184"/>
            <a:ext cx="10922000" cy="32346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La </a:t>
            </a:r>
            <a:r>
              <a:rPr dirty="0" err="1"/>
              <a:t>réforme</a:t>
            </a:r>
            <a:r>
              <a:rPr dirty="0"/>
              <a:t> du </a:t>
            </a:r>
            <a:r>
              <a:rPr dirty="0" err="1"/>
              <a:t>lycée</a:t>
            </a:r>
            <a:endParaRPr dirty="0"/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et</a:t>
            </a:r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la </a:t>
            </a:r>
            <a:r>
              <a:rPr dirty="0" err="1"/>
              <a:t>Réforme</a:t>
            </a:r>
            <a:r>
              <a:rPr dirty="0"/>
              <a:t> du </a:t>
            </a:r>
            <a:r>
              <a:rPr dirty="0" err="1"/>
              <a:t>Baccalauréat</a:t>
            </a:r>
            <a:r>
              <a:rPr dirty="0"/>
              <a:t> 2021</a:t>
            </a:r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Quelle</a:t>
            </a:r>
            <a:r>
              <a:rPr dirty="0"/>
              <a:t> </a:t>
            </a:r>
            <a:r>
              <a:rPr dirty="0" err="1"/>
              <a:t>organisation</a:t>
            </a:r>
            <a:r>
              <a:rPr dirty="0"/>
              <a:t> à Gerson</a:t>
            </a:r>
            <a:r>
              <a:rPr lang="en-US" dirty="0"/>
              <a:t> 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e bac 20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 bac 202</a:t>
            </a:r>
            <a:r>
              <a:rPr lang="fr-FR" dirty="0"/>
              <a:t>4</a:t>
            </a:r>
            <a:endParaRPr dirty="0"/>
          </a:p>
        </p:txBody>
      </p:sp>
      <p:sp>
        <p:nvSpPr>
          <p:cNvPr id="186" name="Une nouvelle organisatio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Une nouvelle organisation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Diagramme 2D circulaire"/>
          <p:cNvGraphicFramePr/>
          <p:nvPr>
            <p:extLst>
              <p:ext uri="{D42A27DB-BD31-4B8C-83A1-F6EECF244321}">
                <p14:modId xmlns:p14="http://schemas.microsoft.com/office/powerpoint/2010/main" val="1947906138"/>
              </p:ext>
            </p:extLst>
          </p:nvPr>
        </p:nvGraphicFramePr>
        <p:xfrm>
          <a:off x="1549399" y="2301544"/>
          <a:ext cx="9906001" cy="639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9" name="Modalités pour l’évaluation des enseignements"/>
          <p:cNvSpPr txBox="1"/>
          <p:nvPr/>
        </p:nvSpPr>
        <p:spPr>
          <a:xfrm>
            <a:off x="1643506" y="1251000"/>
            <a:ext cx="9717787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Modalités pour l’évaluation des enseignements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preuves fina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t>Epreuves finales</a:t>
            </a:r>
          </a:p>
        </p:txBody>
      </p:sp>
      <p:graphicFrame>
        <p:nvGraphicFramePr>
          <p:cNvPr id="198" name="Tableau"/>
          <p:cNvGraphicFramePr/>
          <p:nvPr>
            <p:extLst>
              <p:ext uri="{D42A27DB-BD31-4B8C-83A1-F6EECF244321}">
                <p14:modId xmlns:p14="http://schemas.microsoft.com/office/powerpoint/2010/main" val="3709362587"/>
              </p:ext>
            </p:extLst>
          </p:nvPr>
        </p:nvGraphicFramePr>
        <p:xfrm>
          <a:off x="1041400" y="2768600"/>
          <a:ext cx="10909300" cy="57022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14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787">
                <a:tc>
                  <a:txBody>
                    <a:bodyPr/>
                    <a:lstStyle/>
                    <a:p>
                      <a:pPr>
                        <a:defRPr sz="29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Coefficient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818181"/>
                          </a:solidFill>
                        </a:rPr>
                        <a:t>Epreuves anticipées (juin Première)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Français (écrit)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Français (oral)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818181"/>
                          </a:solidFill>
                        </a:rPr>
                        <a:t>Epreuves finales (juin Terminale)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Philosophie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900" dirty="0">
                          <a:solidFill>
                            <a:srgbClr val="818181"/>
                          </a:solidFill>
                        </a:rPr>
                        <a:t>Grand oral</a:t>
                      </a:r>
                      <a:endParaRPr sz="2900" dirty="0">
                        <a:solidFill>
                          <a:srgbClr val="818181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Epreuve de spécialité (2 au choix du candidat)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>
                          <a:solidFill>
                            <a:srgbClr val="818181"/>
                          </a:solidFill>
                        </a:rPr>
                        <a:t>16</a:t>
                      </a:r>
                      <a:r>
                        <a:rPr lang="fr-FR" sz="2900" dirty="0">
                          <a:solidFill>
                            <a:srgbClr val="818181"/>
                          </a:solidFill>
                        </a:rPr>
                        <a:t> et 16</a:t>
                      </a:r>
                      <a:endParaRPr sz="2900" dirty="0">
                        <a:solidFill>
                          <a:srgbClr val="818181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Qu’est-ce que l’épreuve orale de terminale?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1443484"/>
          </a:xfrm>
          <a:prstGeom prst="rect">
            <a:avLst/>
          </a:prstGeom>
        </p:spPr>
        <p:txBody>
          <a:bodyPr/>
          <a:lstStyle>
            <a:lvl1pPr algn="ctr" defTabSz="455675">
              <a:defRPr sz="4680"/>
            </a:lvl1pPr>
          </a:lstStyle>
          <a:p>
            <a:r>
              <a:rPr dirty="0" err="1"/>
              <a:t>Qu’est-ce</a:t>
            </a:r>
            <a:r>
              <a:rPr dirty="0"/>
              <a:t> que </a:t>
            </a:r>
            <a:r>
              <a:rPr lang="en-US" dirty="0" err="1"/>
              <a:t>l’épreuve</a:t>
            </a:r>
            <a:r>
              <a:rPr lang="en-US" dirty="0"/>
              <a:t> du grand oral</a:t>
            </a:r>
            <a:r>
              <a:rPr dirty="0"/>
              <a:t>?</a:t>
            </a:r>
          </a:p>
        </p:txBody>
      </p:sp>
      <p:sp>
        <p:nvSpPr>
          <p:cNvPr id="201" name="Elle dure 20 minutes.…"/>
          <p:cNvSpPr txBox="1">
            <a:spLocks noGrp="1"/>
          </p:cNvSpPr>
          <p:nvPr>
            <p:ph type="body" idx="1"/>
          </p:nvPr>
        </p:nvSpPr>
        <p:spPr>
          <a:xfrm>
            <a:off x="1041400" y="1803400"/>
            <a:ext cx="10922000" cy="7588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Elle </a:t>
            </a:r>
            <a:r>
              <a:rPr dirty="0" err="1"/>
              <a:t>dure</a:t>
            </a:r>
            <a:r>
              <a:rPr dirty="0"/>
              <a:t> 20 minutes.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Elle a lieu à la fin du </a:t>
            </a:r>
            <a:r>
              <a:rPr dirty="0" err="1"/>
              <a:t>mois</a:t>
            </a:r>
            <a:r>
              <a:rPr dirty="0"/>
              <a:t> de </a:t>
            </a:r>
            <a:r>
              <a:rPr dirty="0" err="1"/>
              <a:t>Juin</a:t>
            </a:r>
            <a:r>
              <a:rPr dirty="0"/>
              <a:t>, </a:t>
            </a:r>
            <a:r>
              <a:rPr dirty="0" err="1"/>
              <a:t>comme</a:t>
            </a:r>
            <a:r>
              <a:rPr dirty="0"/>
              <a:t> </a:t>
            </a:r>
            <a:r>
              <a:rPr dirty="0" err="1"/>
              <a:t>l’épreuve</a:t>
            </a:r>
            <a:r>
              <a:rPr dirty="0"/>
              <a:t> de </a:t>
            </a:r>
            <a:r>
              <a:rPr dirty="0" err="1"/>
              <a:t>philosophie</a:t>
            </a:r>
            <a:r>
              <a:rPr lang="fr-FR" dirty="0"/>
              <a:t> et les deux épreuves de spécialité</a:t>
            </a:r>
            <a:r>
              <a:rPr dirty="0"/>
              <a:t>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Le jury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composé</a:t>
            </a:r>
            <a:r>
              <a:rPr dirty="0"/>
              <a:t> de 2 à 3 </a:t>
            </a:r>
            <a:r>
              <a:rPr dirty="0" err="1"/>
              <a:t>professeurs</a:t>
            </a:r>
            <a:r>
              <a:rPr dirty="0"/>
              <a:t>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 err="1"/>
              <a:t>L’élève</a:t>
            </a:r>
            <a:r>
              <a:rPr dirty="0"/>
              <a:t> </a:t>
            </a:r>
            <a:r>
              <a:rPr dirty="0" err="1"/>
              <a:t>choisira</a:t>
            </a:r>
            <a:r>
              <a:rPr dirty="0"/>
              <a:t> son </a:t>
            </a:r>
            <a:r>
              <a:rPr dirty="0" err="1"/>
              <a:t>sujet</a:t>
            </a:r>
            <a:r>
              <a:rPr dirty="0"/>
              <a:t> </a:t>
            </a:r>
            <a:r>
              <a:rPr lang="fr-FR" dirty="0"/>
              <a:t>en classe de Terminale </a:t>
            </a:r>
            <a:r>
              <a:rPr dirty="0"/>
              <a:t>avec </a:t>
            </a:r>
            <a:r>
              <a:rPr dirty="0" err="1"/>
              <a:t>l’aide</a:t>
            </a:r>
            <a:r>
              <a:rPr dirty="0"/>
              <a:t> de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professeurs</a:t>
            </a:r>
            <a:r>
              <a:rPr dirty="0"/>
              <a:t>. </a:t>
            </a:r>
            <a:r>
              <a:rPr dirty="0" err="1"/>
              <a:t>Ils</a:t>
            </a:r>
            <a:r>
              <a:rPr dirty="0"/>
              <a:t> </a:t>
            </a:r>
            <a:r>
              <a:rPr dirty="0" err="1"/>
              <a:t>l’aideront</a:t>
            </a:r>
            <a:r>
              <a:rPr dirty="0"/>
              <a:t> à </a:t>
            </a:r>
            <a:r>
              <a:rPr dirty="0" err="1"/>
              <a:t>élaborer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projet</a:t>
            </a:r>
            <a:r>
              <a:rPr dirty="0"/>
              <a:t>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Elle </a:t>
            </a:r>
            <a:r>
              <a:rPr dirty="0" err="1"/>
              <a:t>porte</a:t>
            </a:r>
            <a:r>
              <a:rPr dirty="0"/>
              <a:t> sur la </a:t>
            </a:r>
            <a:r>
              <a:rPr dirty="0" err="1"/>
              <a:t>présentation</a:t>
            </a:r>
            <a:r>
              <a:rPr dirty="0"/>
              <a:t> d’un </a:t>
            </a:r>
            <a:r>
              <a:rPr dirty="0" err="1"/>
              <a:t>projet</a:t>
            </a:r>
            <a:r>
              <a:rPr dirty="0"/>
              <a:t> </a:t>
            </a:r>
            <a:r>
              <a:rPr dirty="0" err="1"/>
              <a:t>adossé</a:t>
            </a:r>
            <a:r>
              <a:rPr dirty="0"/>
              <a:t> à un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deux</a:t>
            </a:r>
            <a:r>
              <a:rPr dirty="0"/>
              <a:t> </a:t>
            </a:r>
            <a:r>
              <a:rPr dirty="0" err="1"/>
              <a:t>enseignements</a:t>
            </a:r>
            <a:r>
              <a:rPr dirty="0"/>
              <a:t> de </a:t>
            </a:r>
            <a:r>
              <a:rPr dirty="0" err="1"/>
              <a:t>spécialité</a:t>
            </a:r>
            <a:r>
              <a:rPr dirty="0"/>
              <a:t> </a:t>
            </a:r>
            <a:r>
              <a:rPr dirty="0" err="1"/>
              <a:t>choisis</a:t>
            </a:r>
            <a:r>
              <a:rPr dirty="0"/>
              <a:t> par le </a:t>
            </a:r>
            <a:r>
              <a:rPr dirty="0" err="1"/>
              <a:t>candidat</a:t>
            </a:r>
            <a:r>
              <a:rPr dirty="0"/>
              <a:t> </a:t>
            </a:r>
            <a:r>
              <a:rPr dirty="0" err="1"/>
              <a:t>suivie</a:t>
            </a:r>
            <a:r>
              <a:rPr dirty="0"/>
              <a:t> d’un </a:t>
            </a:r>
            <a:r>
              <a:rPr dirty="0" err="1"/>
              <a:t>entretien</a:t>
            </a:r>
            <a:r>
              <a:rPr dirty="0"/>
              <a:t> avec les </a:t>
            </a:r>
            <a:r>
              <a:rPr dirty="0" err="1"/>
              <a:t>professeurs</a:t>
            </a:r>
            <a:r>
              <a:rPr dirty="0"/>
              <a:t>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Il </a:t>
            </a:r>
            <a:r>
              <a:rPr dirty="0" err="1"/>
              <a:t>n’y</a:t>
            </a:r>
            <a:r>
              <a:rPr dirty="0"/>
              <a:t> a pas </a:t>
            </a:r>
            <a:r>
              <a:rPr dirty="0" err="1"/>
              <a:t>d’horaire</a:t>
            </a:r>
            <a:r>
              <a:rPr dirty="0"/>
              <a:t> </a:t>
            </a:r>
            <a:r>
              <a:rPr dirty="0" err="1"/>
              <a:t>dédié</a:t>
            </a:r>
            <a:r>
              <a:rPr dirty="0"/>
              <a:t> à la </a:t>
            </a:r>
            <a:r>
              <a:rPr dirty="0" err="1"/>
              <a:t>préparation</a:t>
            </a:r>
            <a:r>
              <a:rPr dirty="0"/>
              <a:t> de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épreuve</a:t>
            </a:r>
            <a:r>
              <a:rPr dirty="0"/>
              <a:t>. </a:t>
            </a:r>
            <a:r>
              <a:rPr lang="fr-FR" dirty="0"/>
              <a:t>Des oraux blancs seront organisés au mois de mai pour se préparer à l’épreuve.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a réforme du lycé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La </a:t>
            </a:r>
            <a:r>
              <a:rPr dirty="0" err="1"/>
              <a:t>réforme</a:t>
            </a:r>
            <a:r>
              <a:rPr dirty="0"/>
              <a:t> du </a:t>
            </a:r>
            <a:r>
              <a:rPr dirty="0" err="1"/>
              <a:t>lycée</a:t>
            </a:r>
            <a:endParaRPr dirty="0"/>
          </a:p>
        </p:txBody>
      </p:sp>
      <p:sp>
        <p:nvSpPr>
          <p:cNvPr id="170" name="des changements en première et en termina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des </a:t>
            </a:r>
            <a:r>
              <a:rPr dirty="0" err="1"/>
              <a:t>changements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lang="en-US" dirty="0" err="1"/>
              <a:t>Seconde</a:t>
            </a:r>
            <a:r>
              <a:rPr lang="en-US" dirty="0"/>
              <a:t>, </a:t>
            </a:r>
            <a:r>
              <a:rPr dirty="0"/>
              <a:t>première et </a:t>
            </a:r>
            <a:r>
              <a:rPr dirty="0" err="1"/>
              <a:t>terminale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1823357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Enseignements</a:t>
            </a:r>
            <a:r>
              <a:rPr lang="en-US" sz="6000" dirty="0"/>
              <a:t> </a:t>
            </a:r>
            <a:r>
              <a:rPr lang="en-US" sz="6000" dirty="0" err="1"/>
              <a:t>Communs</a:t>
            </a:r>
            <a:br>
              <a:rPr lang="en-US" sz="6000" dirty="0"/>
            </a:b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Seconde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1400" y="1959429"/>
            <a:ext cx="10922000" cy="6524171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Français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(4h)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Histoire-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Géographie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(3h) + EMC (18h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annuelles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LVA et LVB (5h30)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SES (1h30)</a:t>
            </a:r>
          </a:p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Mathématiques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(4h)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Physique-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Chimie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(3h)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SVT (1h30)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EPS (2h)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Sciences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numériques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Technologiques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(1h30)</a:t>
            </a:r>
          </a:p>
        </p:txBody>
      </p:sp>
    </p:spTree>
    <p:extLst>
      <p:ext uri="{BB962C8B-B14F-4D97-AF65-F5344CB8AC3E}">
        <p14:creationId xmlns:p14="http://schemas.microsoft.com/office/powerpoint/2010/main" val="1312071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1705791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Enseignements</a:t>
            </a:r>
            <a:r>
              <a:rPr lang="en-US" sz="6000" dirty="0"/>
              <a:t> </a:t>
            </a:r>
            <a:r>
              <a:rPr lang="en-US" sz="6000" dirty="0" err="1"/>
              <a:t>optionnels</a:t>
            </a:r>
            <a:endParaRPr lang="fr-FR" sz="6000" dirty="0"/>
          </a:p>
        </p:txBody>
      </p:sp>
      <p:sp>
        <p:nvSpPr>
          <p:cNvPr id="3" name="ZoneTexte 2"/>
          <p:cNvSpPr txBox="1"/>
          <p:nvPr/>
        </p:nvSpPr>
        <p:spPr>
          <a:xfrm>
            <a:off x="1463962" y="2693058"/>
            <a:ext cx="10344861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1 </a:t>
            </a:r>
            <a:r>
              <a:rPr lang="en-US" dirty="0" err="1"/>
              <a:t>enseignement</a:t>
            </a:r>
            <a:r>
              <a:rPr lang="en-US" dirty="0"/>
              <a:t> au </a:t>
            </a:r>
            <a:r>
              <a:rPr lang="en-US" dirty="0" err="1"/>
              <a:t>choix</a:t>
            </a:r>
            <a:r>
              <a:rPr lang="en-US" dirty="0"/>
              <a:t> </a:t>
            </a:r>
            <a:r>
              <a:rPr lang="en-US" dirty="0" err="1"/>
              <a:t>parmi</a:t>
            </a:r>
            <a:r>
              <a:rPr lang="en-US" dirty="0"/>
              <a:t> :</a:t>
            </a:r>
          </a:p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-  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Langues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et cultures de </a:t>
            </a:r>
            <a:r>
              <a:rPr kumimoji="0" lang="en-US" sz="36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l’Antiquité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: Latin (2h)</a:t>
            </a:r>
          </a:p>
          <a:p>
            <a:pPr marL="571500" indent="-571500" algn="l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LVC (par le CNED à Gerson)</a:t>
            </a:r>
          </a:p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aseline="0" dirty="0">
              <a:solidFill>
                <a:schemeClr val="bg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dirty="0"/>
              <a:t>1 </a:t>
            </a:r>
            <a:r>
              <a:rPr lang="en-US" dirty="0" err="1"/>
              <a:t>enseignement</a:t>
            </a:r>
            <a:r>
              <a:rPr lang="en-US" dirty="0"/>
              <a:t> :</a:t>
            </a:r>
          </a:p>
          <a:p>
            <a:pPr algn="l">
              <a:lnSpc>
                <a:spcPct val="150000"/>
              </a:lnSpc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-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DNL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(2h)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266466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nseignements Commun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dirty="0"/>
              <a:t> </a:t>
            </a:r>
            <a:r>
              <a:rPr dirty="0" err="1"/>
              <a:t>Enseignements</a:t>
            </a:r>
            <a:r>
              <a:rPr dirty="0"/>
              <a:t> </a:t>
            </a:r>
            <a:r>
              <a:rPr dirty="0" err="1"/>
              <a:t>Communs</a:t>
            </a:r>
            <a:endParaRPr dirty="0"/>
          </a:p>
          <a:p>
            <a:pPr algn="ctr">
              <a:defRPr sz="3600"/>
            </a:pPr>
            <a:r>
              <a:rPr dirty="0" err="1"/>
              <a:t>En</a:t>
            </a:r>
            <a:r>
              <a:rPr dirty="0"/>
              <a:t> Première et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Terminale</a:t>
            </a:r>
            <a:endParaRPr dirty="0"/>
          </a:p>
        </p:txBody>
      </p:sp>
      <p:sp>
        <p:nvSpPr>
          <p:cNvPr id="173" name="Français / Philosophi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Français</a:t>
            </a:r>
            <a:r>
              <a:rPr dirty="0"/>
              <a:t> / Philosophie </a:t>
            </a:r>
          </a:p>
          <a:p>
            <a:pPr>
              <a:buBlip>
                <a:blip r:embed="rId2"/>
              </a:buBlip>
            </a:pPr>
            <a:r>
              <a:rPr dirty="0" err="1"/>
              <a:t>Histoire</a:t>
            </a:r>
            <a:r>
              <a:rPr dirty="0"/>
              <a:t> </a:t>
            </a:r>
            <a:r>
              <a:rPr dirty="0" err="1"/>
              <a:t>Géographie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LVA et LVB</a:t>
            </a:r>
          </a:p>
          <a:p>
            <a:pPr>
              <a:buBlip>
                <a:blip r:embed="rId2"/>
              </a:buBlip>
            </a:pPr>
            <a:r>
              <a:rPr dirty="0"/>
              <a:t>EPS</a:t>
            </a:r>
          </a:p>
          <a:p>
            <a:pPr>
              <a:buBlip>
                <a:blip r:embed="rId2"/>
              </a:buBlip>
            </a:pPr>
            <a:r>
              <a:rPr dirty="0" err="1"/>
              <a:t>Enseignement</a:t>
            </a:r>
            <a:r>
              <a:rPr dirty="0"/>
              <a:t> </a:t>
            </a:r>
            <a:r>
              <a:rPr dirty="0" err="1"/>
              <a:t>Scientifique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nseignements de spécialités proposés à Ger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t>Enseignements de spécialités proposés à Gerson</a:t>
            </a:r>
          </a:p>
        </p:txBody>
      </p:sp>
      <p:sp>
        <p:nvSpPr>
          <p:cNvPr id="176" name="Mathématiques (4h)…"/>
          <p:cNvSpPr txBox="1">
            <a:spLocks noGrp="1"/>
          </p:cNvSpPr>
          <p:nvPr>
            <p:ph type="body" idx="1"/>
          </p:nvPr>
        </p:nvSpPr>
        <p:spPr>
          <a:xfrm>
            <a:off x="1100835" y="3797300"/>
            <a:ext cx="10922001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Mathématiques</a:t>
            </a:r>
            <a:r>
              <a:rPr dirty="0"/>
              <a:t> (4h)</a:t>
            </a:r>
          </a:p>
          <a:p>
            <a:pPr>
              <a:buBlip>
                <a:blip r:embed="rId2"/>
              </a:buBlip>
            </a:pPr>
            <a:r>
              <a:rPr dirty="0"/>
              <a:t>Physique </a:t>
            </a:r>
            <a:r>
              <a:rPr dirty="0" err="1"/>
              <a:t>Chimie</a:t>
            </a:r>
            <a:r>
              <a:rPr dirty="0"/>
              <a:t> (4h)</a:t>
            </a:r>
          </a:p>
          <a:p>
            <a:pPr>
              <a:buBlip>
                <a:blip r:embed="rId2"/>
              </a:buBlip>
            </a:pPr>
            <a:r>
              <a:rPr dirty="0"/>
              <a:t>SVT (4h)</a:t>
            </a:r>
          </a:p>
          <a:p>
            <a:pPr>
              <a:buBlip>
                <a:blip r:embed="rId2"/>
              </a:buBlip>
            </a:pPr>
            <a:r>
              <a:rPr lang="en-US" dirty="0"/>
              <a:t>SES (4h)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HG, </a:t>
            </a:r>
            <a:r>
              <a:rPr dirty="0" err="1"/>
              <a:t>Géopolitique</a:t>
            </a:r>
            <a:r>
              <a:rPr dirty="0"/>
              <a:t> et Sciences </a:t>
            </a:r>
            <a:r>
              <a:rPr dirty="0" err="1"/>
              <a:t>Politiques</a:t>
            </a:r>
            <a:r>
              <a:rPr dirty="0"/>
              <a:t> (4h)</a:t>
            </a:r>
          </a:p>
        </p:txBody>
      </p:sp>
      <p:sp>
        <p:nvSpPr>
          <p:cNvPr id="177" name="3 spécialités en Première (4h)…"/>
          <p:cNvSpPr txBox="1"/>
          <p:nvPr/>
        </p:nvSpPr>
        <p:spPr>
          <a:xfrm>
            <a:off x="3388182" y="2781350"/>
            <a:ext cx="6347308" cy="1181000"/>
          </a:xfrm>
          <a:prstGeom prst="rect">
            <a:avLst/>
          </a:prstGeom>
          <a:solidFill>
            <a:schemeClr val="accent1">
              <a:satOff val="5682"/>
              <a:lumOff val="20051"/>
            </a:scheme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9417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 spécialités en Première (4h) </a:t>
            </a:r>
          </a:p>
          <a:p>
            <a:pPr>
              <a:defRPr>
                <a:solidFill>
                  <a:srgbClr val="9417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spécialités en Terminale (6h)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nseignements optionnels proposés à Ger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000" b="0">
                <a:latin typeface="Helvetica Neue"/>
                <a:ea typeface="Helvetica Neue"/>
                <a:cs typeface="Helvetica Neue"/>
                <a:sym typeface="Helvetica Neue"/>
              </a:rPr>
              <a:t>Enseignements</a:t>
            </a:r>
            <a:r>
              <a:t> </a:t>
            </a:r>
            <a:r>
              <a:rPr sz="5000" b="0">
                <a:latin typeface="Helvetica Neue"/>
                <a:ea typeface="Helvetica Neue"/>
                <a:cs typeface="Helvetica Neue"/>
                <a:sym typeface="Helvetica Neue"/>
              </a:rPr>
              <a:t>optionnels proposés à Gerson</a:t>
            </a:r>
          </a:p>
        </p:txBody>
      </p:sp>
      <p:sp>
        <p:nvSpPr>
          <p:cNvPr id="180" name="En Première : LVC par le CNED, Latin (3h), Arts (3h), DNL (2h)…"/>
          <p:cNvSpPr txBox="1">
            <a:spLocks noGrp="1"/>
          </p:cNvSpPr>
          <p:nvPr>
            <p:ph type="body" idx="1"/>
          </p:nvPr>
        </p:nvSpPr>
        <p:spPr>
          <a:xfrm>
            <a:off x="1041400" y="2400300"/>
            <a:ext cx="10922000" cy="6451600"/>
          </a:xfrm>
          <a:prstGeom prst="rect">
            <a:avLst/>
          </a:prstGeom>
        </p:spPr>
        <p:txBody>
          <a:bodyPr/>
          <a:lstStyle/>
          <a:p>
            <a:pPr marL="27559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rPr dirty="0" err="1">
                <a:solidFill>
                  <a:srgbClr val="941751"/>
                </a:solidFill>
              </a:rPr>
              <a:t>En</a:t>
            </a:r>
            <a:r>
              <a:rPr dirty="0">
                <a:solidFill>
                  <a:srgbClr val="941751"/>
                </a:solidFill>
              </a:rPr>
              <a:t> Première</a:t>
            </a:r>
            <a:r>
              <a:rPr dirty="0"/>
              <a:t> : LVC par le CNED, Latin (</a:t>
            </a:r>
            <a:r>
              <a:rPr lang="fr-FR" dirty="0"/>
              <a:t>2</a:t>
            </a:r>
            <a:r>
              <a:rPr dirty="0"/>
              <a:t>h), DNL (2h)</a:t>
            </a:r>
          </a:p>
          <a:p>
            <a:pPr marL="27559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rPr dirty="0" err="1">
                <a:solidFill>
                  <a:srgbClr val="941751"/>
                </a:solidFill>
              </a:rPr>
              <a:t>En</a:t>
            </a:r>
            <a:r>
              <a:rPr dirty="0">
                <a:solidFill>
                  <a:srgbClr val="941751"/>
                </a:solidFill>
              </a:rPr>
              <a:t> </a:t>
            </a:r>
            <a:r>
              <a:rPr dirty="0" err="1">
                <a:solidFill>
                  <a:srgbClr val="941751"/>
                </a:solidFill>
              </a:rPr>
              <a:t>Terminale</a:t>
            </a:r>
            <a:r>
              <a:rPr dirty="0"/>
              <a:t> :</a:t>
            </a:r>
          </a:p>
          <a:p>
            <a:pPr marL="551180" lvl="1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1 </a:t>
            </a:r>
            <a:r>
              <a:rPr dirty="0" err="1"/>
              <a:t>enseignement</a:t>
            </a:r>
            <a:r>
              <a:rPr dirty="0"/>
              <a:t> </a:t>
            </a:r>
            <a:r>
              <a:rPr dirty="0" err="1"/>
              <a:t>parmi</a:t>
            </a:r>
            <a:r>
              <a:rPr dirty="0"/>
              <a:t> :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 err="1"/>
              <a:t>Mathématiques</a:t>
            </a:r>
            <a:r>
              <a:rPr dirty="0"/>
              <a:t> </a:t>
            </a:r>
            <a:r>
              <a:rPr dirty="0" err="1"/>
              <a:t>complémentaires</a:t>
            </a:r>
            <a:r>
              <a:rPr dirty="0"/>
              <a:t> (3h)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 err="1"/>
              <a:t>Mathématiques</a:t>
            </a:r>
            <a:r>
              <a:rPr dirty="0"/>
              <a:t> </a:t>
            </a:r>
            <a:r>
              <a:rPr dirty="0" err="1"/>
              <a:t>expertes</a:t>
            </a:r>
            <a:r>
              <a:rPr dirty="0"/>
              <a:t> (3h)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Droit et grands </a:t>
            </a:r>
            <a:r>
              <a:rPr dirty="0" err="1"/>
              <a:t>enjeux</a:t>
            </a:r>
            <a:r>
              <a:rPr dirty="0"/>
              <a:t> du monde </a:t>
            </a:r>
            <a:r>
              <a:rPr dirty="0" err="1"/>
              <a:t>contemporain</a:t>
            </a:r>
            <a:r>
              <a:rPr dirty="0"/>
              <a:t> (3h)</a:t>
            </a:r>
          </a:p>
          <a:p>
            <a:pPr marL="551180" lvl="1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1 </a:t>
            </a:r>
            <a:r>
              <a:rPr dirty="0" err="1"/>
              <a:t>enseignement</a:t>
            </a:r>
            <a:r>
              <a:rPr dirty="0"/>
              <a:t> </a:t>
            </a:r>
            <a:r>
              <a:rPr dirty="0" err="1"/>
              <a:t>parmi</a:t>
            </a:r>
            <a:r>
              <a:rPr dirty="0"/>
              <a:t> :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LVC par le CNED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Latin (</a:t>
            </a:r>
            <a:r>
              <a:rPr lang="fr-FR" dirty="0"/>
              <a:t>2</a:t>
            </a:r>
            <a:r>
              <a:rPr dirty="0"/>
              <a:t>h)</a:t>
            </a:r>
            <a:r>
              <a:rPr lang="en-US" dirty="0"/>
              <a:t>													</a:t>
            </a:r>
            <a:r>
              <a:rPr lang="en-US" dirty="0">
                <a:solidFill>
                  <a:schemeClr val="bg2"/>
                </a:solidFill>
              </a:rPr>
              <a:t>Option interne :</a:t>
            </a:r>
            <a:endParaRPr dirty="0">
              <a:solidFill>
                <a:schemeClr val="bg2"/>
              </a:solidFill>
            </a:endParaRP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DNL (2h)</a:t>
            </a:r>
            <a:r>
              <a:rPr lang="en-US" dirty="0"/>
              <a:t>													</a:t>
            </a:r>
            <a:r>
              <a:rPr lang="en-US" dirty="0" err="1">
                <a:solidFill>
                  <a:schemeClr val="bg2"/>
                </a:solidFill>
              </a:rPr>
              <a:t>Anglais</a:t>
            </a:r>
            <a:r>
              <a:rPr lang="en-US" dirty="0">
                <a:solidFill>
                  <a:schemeClr val="bg2"/>
                </a:solidFill>
              </a:rPr>
              <a:t> étoile (1h)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Quelles combinaisons de spécialités en première à Gers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defRPr sz="558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Quelles combinaisons de spécialités en première à Gerson?</a:t>
            </a:r>
          </a:p>
        </p:txBody>
      </p:sp>
      <p:sp>
        <p:nvSpPr>
          <p:cNvPr id="183" name="Mathématiques / Physique Chimie / SV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Mathématiques</a:t>
            </a:r>
            <a:r>
              <a:rPr dirty="0"/>
              <a:t> / Physique </a:t>
            </a:r>
            <a:r>
              <a:rPr dirty="0" err="1"/>
              <a:t>Chimie</a:t>
            </a:r>
            <a:r>
              <a:rPr dirty="0"/>
              <a:t> / SVT</a:t>
            </a:r>
          </a:p>
          <a:p>
            <a:pPr>
              <a:buBlip>
                <a:blip r:embed="rId2"/>
              </a:buBlip>
            </a:pPr>
            <a:r>
              <a:rPr dirty="0" err="1"/>
              <a:t>Mathématiques</a:t>
            </a:r>
            <a:r>
              <a:rPr dirty="0"/>
              <a:t> / HG, </a:t>
            </a:r>
            <a:r>
              <a:rPr dirty="0" err="1"/>
              <a:t>Géopolitique</a:t>
            </a:r>
            <a:r>
              <a:rPr dirty="0"/>
              <a:t>, Sciences </a:t>
            </a:r>
            <a:r>
              <a:rPr dirty="0" err="1"/>
              <a:t>Politiques</a:t>
            </a:r>
            <a:r>
              <a:rPr dirty="0"/>
              <a:t> / SES </a:t>
            </a:r>
          </a:p>
          <a:p>
            <a:pPr marL="0" indent="0">
              <a:buSzTx/>
              <a:buNone/>
            </a:pPr>
            <a:r>
              <a:rPr dirty="0"/>
              <a:t>Il y a 2 classes au </a:t>
            </a:r>
            <a:r>
              <a:rPr dirty="0" err="1"/>
              <a:t>profil</a:t>
            </a:r>
            <a:r>
              <a:rPr lang="en-US" dirty="0"/>
              <a:t> </a:t>
            </a:r>
            <a:r>
              <a:rPr lang="en-US" dirty="0" err="1"/>
              <a:t>économique</a:t>
            </a:r>
            <a:r>
              <a:rPr dirty="0"/>
              <a:t> et 2 classes au </a:t>
            </a:r>
            <a:r>
              <a:rPr dirty="0" err="1"/>
              <a:t>profil</a:t>
            </a:r>
            <a:r>
              <a:rPr dirty="0"/>
              <a:t> </a:t>
            </a:r>
            <a:r>
              <a:rPr dirty="0" err="1"/>
              <a:t>scientifique</a:t>
            </a:r>
            <a:r>
              <a:rPr dirty="0"/>
              <a:t>. 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Quelles</a:t>
            </a:r>
            <a:r>
              <a:rPr lang="en-US" sz="4800" dirty="0"/>
              <a:t> </a:t>
            </a:r>
            <a:r>
              <a:rPr lang="en-US" sz="4800" dirty="0" err="1"/>
              <a:t>combinaisons</a:t>
            </a:r>
            <a:r>
              <a:rPr lang="en-US" sz="4800" dirty="0"/>
              <a:t> de </a:t>
            </a:r>
            <a:r>
              <a:rPr lang="en-US" sz="4800" dirty="0" err="1"/>
              <a:t>spécialités</a:t>
            </a:r>
            <a:r>
              <a:rPr lang="en-US" sz="4800" dirty="0"/>
              <a:t> à Gerson pour la </a:t>
            </a:r>
            <a:r>
              <a:rPr lang="en-US" sz="4800" dirty="0" err="1"/>
              <a:t>Terminale</a:t>
            </a:r>
            <a:r>
              <a:rPr lang="en-US" sz="4800" dirty="0"/>
              <a:t>?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ECO : </a:t>
            </a:r>
          </a:p>
          <a:p>
            <a:pPr marL="0" indent="0">
              <a:buNone/>
            </a:pPr>
            <a:r>
              <a:rPr lang="en-US" dirty="0"/>
              <a:t>				1. SES / HGGSP</a:t>
            </a:r>
          </a:p>
          <a:p>
            <a:pPr marL="0" indent="0">
              <a:buNone/>
            </a:pPr>
            <a:r>
              <a:rPr lang="en-US" dirty="0"/>
              <a:t>				2. SES / </a:t>
            </a:r>
            <a:r>
              <a:rPr lang="en-US" dirty="0" err="1"/>
              <a:t>Mathématiques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		1. Sc. Physique / </a:t>
            </a:r>
            <a:r>
              <a:rPr lang="en-US" dirty="0" err="1"/>
              <a:t>Mathématiques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2. Sc. Physique / SVT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353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550</Words>
  <Application>Microsoft Office PowerPoint</Application>
  <PresentationFormat>Personnalisé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Avenir Roman</vt:lpstr>
      <vt:lpstr>Helvetica</vt:lpstr>
      <vt:lpstr>Helvetica Neue</vt:lpstr>
      <vt:lpstr>Helvetica Neue Bold Condensed</vt:lpstr>
      <vt:lpstr>Helvetica Neue Light</vt:lpstr>
      <vt:lpstr>Times New Roman</vt:lpstr>
      <vt:lpstr>Blueprint</vt:lpstr>
      <vt:lpstr>Présentation PowerPoint</vt:lpstr>
      <vt:lpstr>La réforme du lycée</vt:lpstr>
      <vt:lpstr>Enseignements Communs En Seconde</vt:lpstr>
      <vt:lpstr>Enseignements optionnels</vt:lpstr>
      <vt:lpstr> Enseignements Communs En Première et en Terminale</vt:lpstr>
      <vt:lpstr>Enseignements de spécialités proposés à Gerson</vt:lpstr>
      <vt:lpstr>Enseignements optionnels proposés à Gerson</vt:lpstr>
      <vt:lpstr>Quelles combinaisons de spécialités en première à Gerson?</vt:lpstr>
      <vt:lpstr>Quelles combinaisons de spécialités à Gerson pour la Terminale?</vt:lpstr>
      <vt:lpstr>Le bac 2024</vt:lpstr>
      <vt:lpstr>Présentation PowerPoint</vt:lpstr>
      <vt:lpstr>Epreuves finales</vt:lpstr>
      <vt:lpstr>Qu’est-ce que l’épreuve du grand oral?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Virginie Maury</cp:lastModifiedBy>
  <cp:revision>19</cp:revision>
  <dcterms:modified xsi:type="dcterms:W3CDTF">2024-10-04T13:56:51Z</dcterms:modified>
</cp:coreProperties>
</file>