
<file path=[Content_Types].xml><?xml version="1.0" encoding="utf-8"?>
<Types xmlns="http://schemas.openxmlformats.org/package/2006/content-types">
  <Default Extension="jfif" ContentType="image/jpeg"/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30"/>
  </p:notesMasterIdLst>
  <p:sldIdLst>
    <p:sldId id="256" r:id="rId2"/>
    <p:sldId id="494" r:id="rId3"/>
    <p:sldId id="502" r:id="rId4"/>
    <p:sldId id="499" r:id="rId5"/>
    <p:sldId id="506" r:id="rId6"/>
    <p:sldId id="507" r:id="rId7"/>
    <p:sldId id="302" r:id="rId8"/>
    <p:sldId id="500" r:id="rId9"/>
    <p:sldId id="287" r:id="rId10"/>
    <p:sldId id="501" r:id="rId11"/>
    <p:sldId id="509" r:id="rId12"/>
    <p:sldId id="460" r:id="rId13"/>
    <p:sldId id="493" r:id="rId14"/>
    <p:sldId id="491" r:id="rId15"/>
    <p:sldId id="492" r:id="rId16"/>
    <p:sldId id="503" r:id="rId17"/>
    <p:sldId id="272" r:id="rId18"/>
    <p:sldId id="295" r:id="rId19"/>
    <p:sldId id="278" r:id="rId20"/>
    <p:sldId id="271" r:id="rId21"/>
    <p:sldId id="280" r:id="rId22"/>
    <p:sldId id="504" r:id="rId23"/>
    <p:sldId id="279" r:id="rId24"/>
    <p:sldId id="508" r:id="rId25"/>
    <p:sldId id="270" r:id="rId26"/>
    <p:sldId id="505" r:id="rId27"/>
    <p:sldId id="283" r:id="rId28"/>
    <p:sldId id="284" r:id="rId29"/>
  </p:sldIdLst>
  <p:sldSz cx="13004800" cy="9753600"/>
  <p:notesSz cx="6797675" cy="9925050"/>
  <p:defaultTextStyle>
    <a:lvl1pPr algn="ctr" defTabSz="584200">
      <a:defRPr sz="3600">
        <a:latin typeface="+mn-lt"/>
        <a:ea typeface="+mn-ea"/>
        <a:cs typeface="+mn-cs"/>
        <a:sym typeface="Helvetica Light"/>
      </a:defRPr>
    </a:lvl1pPr>
    <a:lvl2pPr indent="342900" algn="ctr" defTabSz="584200">
      <a:defRPr sz="3600">
        <a:latin typeface="+mn-lt"/>
        <a:ea typeface="+mn-ea"/>
        <a:cs typeface="+mn-cs"/>
        <a:sym typeface="Helvetica Light"/>
      </a:defRPr>
    </a:lvl2pPr>
    <a:lvl3pPr indent="685800" algn="ctr" defTabSz="584200">
      <a:defRPr sz="3600">
        <a:latin typeface="+mn-lt"/>
        <a:ea typeface="+mn-ea"/>
        <a:cs typeface="+mn-cs"/>
        <a:sym typeface="Helvetica Light"/>
      </a:defRPr>
    </a:lvl3pPr>
    <a:lvl4pPr indent="1028700" algn="ctr" defTabSz="584200">
      <a:defRPr sz="3600">
        <a:latin typeface="+mn-lt"/>
        <a:ea typeface="+mn-ea"/>
        <a:cs typeface="+mn-cs"/>
        <a:sym typeface="Helvetica Light"/>
      </a:defRPr>
    </a:lvl4pPr>
    <a:lvl5pPr indent="1371600" algn="ctr" defTabSz="584200">
      <a:defRPr sz="3600">
        <a:latin typeface="+mn-lt"/>
        <a:ea typeface="+mn-ea"/>
        <a:cs typeface="+mn-cs"/>
        <a:sym typeface="Helvetica Light"/>
      </a:defRPr>
    </a:lvl5pPr>
    <a:lvl6pPr indent="1714500" algn="ctr" defTabSz="584200">
      <a:defRPr sz="3600">
        <a:latin typeface="+mn-lt"/>
        <a:ea typeface="+mn-ea"/>
        <a:cs typeface="+mn-cs"/>
        <a:sym typeface="Helvetica Light"/>
      </a:defRPr>
    </a:lvl6pPr>
    <a:lvl7pPr indent="2057400" algn="ctr" defTabSz="584200">
      <a:defRPr sz="3600">
        <a:latin typeface="+mn-lt"/>
        <a:ea typeface="+mn-ea"/>
        <a:cs typeface="+mn-cs"/>
        <a:sym typeface="Helvetica Light"/>
      </a:defRPr>
    </a:lvl7pPr>
    <a:lvl8pPr indent="2400300" algn="ctr" defTabSz="584200">
      <a:defRPr sz="3600">
        <a:latin typeface="+mn-lt"/>
        <a:ea typeface="+mn-ea"/>
        <a:cs typeface="+mn-cs"/>
        <a:sym typeface="Helvetica Light"/>
      </a:defRPr>
    </a:lvl8pPr>
    <a:lvl9pPr indent="2743200" algn="ctr" defTabSz="584200">
      <a:defRPr sz="3600"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BAC0"/>
    <a:srgbClr val="BC8F58"/>
    <a:srgbClr val="DF5815"/>
    <a:srgbClr val="E2BA8A"/>
    <a:srgbClr val="3D566E"/>
    <a:srgbClr val="09045D"/>
    <a:srgbClr val="0502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CDFE2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2E78C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394F8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B4EB3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solidFill>
            <a:srgbClr val="D9D9D9"/>
          </a:solidFill>
        </a:fill>
      </a:tcStyle>
    </a:wholeTbl>
    <a:band2H>
      <a:tcTxStyle/>
      <a:tcStyle>
        <a:tcBdr/>
        <a:fill>
          <a:solidFill>
            <a:srgbClr val="EBEBEB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FC327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0F781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0F781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4B4B4B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0DDCD"/>
          </a:solidFill>
        </a:fill>
      </a:tcStyle>
    </a:wholeTbl>
    <a:band2H>
      <a:tcTxStyle/>
      <a:tcStyle>
        <a:tcBdr/>
        <a:fill>
          <a:solidFill>
            <a:srgbClr val="D2CFC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4B4B4B"/>
              </a:solidFill>
              <a:prstDash val="solid"/>
              <a:miter lim="400000"/>
            </a:ln>
          </a:left>
          <a:right>
            <a:ln w="12700" cap="flat">
              <a:solidFill>
                <a:srgbClr val="4B4B4B"/>
              </a:solidFill>
              <a:prstDash val="solid"/>
              <a:miter lim="400000"/>
            </a:ln>
          </a:right>
          <a:top>
            <a:ln w="12700" cap="flat">
              <a:solidFill>
                <a:srgbClr val="4B4B4B"/>
              </a:solidFill>
              <a:prstDash val="solid"/>
              <a:miter lim="400000"/>
            </a:ln>
          </a:top>
          <a:bottom>
            <a:ln w="12700" cap="flat">
              <a:solidFill>
                <a:srgbClr val="4B4B4B"/>
              </a:solidFill>
              <a:prstDash val="solid"/>
              <a:miter lim="400000"/>
            </a:ln>
          </a:bottom>
          <a:insideH>
            <a:ln w="12700" cap="flat">
              <a:solidFill>
                <a:srgbClr val="4B4B4B"/>
              </a:solidFill>
              <a:prstDash val="solid"/>
              <a:miter lim="400000"/>
            </a:ln>
          </a:insideH>
          <a:insideV>
            <a:ln w="12700" cap="flat">
              <a:solidFill>
                <a:srgbClr val="4B4B4B"/>
              </a:solidFill>
              <a:prstDash val="solid"/>
              <a:miter lim="400000"/>
            </a:ln>
          </a:insideV>
        </a:tcBdr>
        <a:fill>
          <a:solidFill>
            <a:srgbClr val="7D8B87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4B4B4B"/>
              </a:solidFill>
              <a:prstDash val="solid"/>
              <a:miter lim="400000"/>
            </a:ln>
          </a:left>
          <a:right>
            <a:ln w="12700" cap="flat">
              <a:solidFill>
                <a:srgbClr val="4B4B4B"/>
              </a:solidFill>
              <a:prstDash val="solid"/>
              <a:miter lim="400000"/>
            </a:ln>
          </a:right>
          <a:top>
            <a:ln w="12700" cap="flat">
              <a:solidFill>
                <a:srgbClr val="4B4B4B"/>
              </a:solidFill>
              <a:prstDash val="solid"/>
              <a:miter lim="400000"/>
            </a:ln>
          </a:top>
          <a:bottom>
            <a:ln w="12700" cap="flat">
              <a:solidFill>
                <a:srgbClr val="4B4B4B"/>
              </a:solidFill>
              <a:prstDash val="solid"/>
              <a:miter lim="400000"/>
            </a:ln>
          </a:bottom>
          <a:insideH>
            <a:ln w="12700" cap="flat">
              <a:solidFill>
                <a:srgbClr val="4B4B4B"/>
              </a:solidFill>
              <a:prstDash val="solid"/>
              <a:miter lim="400000"/>
            </a:ln>
          </a:insideH>
          <a:insideV>
            <a:ln w="12700" cap="flat">
              <a:solidFill>
                <a:srgbClr val="4B4B4B"/>
              </a:solidFill>
              <a:prstDash val="solid"/>
              <a:miter lim="400000"/>
            </a:ln>
          </a:insideV>
        </a:tcBdr>
        <a:fill>
          <a:solidFill>
            <a:srgbClr val="84633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4B4B4B"/>
              </a:solidFill>
              <a:prstDash val="solid"/>
              <a:miter lim="400000"/>
            </a:ln>
          </a:left>
          <a:right>
            <a:ln w="12700" cap="flat">
              <a:solidFill>
                <a:srgbClr val="4B4B4B"/>
              </a:solidFill>
              <a:prstDash val="solid"/>
              <a:miter lim="400000"/>
            </a:ln>
          </a:right>
          <a:top>
            <a:ln w="12700" cap="flat">
              <a:solidFill>
                <a:srgbClr val="4B4B4B"/>
              </a:solidFill>
              <a:prstDash val="solid"/>
              <a:miter lim="400000"/>
            </a:ln>
          </a:top>
          <a:bottom>
            <a:ln w="12700" cap="flat">
              <a:solidFill>
                <a:srgbClr val="4B4B4B"/>
              </a:solidFill>
              <a:prstDash val="solid"/>
              <a:miter lim="400000"/>
            </a:ln>
          </a:bottom>
          <a:insideH>
            <a:ln w="12700" cap="flat">
              <a:solidFill>
                <a:srgbClr val="4B4B4B"/>
              </a:solidFill>
              <a:prstDash val="solid"/>
              <a:miter lim="400000"/>
            </a:ln>
          </a:insideH>
          <a:insideV>
            <a:ln w="12700" cap="flat">
              <a:solidFill>
                <a:srgbClr val="4B4B4B"/>
              </a:solidFill>
              <a:prstDash val="solid"/>
              <a:miter lim="400000"/>
            </a:ln>
          </a:insideV>
        </a:tcBdr>
        <a:fill>
          <a:solidFill>
            <a:srgbClr val="84633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D6DFD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4C637D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4C637D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4C637D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C5C7C8"/>
          </a:solidFill>
        </a:fill>
      </a:tcStyle>
    </a:wholeTbl>
    <a:band2H>
      <a:tcTxStyle/>
      <a:tcStyle>
        <a:tcBdr/>
        <a:fill>
          <a:solidFill>
            <a:srgbClr val="D6D6D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41454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D808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626972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right>
          <a:top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8EAEA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000000"/>
              </a:solidFill>
              <a:custDash>
                <a:ds d="100000" sp="200000"/>
              </a:custDash>
              <a:miter lim="400000"/>
            </a:ln>
          </a:insideV>
        </a:tcBdr>
        <a:fill>
          <a:solidFill>
            <a:srgbClr val="FFFFFF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75" autoAdjust="0"/>
    <p:restoredTop sz="95208" autoAdjust="0"/>
  </p:normalViewPr>
  <p:slideViewPr>
    <p:cSldViewPr snapToGrid="0" snapToObjects="1">
      <p:cViewPr varScale="1">
        <p:scale>
          <a:sx n="60" d="100"/>
          <a:sy n="60" d="100"/>
        </p:scale>
        <p:origin x="802" y="62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4311164367566708E-2"/>
          <c:y val="0.10792936307293077"/>
          <c:w val="0.87298388306605124"/>
          <c:h val="0.82261577619362469"/>
        </c:manualLayout>
      </c:layout>
      <c:pie3DChart>
        <c:varyColors val="1"/>
        <c:ser>
          <c:idx val="0"/>
          <c:order val="0"/>
          <c:spPr>
            <a:ln>
              <a:noFill/>
            </a:ln>
          </c:spPr>
          <c:explosion val="23"/>
          <c:dPt>
            <c:idx val="0"/>
            <c:bubble3D val="0"/>
            <c:spPr>
              <a:solidFill>
                <a:schemeClr val="accent1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193E-4983-A5DE-015567E94A7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193E-4983-A5DE-015567E94A7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193E-4983-A5DE-015567E94A7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193E-4983-A5DE-015567E94A7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193E-4983-A5DE-015567E94A7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193E-4983-A5DE-015567E94A7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D-193E-4983-A5DE-015567E94A7F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F-193E-4983-A5DE-015567E94A7F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1-193E-4983-A5DE-015567E94A7F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13-193E-4983-A5DE-015567E94A7F}"/>
              </c:ext>
            </c:extLst>
          </c:dPt>
          <c:dLbls>
            <c:dLbl>
              <c:idx val="0"/>
              <c:layout>
                <c:manualLayout>
                  <c:x val="-0.12291782946635155"/>
                  <c:y val="-0.1672576675968039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2000" dirty="0">
                        <a:solidFill>
                          <a:schemeClr val="bg1"/>
                        </a:solidFill>
                      </a:rPr>
                      <a:t>CPGE </a:t>
                    </a:r>
                  </a:p>
                  <a:p>
                    <a:pPr>
                      <a:defRPr/>
                    </a:pPr>
                    <a:fld id="{4AB9E616-EDBA-4C70-B211-DDB3076F04CD}" type="CATEGORYNAME">
                      <a:rPr lang="en-US" sz="2000" smtClean="0">
                        <a:solidFill>
                          <a:schemeClr val="bg1"/>
                        </a:solidFill>
                      </a:rPr>
                      <a:pPr>
                        <a:defRPr/>
                      </a:pPr>
                      <a:t>[NOM DE CATÉGORIE]</a:t>
                    </a:fld>
                    <a:r>
                      <a:rPr lang="en-US" sz="2000" baseline="0" dirty="0">
                        <a:solidFill>
                          <a:schemeClr val="bg1"/>
                        </a:solidFill>
                      </a:rPr>
                      <a:t>
</a:t>
                    </a:r>
                    <a:fld id="{C5991EE6-3064-4645-97C7-264B27867940}" type="PERCENTAGE">
                      <a:rPr lang="en-US" sz="2000" baseline="0">
                        <a:solidFill>
                          <a:schemeClr val="bg1"/>
                        </a:solidFill>
                      </a:rPr>
                      <a:pPr>
                        <a:defRPr/>
                      </a:pPr>
                      <a:t>[POURCENTAGE]</a:t>
                    </a:fld>
                    <a:endParaRPr lang="en-US" sz="2000" baseline="0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47324952274729"/>
                      <c:h val="0.2194327945043143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93E-4983-A5DE-015567E94A7F}"/>
                </c:ext>
              </c:extLst>
            </c:dLbl>
            <c:dLbl>
              <c:idx val="1"/>
              <c:layout>
                <c:manualLayout>
                  <c:x val="0.14198700245285176"/>
                  <c:y val="-0.1796594705819214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80389B1-311C-0440-BC42-28C3EA4FBC37}" type="CATEGORYNAME">
                      <a:rPr lang="en-US" sz="2400">
                        <a:solidFill>
                          <a:schemeClr val="bg1"/>
                        </a:solidFill>
                      </a:rPr>
                      <a:pPr>
                        <a:defRPr/>
                      </a:pPr>
                      <a:t>[NOM DE CATÉGORIE]</a:t>
                    </a:fld>
                    <a:r>
                      <a:rPr lang="en-US" baseline="0" dirty="0">
                        <a:solidFill>
                          <a:schemeClr val="bg1"/>
                        </a:solidFill>
                      </a:rPr>
                      <a:t>
</a:t>
                    </a:r>
                    <a:r>
                      <a:rPr lang="en-US" sz="2400" baseline="0" dirty="0">
                        <a:solidFill>
                          <a:schemeClr val="bg1"/>
                        </a:solidFill>
                      </a:rPr>
                      <a:t>26,7%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820210245339481"/>
                      <c:h val="0.2520611135799725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93E-4983-A5DE-015567E94A7F}"/>
                </c:ext>
              </c:extLst>
            </c:dLbl>
            <c:dLbl>
              <c:idx val="2"/>
              <c:layout>
                <c:manualLayout>
                  <c:x val="0.10808261025825333"/>
                  <c:y val="-0.10540598648217911"/>
                </c:manualLayout>
              </c:layout>
              <c:tx>
                <c:rich>
                  <a:bodyPr/>
                  <a:lstStyle/>
                  <a:p>
                    <a:fld id="{338949A2-3D67-C647-ADCB-570BE9CC6DEE}" type="CATEGORYNAME">
                      <a:rPr lang="en-US" sz="2000">
                        <a:solidFill>
                          <a:schemeClr val="bg1"/>
                        </a:solidFill>
                      </a:rPr>
                      <a:pPr/>
                      <a:t>[NOM DE CATÉGORIE]</a:t>
                    </a:fld>
                    <a:r>
                      <a:rPr lang="en-US" sz="2000" baseline="0" dirty="0">
                        <a:solidFill>
                          <a:schemeClr val="bg1"/>
                        </a:solidFill>
                      </a:rPr>
                      <a:t>
8,3%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93E-4983-A5DE-015567E94A7F}"/>
                </c:ext>
              </c:extLst>
            </c:dLbl>
            <c:dLbl>
              <c:idx val="3"/>
              <c:layout>
                <c:manualLayout>
                  <c:x val="-3.0365525363799915E-2"/>
                  <c:y val="-9.173814574438147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AFAABB6-9D62-C444-B543-DEA421619011}" type="CATEGORYNAME">
                      <a:rPr lang="en-US" sz="2000" smtClean="0">
                        <a:solidFill>
                          <a:schemeClr val="bg1"/>
                        </a:solidFill>
                      </a:rPr>
                      <a:pPr algn="l">
                        <a:defRPr/>
                      </a:pPr>
                      <a:t>[NOM DE CATÉGORIE]</a:t>
                    </a:fld>
                    <a:r>
                      <a:rPr lang="en-US" sz="2000" baseline="0" dirty="0">
                        <a:solidFill>
                          <a:schemeClr val="bg1"/>
                        </a:solidFill>
                      </a:rPr>
                      <a:t>
3,3%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l"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029844378926892"/>
                      <c:h val="0.1540079844493271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93E-4983-A5DE-015567E94A7F}"/>
                </c:ext>
              </c:extLst>
            </c:dLbl>
            <c:dLbl>
              <c:idx val="4"/>
              <c:layout>
                <c:manualLayout>
                  <c:x val="8.6707936739279369E-4"/>
                  <c:y val="-0.1046294311611969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1616EDE-887E-464B-831C-44CB4E3A1F6D}" type="CATEGORYNAME">
                      <a:rPr lang="en-US" sz="2000">
                        <a:solidFill>
                          <a:schemeClr val="bg1"/>
                        </a:solidFill>
                      </a:rPr>
                      <a:pPr>
                        <a:defRPr/>
                      </a:pPr>
                      <a:t>[NOM DE CATÉGORIE]</a:t>
                    </a:fld>
                    <a:r>
                      <a:rPr lang="en-US" sz="2000" baseline="0" dirty="0">
                        <a:solidFill>
                          <a:schemeClr val="bg1"/>
                        </a:solidFill>
                      </a:rPr>
                      <a:t>
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552186285764906"/>
                      <c:h val="0.1657136475576787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193E-4983-A5DE-015567E94A7F}"/>
                </c:ext>
              </c:extLst>
            </c:dLbl>
            <c:dLbl>
              <c:idx val="5"/>
              <c:layout>
                <c:manualLayout>
                  <c:x val="0.10533057147608145"/>
                  <c:y val="-9.769783970762507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BFA3EC3-BB07-426C-AD19-275ADE875F42}" type="CATEGORYNAME">
                      <a:rPr lang="en-US" sz="2000">
                        <a:solidFill>
                          <a:schemeClr val="bg1"/>
                        </a:solidFill>
                      </a:rPr>
                      <a:pPr>
                        <a:defRPr/>
                      </a:pPr>
                      <a:t>[NOM DE CATÉGORIE]</a:t>
                    </a:fld>
                    <a:r>
                      <a:rPr lang="en-US" sz="2000" baseline="0" dirty="0">
                        <a:solidFill>
                          <a:schemeClr val="bg1"/>
                        </a:solidFill>
                      </a:rPr>
                      <a:t>
</a:t>
                    </a:r>
                    <a:fld id="{8C1A6A75-DE41-4D2B-8502-5D1A207148CC}" type="PERCENTAGE">
                      <a:rPr lang="en-US" sz="2000" baseline="0">
                        <a:solidFill>
                          <a:schemeClr val="bg1"/>
                        </a:solidFill>
                      </a:rPr>
                      <a:pPr>
                        <a:defRPr/>
                      </a:pPr>
                      <a:t>[POURCENTAGE]</a:t>
                    </a:fld>
                    <a:endParaRPr lang="en-US" sz="2000" baseline="0" dirty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779299758269412"/>
                      <c:h val="0.1657136475576787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193E-4983-A5DE-015567E94A7F}"/>
                </c:ext>
              </c:extLst>
            </c:dLbl>
            <c:dLbl>
              <c:idx val="6"/>
              <c:layout>
                <c:manualLayout>
                  <c:x val="-6.0234403854340325E-3"/>
                  <c:y val="-8.6624456509150155E-2"/>
                </c:manualLayout>
              </c:layout>
              <c:tx>
                <c:rich>
                  <a:bodyPr/>
                  <a:lstStyle/>
                  <a:p>
                    <a:fld id="{6997F0FB-C4AC-D740-810A-6FD06510B122}" type="CATEGORYNAME">
                      <a:rPr lang="en-US" sz="2000">
                        <a:solidFill>
                          <a:schemeClr val="bg1"/>
                        </a:solidFill>
                      </a:rPr>
                      <a:pPr/>
                      <a:t>[NOM DE CATÉGORIE]</a:t>
                    </a:fld>
                    <a:r>
                      <a:rPr lang="en-US" sz="2000" baseline="0" dirty="0">
                        <a:solidFill>
                          <a:schemeClr val="bg1"/>
                        </a:solidFill>
                      </a:rPr>
                      <a:t>
11,7%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193E-4983-A5DE-015567E94A7F}"/>
                </c:ext>
              </c:extLst>
            </c:dLbl>
            <c:dLbl>
              <c:idx val="7"/>
              <c:layout>
                <c:manualLayout>
                  <c:x val="-2.7065111537678023E-2"/>
                  <c:y val="-8.33888773070324E-2"/>
                </c:manualLayout>
              </c:layout>
              <c:tx>
                <c:rich>
                  <a:bodyPr/>
                  <a:lstStyle/>
                  <a:p>
                    <a:fld id="{8910095D-B7D8-5245-84C4-AD1D2DEDF5D1}" type="CATEGORYNAME">
                      <a:rPr lang="en-US" sz="2000">
                        <a:solidFill>
                          <a:schemeClr val="bg1"/>
                        </a:solidFill>
                      </a:rPr>
                      <a:pPr/>
                      <a:t>[NOM DE CATÉGORIE]</a:t>
                    </a:fld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
</a:t>
                    </a:r>
                    <a:r>
                      <a:rPr lang="en-US" sz="2000" baseline="0" dirty="0">
                        <a:solidFill>
                          <a:schemeClr val="bg1"/>
                        </a:solidFill>
                      </a:rPr>
                      <a:t>1,7%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193E-4983-A5DE-015567E94A7F}"/>
                </c:ext>
              </c:extLst>
            </c:dLbl>
            <c:dLbl>
              <c:idx val="8"/>
              <c:layout>
                <c:manualLayout>
                  <c:x val="2.2765116257885451E-2"/>
                  <c:y val="-7.404044319034144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86ACA13-D72C-B642-B1D7-8319D12F9935}" type="CATEGORYNAME">
                      <a:rPr lang="en-US" sz="2000">
                        <a:solidFill>
                          <a:schemeClr val="bg1"/>
                        </a:solidFill>
                      </a:rPr>
                      <a:pPr>
                        <a:defRPr/>
                      </a:pPr>
                      <a:t>[NOM DE CATÉGORIE]</a:t>
                    </a:fld>
                    <a:r>
                      <a:rPr lang="en-US" sz="2000" baseline="0" dirty="0">
                        <a:solidFill>
                          <a:schemeClr val="bg1"/>
                        </a:solidFill>
                      </a:rPr>
                      <a:t>
1,7%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2753011409652725E-2"/>
                      <c:h val="0.1653825487196502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193E-4983-A5DE-015567E94A7F}"/>
                </c:ext>
              </c:extLst>
            </c:dLbl>
            <c:dLbl>
              <c:idx val="9"/>
              <c:layout>
                <c:manualLayout>
                  <c:x val="2.4883884853142742E-3"/>
                  <c:y val="1.7784822830243796E-2"/>
                </c:manualLayout>
              </c:layout>
              <c:tx>
                <c:rich>
                  <a:bodyPr/>
                  <a:lstStyle/>
                  <a:p>
                    <a:fld id="{02C2305F-4207-464D-8D94-1598333C6826}" type="CATEGORYNAME">
                      <a:rPr lang="en-US" sz="1800">
                        <a:solidFill>
                          <a:schemeClr val="bg1"/>
                        </a:solidFill>
                      </a:rPr>
                      <a:pPr/>
                      <a:t>[NOM DE CATÉGORIE]</a:t>
                    </a:fld>
                    <a:r>
                      <a:rPr lang="en-US" sz="1800" baseline="0" dirty="0">
                        <a:solidFill>
                          <a:schemeClr val="tx1"/>
                        </a:solidFill>
                      </a:rPr>
                      <a:t>
</a:t>
                    </a:r>
                    <a:r>
                      <a:rPr lang="en-US" sz="1800" baseline="0" dirty="0">
                        <a:solidFill>
                          <a:schemeClr val="bg1"/>
                        </a:solidFill>
                      </a:rPr>
                      <a:t>1,7%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193E-4983-A5DE-015567E94A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'Orientation  Eco 25'!$A$1:$A$10</c:f>
              <c:strCache>
                <c:ptCount val="10"/>
                <c:pt idx="0">
                  <c:v>Classes préparatoires </c:v>
                </c:pt>
                <c:pt idx="1">
                  <c:v>Licence</c:v>
                </c:pt>
                <c:pt idx="2">
                  <c:v>Licence sélective</c:v>
                </c:pt>
                <c:pt idx="3">
                  <c:v>Dauphine</c:v>
                </c:pt>
                <c:pt idx="4">
                  <c:v>CUPGE</c:v>
                </c:pt>
                <c:pt idx="5">
                  <c:v>Post Bac Commerce </c:v>
                </c:pt>
                <c:pt idx="6">
                  <c:v>Etranger</c:v>
                </c:pt>
                <c:pt idx="7">
                  <c:v>DCG</c:v>
                </c:pt>
                <c:pt idx="8">
                  <c:v>Art</c:v>
                </c:pt>
                <c:pt idx="9">
                  <c:v>Paramédical</c:v>
                </c:pt>
              </c:strCache>
            </c:strRef>
          </c:cat>
          <c:val>
            <c:numRef>
              <c:f>'Orientation  Eco 25'!$B$1:$B$10</c:f>
              <c:numCache>
                <c:formatCode>0.0%</c:formatCode>
                <c:ptCount val="10"/>
                <c:pt idx="0">
                  <c:v>0.2</c:v>
                </c:pt>
                <c:pt idx="1">
                  <c:v>0.26666666666666666</c:v>
                </c:pt>
                <c:pt idx="2">
                  <c:v>8.3333333333333329E-2</c:v>
                </c:pt>
                <c:pt idx="3" formatCode="0.00%">
                  <c:v>3.3333333333333333E-2</c:v>
                </c:pt>
                <c:pt idx="4">
                  <c:v>0.05</c:v>
                </c:pt>
                <c:pt idx="5">
                  <c:v>0.2</c:v>
                </c:pt>
                <c:pt idx="6">
                  <c:v>0.11666666666666667</c:v>
                </c:pt>
                <c:pt idx="7">
                  <c:v>1.6666666666666666E-2</c:v>
                </c:pt>
                <c:pt idx="8">
                  <c:v>1.6666666666666666E-2</c:v>
                </c:pt>
                <c:pt idx="9">
                  <c:v>1.6666666666666666E-2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193E-4983-A5DE-015567E94A7F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6-193E-4983-A5DE-015567E94A7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8-193E-4983-A5DE-015567E94A7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A-193E-4983-A5DE-015567E94A7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C-193E-4983-A5DE-015567E94A7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E-193E-4983-A5DE-015567E94A7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0-193E-4983-A5DE-015567E94A7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2-193E-4983-A5DE-015567E94A7F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4-193E-4983-A5DE-015567E94A7F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6-193E-4983-A5DE-015567E94A7F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8-193E-4983-A5DE-015567E94A7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'Orientation  Eco 25'!$A$1:$A$10</c:f>
              <c:strCache>
                <c:ptCount val="10"/>
                <c:pt idx="0">
                  <c:v>Classes préparatoires </c:v>
                </c:pt>
                <c:pt idx="1">
                  <c:v>Licence</c:v>
                </c:pt>
                <c:pt idx="2">
                  <c:v>Licence sélective</c:v>
                </c:pt>
                <c:pt idx="3">
                  <c:v>Dauphine</c:v>
                </c:pt>
                <c:pt idx="4">
                  <c:v>CUPGE</c:v>
                </c:pt>
                <c:pt idx="5">
                  <c:v>Post Bac Commerce </c:v>
                </c:pt>
                <c:pt idx="6">
                  <c:v>Etranger</c:v>
                </c:pt>
                <c:pt idx="7">
                  <c:v>DCG</c:v>
                </c:pt>
                <c:pt idx="8">
                  <c:v>Art</c:v>
                </c:pt>
                <c:pt idx="9">
                  <c:v>Paramédical</c:v>
                </c:pt>
              </c:strCache>
            </c:strRef>
          </c:cat>
          <c:val>
            <c:numRef>
              <c:f>'Orientation  Eco 25'!$C$1:$C$10</c:f>
              <c:numCache>
                <c:formatCode>General</c:formatCode>
                <c:ptCount val="10"/>
                <c:pt idx="0">
                  <c:v>12</c:v>
                </c:pt>
                <c:pt idx="1">
                  <c:v>16</c:v>
                </c:pt>
                <c:pt idx="2">
                  <c:v>5</c:v>
                </c:pt>
                <c:pt idx="3">
                  <c:v>2</c:v>
                </c:pt>
                <c:pt idx="4">
                  <c:v>3</c:v>
                </c:pt>
                <c:pt idx="5">
                  <c:v>12</c:v>
                </c:pt>
                <c:pt idx="6">
                  <c:v>7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9-193E-4983-A5DE-015567E94A7F}"/>
            </c:ext>
          </c:extLst>
        </c:ser>
        <c:ser>
          <c:idx val="2"/>
          <c:order val="2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B-193E-4983-A5DE-015567E94A7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D-193E-4983-A5DE-015567E94A7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F-193E-4983-A5DE-015567E94A7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31-193E-4983-A5DE-015567E94A7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33-193E-4983-A5DE-015567E94A7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35-193E-4983-A5DE-015567E94A7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37-193E-4983-A5DE-015567E94A7F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39-193E-4983-A5DE-015567E94A7F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3B-193E-4983-A5DE-015567E94A7F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3D-193E-4983-A5DE-015567E94A7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'Orientation  Eco 25'!$A$1:$A$10</c:f>
              <c:strCache>
                <c:ptCount val="10"/>
                <c:pt idx="0">
                  <c:v>Classes préparatoires </c:v>
                </c:pt>
                <c:pt idx="1">
                  <c:v>Licence</c:v>
                </c:pt>
                <c:pt idx="2">
                  <c:v>Licence sélective</c:v>
                </c:pt>
                <c:pt idx="3">
                  <c:v>Dauphine</c:v>
                </c:pt>
                <c:pt idx="4">
                  <c:v>CUPGE</c:v>
                </c:pt>
                <c:pt idx="5">
                  <c:v>Post Bac Commerce </c:v>
                </c:pt>
                <c:pt idx="6">
                  <c:v>Etranger</c:v>
                </c:pt>
                <c:pt idx="7">
                  <c:v>DCG</c:v>
                </c:pt>
                <c:pt idx="8">
                  <c:v>Art</c:v>
                </c:pt>
                <c:pt idx="9">
                  <c:v>Paramédical</c:v>
                </c:pt>
              </c:strCache>
            </c:strRef>
          </c:cat>
          <c:val>
            <c:numRef>
              <c:f>'Orientation  Eco 25'!$D$1:$D$10</c:f>
              <c:numCache>
                <c:formatCode>General</c:formatCode>
                <c:ptCount val="10"/>
                <c:pt idx="0">
                  <c:v>11</c:v>
                </c:pt>
                <c:pt idx="1">
                  <c:v>12</c:v>
                </c:pt>
                <c:pt idx="2">
                  <c:v>9</c:v>
                </c:pt>
                <c:pt idx="4">
                  <c:v>2</c:v>
                </c:pt>
                <c:pt idx="5">
                  <c:v>10</c:v>
                </c:pt>
                <c:pt idx="6">
                  <c:v>12</c:v>
                </c:pt>
                <c:pt idx="8">
                  <c:v>3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3E-193E-4983-A5DE-015567E94A7F}"/>
            </c:ext>
          </c:extLst>
        </c:ser>
        <c:dLbls>
          <c:dLblPos val="ctr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6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344787351275537E-4"/>
          <c:y val="9.4673969919322129E-2"/>
          <c:w val="0.72680770895414404"/>
          <c:h val="0.67624809171567302"/>
        </c:manualLayout>
      </c:layout>
      <c:pie3DChart>
        <c:varyColors val="1"/>
        <c:ser>
          <c:idx val="0"/>
          <c:order val="0"/>
          <c:explosion val="14"/>
          <c:dPt>
            <c:idx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1-3B9E-48F1-A8C3-4C194F6A12E7}"/>
              </c:ext>
            </c:extLst>
          </c:dPt>
          <c:dPt>
            <c:idx val="1"/>
            <c:bubble3D val="0"/>
            <c:spPr>
              <a:solidFill>
                <a:schemeClr val="accent4">
                  <a:lumMod val="5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3-3B9E-48F1-A8C3-4C194F6A12E7}"/>
              </c:ext>
            </c:extLst>
          </c:dPt>
          <c:dPt>
            <c:idx val="2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5-3B9E-48F1-A8C3-4C194F6A12E7}"/>
              </c:ext>
            </c:extLst>
          </c:dPt>
          <c:dLbls>
            <c:dLbl>
              <c:idx val="0"/>
              <c:layout>
                <c:manualLayout>
                  <c:x val="-0.31886886394469471"/>
                  <c:y val="-0.2592873024827454"/>
                </c:manualLayout>
              </c:layout>
              <c:tx>
                <c:rich>
                  <a:bodyPr/>
                  <a:lstStyle/>
                  <a:p>
                    <a:r>
                      <a:rPr lang="en-US" b="0" dirty="0">
                        <a:latin typeface="Helvetica Light"/>
                      </a:rPr>
                      <a:t>CPGE-</a:t>
                    </a:r>
                    <a:fld id="{32F83AA3-84B2-4271-B348-49E6AEE4D67A}" type="CATEGORYNAME">
                      <a:rPr lang="en-US" b="0" smtClean="0">
                        <a:latin typeface="Helvetica Light"/>
                      </a:rPr>
                      <a:pPr/>
                      <a:t>[NOM DE CATÉGORIE]</a:t>
                    </a:fld>
                    <a:endParaRPr lang="en-US" b="0" dirty="0">
                      <a:latin typeface="Helvetica Light"/>
                    </a:endParaRPr>
                  </a:p>
                  <a:p>
                    <a:r>
                      <a:rPr lang="en-US" b="0" baseline="0" dirty="0">
                        <a:latin typeface="Helvetica Light"/>
                      </a:rPr>
                      <a:t>Classes préparatoires 
</a:t>
                    </a:r>
                    <a:fld id="{3036A04F-E2EA-4579-8F0A-4CDC61A06CC3}" type="PERCENTAGE">
                      <a:rPr lang="en-US" b="0" baseline="0">
                        <a:latin typeface="Helvetica Light"/>
                      </a:rPr>
                      <a:pPr/>
                      <a:t>[POURCENTAGE]</a:t>
                    </a:fld>
                    <a:endParaRPr lang="en-US" b="0" baseline="0" dirty="0">
                      <a:latin typeface="Helvetica Light"/>
                    </a:endParaRP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0515255738407779"/>
                      <c:h val="0.1981393757224691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B9E-48F1-A8C3-4C194F6A12E7}"/>
                </c:ext>
              </c:extLst>
            </c:dLbl>
            <c:dLbl>
              <c:idx val="1"/>
              <c:layout>
                <c:manualLayout>
                  <c:x val="-5.156367379872585E-3"/>
                  <c:y val="-3.059248407902500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CBF29D1-040B-D940-AC38-8E667B3577EB}" type="CATEGORYNAME">
                      <a:rPr lang="en-US" sz="2000" b="0">
                        <a:solidFill>
                          <a:schemeClr val="bg1"/>
                        </a:solidFill>
                        <a:latin typeface="Helvetica Light"/>
                      </a:rPr>
                      <a:pPr>
                        <a:defRPr sz="1600">
                          <a:solidFill>
                            <a:schemeClr val="tx1"/>
                          </a:solidFill>
                        </a:defRPr>
                      </a:pPr>
                      <a:t>[NOM DE CATÉGORIE]</a:t>
                    </a:fld>
                    <a:r>
                      <a:rPr lang="en-US" sz="2000" b="0" baseline="0" dirty="0">
                        <a:solidFill>
                          <a:schemeClr val="bg1"/>
                        </a:solidFill>
                        <a:latin typeface="Helvetica Light"/>
                      </a:rPr>
                      <a:t>
16,7%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B9E-48F1-A8C3-4C194F6A12E7}"/>
                </c:ext>
              </c:extLst>
            </c:dLbl>
            <c:dLbl>
              <c:idx val="2"/>
              <c:layout>
                <c:manualLayout>
                  <c:x val="0.14238138877613304"/>
                  <c:y val="5.411292046438108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D4AE3B6-11DB-A54F-AAFD-7E3218191EDF}" type="CATEGORYNAME">
                      <a:rPr lang="en-US" sz="2000" b="0">
                        <a:solidFill>
                          <a:schemeClr val="bg1"/>
                        </a:solidFill>
                        <a:latin typeface="Helvetica Light"/>
                      </a:rPr>
                      <a:pPr>
                        <a:defRPr sz="1600">
                          <a:solidFill>
                            <a:schemeClr val="tx1"/>
                          </a:solidFill>
                        </a:defRPr>
                      </a:pPr>
                      <a:t>[NOM DE CATÉGORIE]</a:t>
                    </a:fld>
                    <a:r>
                      <a:rPr lang="en-US" sz="2000" b="0" baseline="0" dirty="0">
                        <a:solidFill>
                          <a:schemeClr val="bg1"/>
                        </a:solidFill>
                        <a:latin typeface="Helvetica Light"/>
                      </a:rPr>
                      <a:t> 8,3%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42670554486536261"/>
                      <c:h val="8.1488563929508803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B9E-48F1-A8C3-4C194F6A12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'Prépa ECO 25'!$A$1:$A$3</c:f>
              <c:strCache>
                <c:ptCount val="3"/>
                <c:pt idx="0">
                  <c:v>ECG</c:v>
                </c:pt>
                <c:pt idx="1">
                  <c:v>D1/D2</c:v>
                </c:pt>
                <c:pt idx="2">
                  <c:v>Hypokhâgne AL</c:v>
                </c:pt>
              </c:strCache>
            </c:strRef>
          </c:cat>
          <c:val>
            <c:numRef>
              <c:f>'Prépa ECO 25'!$B$1:$B$3</c:f>
              <c:numCache>
                <c:formatCode>0.0%</c:formatCode>
                <c:ptCount val="3"/>
                <c:pt idx="0">
                  <c:v>0.75</c:v>
                </c:pt>
                <c:pt idx="1">
                  <c:v>0.16666666666666666</c:v>
                </c:pt>
                <c:pt idx="2">
                  <c:v>8.3333333333333329E-2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B9E-48F1-A8C3-4C194F6A12E7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>
        <a:alpha val="0"/>
      </a:schemeClr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8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7470650899636868E-2"/>
          <c:y val="0.129244602684295"/>
          <c:w val="0.83990086126050123"/>
          <c:h val="0.82779042369181444"/>
        </c:manualLayout>
      </c:layout>
      <c:pie3DChart>
        <c:varyColors val="1"/>
        <c:ser>
          <c:idx val="0"/>
          <c:order val="0"/>
          <c:explosion val="17"/>
          <c:dPt>
            <c:idx val="0"/>
            <c:bubble3D val="0"/>
            <c:explosion val="11"/>
            <c:spPr>
              <a:solidFill>
                <a:schemeClr val="accent5">
                  <a:lumMod val="50000"/>
                </a:schemeClr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FB3E-4E35-B1A2-624D80549C4B}"/>
              </c:ext>
            </c:extLst>
          </c:dPt>
          <c:dPt>
            <c:idx val="1"/>
            <c:bubble3D val="0"/>
            <c:spPr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FB3E-4E35-B1A2-624D80549C4B}"/>
              </c:ext>
            </c:extLst>
          </c:dPt>
          <c:dPt>
            <c:idx val="2"/>
            <c:bubble3D val="0"/>
            <c:spPr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FB3E-4E35-B1A2-624D80549C4B}"/>
              </c:ext>
            </c:extLst>
          </c:dPt>
          <c:dPt>
            <c:idx val="3"/>
            <c:bubble3D val="0"/>
            <c:spPr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FB3E-4E35-B1A2-624D80549C4B}"/>
              </c:ext>
            </c:extLst>
          </c:dPt>
          <c:dPt>
            <c:idx val="4"/>
            <c:bubble3D val="0"/>
            <c:spPr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FB3E-4E35-B1A2-624D80549C4B}"/>
              </c:ext>
            </c:extLst>
          </c:dPt>
          <c:dPt>
            <c:idx val="5"/>
            <c:bubble3D val="0"/>
            <c:spPr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FB3E-4E35-B1A2-624D80549C4B}"/>
              </c:ext>
            </c:extLst>
          </c:dPt>
          <c:dPt>
            <c:idx val="6"/>
            <c:bubble3D val="0"/>
            <c:spPr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D-FB3E-4E35-B1A2-624D80549C4B}"/>
              </c:ext>
            </c:extLst>
          </c:dPt>
          <c:dPt>
            <c:idx val="7"/>
            <c:bubble3D val="0"/>
            <c:spPr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F-FB3E-4E35-B1A2-624D80549C4B}"/>
              </c:ext>
            </c:extLst>
          </c:dPt>
          <c:dPt>
            <c:idx val="8"/>
            <c:bubble3D val="0"/>
            <c:spPr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1-FB3E-4E35-B1A2-624D80549C4B}"/>
              </c:ext>
            </c:extLst>
          </c:dPt>
          <c:dPt>
            <c:idx val="9"/>
            <c:bubble3D val="0"/>
            <c:spPr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3-FB3E-4E35-B1A2-624D80549C4B}"/>
              </c:ext>
            </c:extLst>
          </c:dPt>
          <c:dPt>
            <c:idx val="10"/>
            <c:bubble3D val="0"/>
            <c:spPr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5-FB3E-4E35-B1A2-624D80549C4B}"/>
              </c:ext>
            </c:extLst>
          </c:dPt>
          <c:dPt>
            <c:idx val="11"/>
            <c:bubble3D val="0"/>
            <c:spPr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7-FB3E-4E35-B1A2-624D80549C4B}"/>
              </c:ext>
            </c:extLst>
          </c:dPt>
          <c:dPt>
            <c:idx val="12"/>
            <c:bubble3D val="0"/>
            <c:spPr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9-FB3E-4E35-B1A2-624D80549C4B}"/>
              </c:ext>
            </c:extLst>
          </c:dPt>
          <c:dLbls>
            <c:dLbl>
              <c:idx val="0"/>
              <c:layout>
                <c:manualLayout>
                  <c:x val="-0.19729567243644389"/>
                  <c:y val="-0.23091035968260992"/>
                </c:manualLayout>
              </c:layout>
              <c:tx>
                <c:rich>
                  <a:bodyPr/>
                  <a:lstStyle/>
                  <a:p>
                    <a:r>
                      <a:rPr lang="fr-FR" sz="1600" b="0" baseline="0" dirty="0">
                        <a:solidFill>
                          <a:schemeClr val="bg1"/>
                        </a:solidFill>
                        <a:latin typeface="Helvetica Neue" panose="02000503000000020004"/>
                      </a:rPr>
                      <a:t>Classes Préparatoires </a:t>
                    </a:r>
                  </a:p>
                  <a:p>
                    <a:r>
                      <a:rPr lang="fr-FR" sz="1600" b="0" baseline="0" dirty="0">
                        <a:solidFill>
                          <a:schemeClr val="bg1"/>
                        </a:solidFill>
                        <a:latin typeface="Helvetica Neue" panose="02000503000000020004"/>
                      </a:rPr>
                      <a:t>aux Grandes Ecoles</a:t>
                    </a:r>
                  </a:p>
                  <a:p>
                    <a:r>
                      <a:rPr lang="fr-FR" sz="1600" b="0" baseline="0" dirty="0">
                        <a:solidFill>
                          <a:schemeClr val="bg1"/>
                        </a:solidFill>
                        <a:latin typeface="Helvetica Neue" panose="02000503000000020004"/>
                      </a:rPr>
                      <a:t>46,8%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3E-4E35-B1A2-624D80549C4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fr-FR" sz="1600" b="0" baseline="0" dirty="0"/>
                      <a:t>Ecoles à prépa intégrée Ingénieur</a:t>
                    </a:r>
                    <a:endParaRPr lang="fr-FR" sz="1600" b="0" dirty="0"/>
                  </a:p>
                  <a:p>
                    <a:r>
                      <a:rPr lang="fr-FR" sz="1600" b="0" baseline="0" dirty="0"/>
                      <a:t>19,4%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3E-4E35-B1A2-624D80549C4B}"/>
                </c:ext>
              </c:extLst>
            </c:dLbl>
            <c:dLbl>
              <c:idx val="2"/>
              <c:layout>
                <c:manualLayout>
                  <c:x val="3.7033478620986271E-2"/>
                  <c:y val="8.1165148003339925E-4"/>
                </c:manualLayout>
              </c:layout>
              <c:tx>
                <c:rich>
                  <a:bodyPr/>
                  <a:lstStyle/>
                  <a:p>
                    <a:r>
                      <a:rPr lang="en-US" sz="1600" b="0" baseline="0" dirty="0"/>
                      <a:t>Post-bac Commerce
1,6%</a:t>
                    </a:r>
                    <a:endParaRPr lang="en-US" sz="1600" b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B3E-4E35-B1A2-624D80549C4B}"/>
                </c:ext>
              </c:extLst>
            </c:dLbl>
            <c:dLbl>
              <c:idx val="3"/>
              <c:layout>
                <c:manualLayout>
                  <c:x val="5.7516301713690161E-2"/>
                  <c:y val="0.11542204466954428"/>
                </c:manualLayout>
              </c:layout>
              <c:tx>
                <c:rich>
                  <a:bodyPr/>
                  <a:lstStyle/>
                  <a:p>
                    <a:r>
                      <a:rPr lang="fr-FR" sz="1600" b="0" baseline="0" dirty="0"/>
                      <a:t>Médecine</a:t>
                    </a:r>
                  </a:p>
                  <a:p>
                    <a:r>
                      <a:rPr lang="fr-FR" sz="1600" b="0" baseline="0" dirty="0"/>
                      <a:t>PASS et L.AS</a:t>
                    </a:r>
                  </a:p>
                  <a:p>
                    <a:r>
                      <a:rPr lang="fr-FR" sz="1600" b="0" baseline="0" dirty="0"/>
                      <a:t>12,9%</a:t>
                    </a:r>
                    <a:endParaRPr lang="fr-FR" sz="1600" b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B3E-4E35-B1A2-624D80549C4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600" b="0" baseline="0" dirty="0" err="1">
                        <a:solidFill>
                          <a:schemeClr val="bg1"/>
                        </a:solidFill>
                        <a:latin typeface="Helvetica Neue" panose="02000503000000020004"/>
                      </a:rPr>
                      <a:t>Hôtellerie</a:t>
                    </a:r>
                    <a:endParaRPr lang="en-US" sz="1600" b="0" baseline="0" dirty="0">
                      <a:solidFill>
                        <a:schemeClr val="bg1"/>
                      </a:solidFill>
                      <a:latin typeface="Helvetica Neue" panose="02000503000000020004"/>
                    </a:endParaRPr>
                  </a:p>
                  <a:p>
                    <a:r>
                      <a:rPr lang="en-US" sz="1600" b="0" baseline="0" dirty="0">
                        <a:solidFill>
                          <a:schemeClr val="bg1"/>
                        </a:solidFill>
                        <a:latin typeface="Helvetica Neue" panose="02000503000000020004"/>
                      </a:rPr>
                      <a:t>1,6%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B3E-4E35-B1A2-624D80549C4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600" b="0" baseline="0" dirty="0" err="1">
                        <a:solidFill>
                          <a:schemeClr val="bg1"/>
                        </a:solidFill>
                        <a:latin typeface="Helvetica Neue" panose="02000503000000020004"/>
                      </a:rPr>
                      <a:t>Etranger</a:t>
                    </a:r>
                    <a:r>
                      <a:rPr lang="en-US" sz="1600" b="0" baseline="0" dirty="0">
                        <a:solidFill>
                          <a:schemeClr val="bg1"/>
                        </a:solidFill>
                        <a:latin typeface="Helvetica Neue" panose="02000503000000020004"/>
                      </a:rPr>
                      <a:t> 8,1%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B3E-4E35-B1A2-624D80549C4B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1600" b="0" baseline="0" dirty="0" err="1"/>
                      <a:t>Licence</a:t>
                    </a:r>
                    <a:r>
                      <a:rPr lang="en-US" sz="1600" b="0" baseline="0" dirty="0"/>
                      <a:t> </a:t>
                    </a:r>
                  </a:p>
                  <a:p>
                    <a:r>
                      <a:rPr lang="en-US" sz="1600" b="0" baseline="0" dirty="0"/>
                      <a:t>3,2%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B3E-4E35-B1A2-624D80549C4B}"/>
                </c:ext>
              </c:extLst>
            </c:dLbl>
            <c:dLbl>
              <c:idx val="7"/>
              <c:layout>
                <c:manualLayout>
                  <c:x val="9.2478393359599745E-2"/>
                  <c:y val="-5.78236306457654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0" baseline="0" dirty="0"/>
                      <a:t>Sc PO </a:t>
                    </a:r>
                  </a:p>
                  <a:p>
                    <a:r>
                      <a:rPr lang="en-US" sz="1600" b="0" baseline="0" dirty="0"/>
                      <a:t>1,6%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B3E-4E35-B1A2-624D80549C4B}"/>
                </c:ext>
              </c:extLst>
            </c:dLbl>
            <c:dLbl>
              <c:idx val="8"/>
              <c:layout>
                <c:manualLayout>
                  <c:x val="9.8472006132399842E-2"/>
                  <c:y val="-1.1039075404370869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0" baseline="0" dirty="0"/>
                      <a:t>Architecture</a:t>
                    </a:r>
                  </a:p>
                  <a:p>
                    <a:r>
                      <a:rPr lang="en-US" sz="1600" b="0" baseline="0" dirty="0"/>
                      <a:t> 1,6%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B3E-4E35-B1A2-624D80549C4B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sz="1600" b="0" baseline="0" dirty="0"/>
                      <a:t>CPES 1,6%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B3E-4E35-B1A2-624D80549C4B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r>
                      <a:rPr lang="en-US" sz="1600" b="0" baseline="0" dirty="0"/>
                      <a:t>Art 1,6%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FB3E-4E35-B1A2-624D80549C4B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 sz="1600" baseline="0"/>
                      <a:t>Licence 3,3%</a:t>
                    </a:r>
                    <a:endParaRPr lang="en-US" sz="160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FB3E-4E35-B1A2-624D80549C4B}"/>
                </c:ext>
              </c:extLst>
            </c:dLbl>
            <c:dLbl>
              <c:idx val="12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bg1"/>
                        </a:solidFill>
                        <a:latin typeface="Helvetica Neue" panose="02000503000000020004"/>
                        <a:ea typeface="+mn-ea"/>
                        <a:cs typeface="+mn-cs"/>
                      </a:defRPr>
                    </a:pPr>
                    <a:r>
                      <a:rPr lang="en-US" sz="1600" b="1" baseline="0">
                        <a:solidFill>
                          <a:schemeClr val="bg1"/>
                        </a:solidFill>
                        <a:latin typeface="Helvetica Neue" panose="02000503000000020004"/>
                      </a:rPr>
                      <a:t>Licence sélective 6,7%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19-FB3E-4E35-B1A2-624D80549C4B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66B28C75-B447-5949-A215-1864D5CC7071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3,3%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A-FB3E-4E35-B1A2-624D80549C4B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8EB4CF3B-3A5B-2B46-BDE4-3A4449805960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1,7%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B-FB3E-4E35-B1A2-624D80549C4B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79E3E5E5-18A5-504A-80BD-50440322FE5A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1,7%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C-FB3E-4E35-B1A2-624D80549C4B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fld id="{CC847C20-D194-8241-B681-1D15F5D5AF92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3,3%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D-FB3E-4E35-B1A2-624D80549C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 Neue" panose="02000503000000020004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'Orientation S 24'!$A$1:$A$14</c:f>
              <c:strCache>
                <c:ptCount val="11"/>
                <c:pt idx="0">
                  <c:v>CPGE </c:v>
                </c:pt>
                <c:pt idx="1">
                  <c:v>Prépa Intégrée Ingénieur</c:v>
                </c:pt>
                <c:pt idx="2">
                  <c:v>Post bac Commerce </c:v>
                </c:pt>
                <c:pt idx="3">
                  <c:v>Médecine / PASS et LAS</c:v>
                </c:pt>
                <c:pt idx="4">
                  <c:v>Paramédical</c:v>
                </c:pt>
                <c:pt idx="5">
                  <c:v>Etranger</c:v>
                </c:pt>
                <c:pt idx="6">
                  <c:v>Licence</c:v>
                </c:pt>
                <c:pt idx="7">
                  <c:v>BUT</c:v>
                </c:pt>
                <c:pt idx="8">
                  <c:v>Architecture</c:v>
                </c:pt>
                <c:pt idx="9">
                  <c:v>CPES</c:v>
                </c:pt>
                <c:pt idx="10">
                  <c:v>Art </c:v>
                </c:pt>
              </c:strCache>
            </c:strRef>
          </c:cat>
          <c:val>
            <c:numRef>
              <c:f>'Orientation S 24'!$B$1:$B$14</c:f>
              <c:numCache>
                <c:formatCode>0.0%</c:formatCode>
                <c:ptCount val="14"/>
                <c:pt idx="0">
                  <c:v>0.38596491228070173</c:v>
                </c:pt>
                <c:pt idx="1">
                  <c:v>0.24561403508771928</c:v>
                </c:pt>
                <c:pt idx="2">
                  <c:v>3.5087719298245612E-2</c:v>
                </c:pt>
                <c:pt idx="3">
                  <c:v>0.17543859649122806</c:v>
                </c:pt>
                <c:pt idx="4">
                  <c:v>1.7543859649122806E-2</c:v>
                </c:pt>
                <c:pt idx="5">
                  <c:v>5.2631578947368418E-2</c:v>
                </c:pt>
                <c:pt idx="6">
                  <c:v>1.7543859649122806E-2</c:v>
                </c:pt>
                <c:pt idx="7">
                  <c:v>1.7543859649122806E-2</c:v>
                </c:pt>
                <c:pt idx="8">
                  <c:v>1.7543859649122806E-2</c:v>
                </c:pt>
                <c:pt idx="9">
                  <c:v>1.7543859649122806E-2</c:v>
                </c:pt>
                <c:pt idx="10">
                  <c:v>1.7543859649122806E-2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FB3E-4E35-B1A2-624D80549C4B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accent1">
        <a:lumMod val="75000"/>
      </a:schemeClr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3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827392079825224E-2"/>
          <c:y val="0.25475915776341396"/>
          <c:w val="0.694259300748165"/>
          <c:h val="0.64655123910616141"/>
        </c:manualLayout>
      </c:layout>
      <c:pie3DChart>
        <c:varyColors val="1"/>
        <c:ser>
          <c:idx val="0"/>
          <c:order val="0"/>
          <c:explosion val="14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D1DF-4D13-B126-A7C187937D28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D1DF-4D13-B126-A7C187937D28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D1DF-4D13-B126-A7C187937D28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D1DF-4D13-B126-A7C187937D28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hade val="51000"/>
                      <a:satMod val="130000"/>
                    </a:schemeClr>
                  </a:gs>
                  <a:gs pos="80000">
                    <a:schemeClr val="accent5">
                      <a:shade val="93000"/>
                      <a:satMod val="130000"/>
                    </a:schemeClr>
                  </a:gs>
                  <a:gs pos="100000">
                    <a:schemeClr val="accent5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D1DF-4D13-B126-A7C187937D28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D1DF-4D13-B126-A7C187937D28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1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1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D-D1DF-4D13-B126-A7C187937D28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2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2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F-D1DF-4D13-B126-A7C187937D28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hade val="51000"/>
                      <a:satMod val="130000"/>
                    </a:schemeClr>
                  </a:gs>
                  <a:gs pos="80000">
                    <a:schemeClr val="accent3">
                      <a:lumMod val="60000"/>
                      <a:shade val="93000"/>
                      <a:satMod val="130000"/>
                    </a:schemeClr>
                  </a:gs>
                  <a:gs pos="100000">
                    <a:schemeClr val="accent3">
                      <a:lumMod val="60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1-D1DF-4D13-B126-A7C187937D28}"/>
              </c:ext>
            </c:extLst>
          </c:dPt>
          <c:dLbls>
            <c:dLbl>
              <c:idx val="0"/>
              <c:layout>
                <c:manualLayout>
                  <c:x val="-7.3090590230502503E-2"/>
                  <c:y val="-0.17345691748535871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baseline="0" dirty="0">
                        <a:solidFill>
                          <a:schemeClr val="bg1"/>
                        </a:solidFill>
                      </a:rPr>
                      <a:t>MPSI
10,3%</a:t>
                    </a:r>
                    <a:endParaRPr lang="en-US" b="1" baseline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1DF-4D13-B126-A7C187937D28}"/>
                </c:ext>
              </c:extLst>
            </c:dLbl>
            <c:dLbl>
              <c:idx val="1"/>
              <c:layout>
                <c:manualLayout>
                  <c:x val="0.1132685553603511"/>
                  <c:y val="-0.12684596304775667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baseline="0" dirty="0">
                        <a:solidFill>
                          <a:schemeClr val="bg1"/>
                        </a:solidFill>
                      </a:rPr>
                      <a:t>PCSI</a:t>
                    </a:r>
                  </a:p>
                  <a:p>
                    <a:r>
                      <a:rPr lang="en-US" sz="1800" b="1" baseline="0" dirty="0">
                        <a:solidFill>
                          <a:schemeClr val="bg1"/>
                        </a:solidFill>
                      </a:rPr>
                      <a:t>  31%</a:t>
                    </a:r>
                    <a:endParaRPr lang="en-US" b="1" baseline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2786824414513552E-2"/>
                      <c:h val="0.1160572932372593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1DF-4D13-B126-A7C187937D28}"/>
                </c:ext>
              </c:extLst>
            </c:dLbl>
            <c:dLbl>
              <c:idx val="2"/>
              <c:layout>
                <c:manualLayout>
                  <c:x val="-9.1755500575098799E-3"/>
                  <c:y val="-7.1388397320932592E-2"/>
                </c:manualLayout>
              </c:layout>
              <c:tx>
                <c:rich>
                  <a:bodyPr/>
                  <a:lstStyle/>
                  <a:p>
                    <a:r>
                      <a:rPr lang="en-US" sz="1800" b="1" dirty="0">
                        <a:solidFill>
                          <a:schemeClr val="bg1"/>
                        </a:solidFill>
                      </a:rPr>
                      <a:t>PTSI</a:t>
                    </a:r>
                  </a:p>
                  <a:p>
                    <a:r>
                      <a:rPr lang="en-US" sz="1800" b="1" baseline="0" dirty="0">
                        <a:solidFill>
                          <a:schemeClr val="bg1"/>
                        </a:solidFill>
                      </a:rPr>
                      <a:t>34,5%</a:t>
                    </a:r>
                    <a:endParaRPr lang="en-US" b="1" baseline="0" dirty="0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1DF-4D13-B126-A7C187937D28}"/>
                </c:ext>
              </c:extLst>
            </c:dLbl>
            <c:dLbl>
              <c:idx val="3"/>
              <c:layout>
                <c:manualLayout>
                  <c:x val="-7.0246175151326681E-2"/>
                  <c:y val="-7.5029981787737871E-2"/>
                </c:manualLayout>
              </c:layout>
              <c:tx>
                <c:rich>
                  <a:bodyPr/>
                  <a:lstStyle/>
                  <a:p>
                    <a:r>
                      <a:rPr lang="en-US" sz="1800" baseline="0" dirty="0"/>
                      <a:t>BCPST 
13,8%</a:t>
                    </a:r>
                    <a:endParaRPr lang="en-US" baseline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1DF-4D13-B126-A7C187937D28}"/>
                </c:ext>
              </c:extLst>
            </c:dLbl>
            <c:dLbl>
              <c:idx val="4"/>
              <c:layout>
                <c:manualLayout>
                  <c:x val="3.06637424328924E-2"/>
                  <c:y val="-5.2780469828749219E-2"/>
                </c:manualLayout>
              </c:layout>
              <c:tx>
                <c:rich>
                  <a:bodyPr/>
                  <a:lstStyle/>
                  <a:p>
                    <a:r>
                      <a:rPr lang="en-US" sz="1800" baseline="0" dirty="0"/>
                      <a:t>MP2I
3,4%</a:t>
                    </a:r>
                    <a:endParaRPr lang="en-US" baseline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1DF-4D13-B126-A7C187937D28}"/>
                </c:ext>
              </c:extLst>
            </c:dLbl>
            <c:dLbl>
              <c:idx val="5"/>
              <c:layout>
                <c:manualLayout>
                  <c:x val="2.8363581044774402E-2"/>
                  <c:y val="-0.13691831859952069"/>
                </c:manualLayout>
              </c:layout>
              <c:tx>
                <c:rich>
                  <a:bodyPr/>
                  <a:lstStyle/>
                  <a:p>
                    <a:r>
                      <a:rPr lang="en-US" sz="1800" baseline="0" dirty="0"/>
                      <a:t>ECG
6,9%</a:t>
                    </a:r>
                    <a:endParaRPr lang="en-US" baseline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1DF-4D13-B126-A7C187937D28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1800" baseline="0"/>
                      <a:t>D1
4,2%</a:t>
                    </a:r>
                    <a:endParaRPr lang="en-US" baseline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1DF-4D13-B126-A7C187937D28}"/>
                </c:ext>
              </c:extLst>
            </c:dLbl>
            <c:dLbl>
              <c:idx val="7"/>
              <c:layout>
                <c:manualLayout>
                  <c:x val="-5.7751059195011799E-2"/>
                  <c:y val="-2.3276414576085001E-2"/>
                </c:manualLayout>
              </c:layout>
              <c:tx>
                <c:rich>
                  <a:bodyPr/>
                  <a:lstStyle/>
                  <a:p>
                    <a:fld id="{1C6AE57E-BA23-BC46-AC4F-177157AEEFA5}" type="CATEGORYNAME">
                      <a:rPr lang="mr-IN" sz="1800"/>
                      <a:pPr/>
                      <a:t>[NOM DE CATÉGORIE]</a:t>
                    </a:fld>
                    <a:r>
                      <a:rPr lang="mr-IN" sz="1800" baseline="0"/>
                      <a:t>
4,8%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D1DF-4D13-B126-A7C187937D28}"/>
                </c:ext>
              </c:extLst>
            </c:dLbl>
            <c:dLbl>
              <c:idx val="8"/>
              <c:layout>
                <c:manualLayout>
                  <c:x val="3.04756884767577E-2"/>
                  <c:y val="-2.8446407861808E-2"/>
                </c:manualLayout>
              </c:layout>
              <c:tx>
                <c:rich>
                  <a:bodyPr/>
                  <a:lstStyle/>
                  <a:p>
                    <a:fld id="{DEC946CD-FEE6-F746-ABE4-8AB434096840}" type="CATEGORYNAME">
                      <a:rPr lang="mr-IN" sz="1800"/>
                      <a:pPr/>
                      <a:t>[NOM DE CATÉGORIE]</a:t>
                    </a:fld>
                    <a:r>
                      <a:rPr lang="mr-IN" sz="1800" baseline="0"/>
                      <a:t>
3,2%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D1DF-4D13-B126-A7C187937D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Helvetica Neue" panose="02000503000000020004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'Prépa S'!$A$1:$A$7</c:f>
              <c:strCache>
                <c:ptCount val="6"/>
                <c:pt idx="0">
                  <c:v> MPSI</c:v>
                </c:pt>
                <c:pt idx="1">
                  <c:v>PCSI</c:v>
                </c:pt>
                <c:pt idx="2">
                  <c:v>PTSI</c:v>
                </c:pt>
                <c:pt idx="3">
                  <c:v>BCPST</c:v>
                </c:pt>
                <c:pt idx="4">
                  <c:v>MP2I</c:v>
                </c:pt>
                <c:pt idx="5">
                  <c:v>ECG</c:v>
                </c:pt>
              </c:strCache>
            </c:strRef>
          </c:cat>
          <c:val>
            <c:numRef>
              <c:f>'Prépa S'!$B$1:$B$7</c:f>
              <c:numCache>
                <c:formatCode>0.0%</c:formatCode>
                <c:ptCount val="7"/>
                <c:pt idx="0">
                  <c:v>0.18181818181818182</c:v>
                </c:pt>
                <c:pt idx="1">
                  <c:v>0.18181818181818182</c:v>
                </c:pt>
                <c:pt idx="2">
                  <c:v>0.18181818181818182</c:v>
                </c:pt>
                <c:pt idx="3">
                  <c:v>0.22727272727272727</c:v>
                </c:pt>
                <c:pt idx="4">
                  <c:v>4.5454545454545456E-2</c:v>
                </c:pt>
                <c:pt idx="5">
                  <c:v>0.18181818181818182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D1DF-4D13-B126-A7C187937D28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Helvetica Neue" panose="02000503000000020004"/>
        </a:defRPr>
      </a:pPr>
      <a:endParaRPr lang="fr-F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0.04449</cdr:x>
      <cdr:y>0.88861</cdr:y>
    </cdr:from>
    <cdr:to>
      <cdr:x>0.11963</cdr:x>
      <cdr:y>1</cdr:y>
    </cdr:to>
    <cdr:sp macro="" textlink="">
      <cdr:nvSpPr>
        <cdr:cNvPr id="2" name="ZoneTexte 1">
          <a:extLst xmlns:a="http://schemas.openxmlformats.org/drawingml/2006/main">
            <a:ext uri="{FF2B5EF4-FFF2-40B4-BE49-F238E27FC236}">
              <a16:creationId xmlns:a16="http://schemas.microsoft.com/office/drawing/2014/main" id="{815302D0-7629-42AF-A85E-7A10A6C7EF54}"/>
            </a:ext>
          </a:extLst>
        </cdr:cNvPr>
        <cdr:cNvSpPr txBox="1"/>
      </cdr:nvSpPr>
      <cdr:spPr>
        <a:xfrm xmlns:a="http://schemas.openxmlformats.org/drawingml/2006/main">
          <a:off x="541440" y="805466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r-FR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0.72889</cdr:x>
      <cdr:y>0.05238</cdr:y>
    </cdr:from>
    <cdr:to>
      <cdr:x>1</cdr:x>
      <cdr:y>0.77879</cdr:y>
    </cdr:to>
    <cdr:sp macro="" textlink="">
      <cdr:nvSpPr>
        <cdr:cNvPr id="3" name="ZoneTexte 2">
          <a:extLst xmlns:a="http://schemas.openxmlformats.org/drawingml/2006/main">
            <a:ext uri="{FF2B5EF4-FFF2-40B4-BE49-F238E27FC236}">
              <a16:creationId xmlns:a16="http://schemas.microsoft.com/office/drawing/2014/main" id="{92FD52C7-ECCA-CD58-AFD2-913456EB12D2}"/>
            </a:ext>
          </a:extLst>
        </cdr:cNvPr>
        <cdr:cNvSpPr txBox="1"/>
      </cdr:nvSpPr>
      <cdr:spPr>
        <a:xfrm xmlns:a="http://schemas.openxmlformats.org/drawingml/2006/main">
          <a:off x="8905528" y="391561"/>
          <a:ext cx="3312368" cy="54300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r-FR" sz="2400" b="1" dirty="0">
              <a:solidFill>
                <a:schemeClr val="accent2">
                  <a:lumMod val="75000"/>
                </a:schemeClr>
              </a:solidFill>
              <a:latin typeface="Helvetica Light"/>
            </a:rPr>
            <a:t>ECG:</a:t>
          </a:r>
        </a:p>
        <a:p xmlns:a="http://schemas.openxmlformats.org/drawingml/2006/main">
          <a:r>
            <a:rPr lang="fr-FR" sz="1800" dirty="0">
              <a:solidFill>
                <a:schemeClr val="bg1"/>
              </a:solidFill>
              <a:latin typeface="Helvetica Light"/>
            </a:rPr>
            <a:t>Carnot</a:t>
          </a:r>
        </a:p>
        <a:p xmlns:a="http://schemas.openxmlformats.org/drawingml/2006/main">
          <a:r>
            <a:rPr lang="fr-FR" sz="1800" dirty="0">
              <a:solidFill>
                <a:schemeClr val="bg1"/>
              </a:solidFill>
              <a:latin typeface="Helvetica Light"/>
            </a:rPr>
            <a:t>Notre Dame de sainte Croix</a:t>
          </a:r>
        </a:p>
        <a:p xmlns:a="http://schemas.openxmlformats.org/drawingml/2006/main">
          <a:r>
            <a:rPr lang="fr-FR" sz="1800" dirty="0">
              <a:solidFill>
                <a:schemeClr val="bg1"/>
              </a:solidFill>
              <a:latin typeface="Helvetica Light"/>
            </a:rPr>
            <a:t>Saint Jean</a:t>
          </a:r>
          <a:r>
            <a:rPr lang="fr-FR" sz="1800" baseline="0" dirty="0">
              <a:solidFill>
                <a:schemeClr val="bg1"/>
              </a:solidFill>
              <a:latin typeface="Helvetica Light"/>
            </a:rPr>
            <a:t> de Passy</a:t>
          </a:r>
        </a:p>
        <a:p xmlns:a="http://schemas.openxmlformats.org/drawingml/2006/main">
          <a:r>
            <a:rPr lang="fr-FR" sz="1800" baseline="0" dirty="0">
              <a:solidFill>
                <a:schemeClr val="bg1"/>
              </a:solidFill>
              <a:latin typeface="Helvetica Light"/>
            </a:rPr>
            <a:t>Saint Louis de Gonzague</a:t>
          </a:r>
        </a:p>
        <a:p xmlns:a="http://schemas.openxmlformats.org/drawingml/2006/main">
          <a:endParaRPr lang="fr-FR" sz="2400" baseline="0" dirty="0">
            <a:solidFill>
              <a:schemeClr val="bg1"/>
            </a:solidFill>
            <a:latin typeface="Helvetica Light"/>
          </a:endParaRPr>
        </a:p>
        <a:p xmlns:a="http://schemas.openxmlformats.org/drawingml/2006/main">
          <a:r>
            <a:rPr lang="fr-FR" sz="2400" b="1" baseline="0" dirty="0">
              <a:solidFill>
                <a:schemeClr val="accent4">
                  <a:lumMod val="50000"/>
                </a:schemeClr>
              </a:solidFill>
              <a:latin typeface="Helvetica Light"/>
            </a:rPr>
            <a:t>D1/D2 :</a:t>
          </a:r>
        </a:p>
        <a:p xmlns:a="http://schemas.openxmlformats.org/drawingml/2006/main">
          <a:r>
            <a:rPr lang="fr-FR" sz="2000" baseline="0" dirty="0">
              <a:solidFill>
                <a:schemeClr val="bg1"/>
              </a:solidFill>
              <a:latin typeface="Helvetica Light"/>
            </a:rPr>
            <a:t>Blomet</a:t>
          </a:r>
        </a:p>
        <a:p xmlns:a="http://schemas.openxmlformats.org/drawingml/2006/main">
          <a:endParaRPr lang="fr-FR" sz="2400" baseline="0" dirty="0">
            <a:solidFill>
              <a:schemeClr val="bg1"/>
            </a:solidFill>
            <a:latin typeface="Helvetica Light"/>
          </a:endParaRPr>
        </a:p>
        <a:p xmlns:a="http://schemas.openxmlformats.org/drawingml/2006/main">
          <a:r>
            <a:rPr lang="fr-FR" sz="2400" b="1" baseline="0" dirty="0">
              <a:solidFill>
                <a:schemeClr val="accent4">
                  <a:lumMod val="75000"/>
                </a:schemeClr>
              </a:solidFill>
              <a:latin typeface="Helvetica Light"/>
            </a:rPr>
            <a:t>Hypokhâgne:</a:t>
          </a:r>
        </a:p>
        <a:p xmlns:a="http://schemas.openxmlformats.org/drawingml/2006/main">
          <a:r>
            <a:rPr lang="fr-FR" sz="1800" baseline="0" dirty="0">
              <a:solidFill>
                <a:schemeClr val="bg1"/>
              </a:solidFill>
              <a:latin typeface="Helvetica Light"/>
            </a:rPr>
            <a:t>Blomet</a:t>
          </a:r>
          <a:endParaRPr lang="fr-FR" sz="1800" dirty="0">
            <a:solidFill>
              <a:schemeClr val="bg1"/>
            </a:solidFill>
            <a:latin typeface="Helvetica Light"/>
          </a:endParaRPr>
        </a:p>
      </cdr:txBody>
    </cdr:sp>
  </cdr:relSizeAnchor>
  <cdr:relSizeAnchor xmlns:cdr="http://schemas.openxmlformats.org/drawingml/2006/chartDrawing">
    <cdr:from>
      <cdr:x>0.0249</cdr:x>
      <cdr:y>0.8171</cdr:y>
    </cdr:from>
    <cdr:to>
      <cdr:x>0.9745</cdr:x>
      <cdr:y>1</cdr:y>
    </cdr:to>
    <cdr:sp macro="" textlink="">
      <cdr:nvSpPr>
        <cdr:cNvPr id="2" name="ZoneTexte 1">
          <a:extLst xmlns:a="http://schemas.openxmlformats.org/drawingml/2006/main">
            <a:ext uri="{FF2B5EF4-FFF2-40B4-BE49-F238E27FC236}">
              <a16:creationId xmlns:a16="http://schemas.microsoft.com/office/drawing/2014/main" id="{926EFDD4-4B47-479A-97B3-4BC247FF1A6F}"/>
            </a:ext>
          </a:extLst>
        </cdr:cNvPr>
        <cdr:cNvSpPr txBox="1"/>
      </cdr:nvSpPr>
      <cdr:spPr>
        <a:xfrm xmlns:a="http://schemas.openxmlformats.org/drawingml/2006/main">
          <a:off x="304240" y="6962012"/>
          <a:ext cx="11602160" cy="1367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r-FR" sz="1100" dirty="0"/>
        </a:p>
      </cdr:txBody>
    </cdr:sp>
  </cdr:relSizeAnchor>
  <cdr:relSizeAnchor xmlns:cdr="http://schemas.openxmlformats.org/drawingml/2006/chartDrawing">
    <cdr:from>
      <cdr:x>0.01522</cdr:x>
      <cdr:y>0.81873</cdr:y>
    </cdr:from>
    <cdr:to>
      <cdr:x>0.79227</cdr:x>
      <cdr:y>1</cdr:y>
    </cdr:to>
    <cdr:sp macro="" textlink="">
      <cdr:nvSpPr>
        <cdr:cNvPr id="4" name="ZoneTexte 3">
          <a:extLst xmlns:a="http://schemas.openxmlformats.org/drawingml/2006/main">
            <a:ext uri="{FF2B5EF4-FFF2-40B4-BE49-F238E27FC236}">
              <a16:creationId xmlns:a16="http://schemas.microsoft.com/office/drawing/2014/main" id="{B1E35AE5-5709-4374-8C11-ADA86A28AC14}"/>
            </a:ext>
          </a:extLst>
        </cdr:cNvPr>
        <cdr:cNvSpPr txBox="1"/>
      </cdr:nvSpPr>
      <cdr:spPr>
        <a:xfrm xmlns:a="http://schemas.openxmlformats.org/drawingml/2006/main">
          <a:off x="185952" y="6974204"/>
          <a:ext cx="9493936" cy="13550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r-FR" sz="1100" dirty="0"/>
        </a:p>
      </cdr:txBody>
    </cdr:sp>
  </cdr:relSizeAnchor>
  <cdr:relSizeAnchor xmlns:cdr="http://schemas.openxmlformats.org/drawingml/2006/chartDrawing">
    <cdr:from>
      <cdr:x>0</cdr:x>
      <cdr:y>0.8165</cdr:y>
    </cdr:from>
    <cdr:to>
      <cdr:x>1</cdr:x>
      <cdr:y>1</cdr:y>
    </cdr:to>
    <cdr:pic>
      <cdr:nvPicPr>
        <cdr:cNvPr id="5" name="chart">
          <a:extLst xmlns:a="http://schemas.openxmlformats.org/drawingml/2006/main">
            <a:ext uri="{FF2B5EF4-FFF2-40B4-BE49-F238E27FC236}">
              <a16:creationId xmlns:a16="http://schemas.microsoft.com/office/drawing/2014/main" id="{40DF4CF0-5283-4480-9934-61A50303C150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6890332"/>
          <a:ext cx="12217896" cy="1548531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0.78199</cdr:x>
      <cdr:y>0</cdr:y>
    </cdr:from>
    <cdr:to>
      <cdr:x>0.99774</cdr:x>
      <cdr:y>1</cdr:y>
    </cdr:to>
    <cdr:sp macro="" textlink="">
      <cdr:nvSpPr>
        <cdr:cNvPr id="2" name="ZoneTexte 1">
          <a:extLst xmlns:a="http://schemas.openxmlformats.org/drawingml/2006/main">
            <a:ext uri="{FF2B5EF4-FFF2-40B4-BE49-F238E27FC236}">
              <a16:creationId xmlns:a16="http://schemas.microsoft.com/office/drawing/2014/main" id="{89853AE8-14C1-2340-9936-DD128DD8B267}"/>
            </a:ext>
          </a:extLst>
        </cdr:cNvPr>
        <cdr:cNvSpPr txBox="1"/>
      </cdr:nvSpPr>
      <cdr:spPr>
        <a:xfrm xmlns:a="http://schemas.openxmlformats.org/drawingml/2006/main">
          <a:off x="9951114" y="-877281"/>
          <a:ext cx="2745505" cy="7300609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lumMod val="75000"/>
          </a:schemeClr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r-FR" sz="1100" dirty="0"/>
        </a:p>
        <a:p xmlns:a="http://schemas.openxmlformats.org/drawingml/2006/main">
          <a:r>
            <a:rPr lang="fr-FR" sz="1800" b="1" dirty="0">
              <a:solidFill>
                <a:schemeClr val="accent1">
                  <a:lumMod val="50000"/>
                </a:schemeClr>
              </a:solidFill>
              <a:latin typeface="Helvetica Light"/>
            </a:rPr>
            <a:t>MPSI :</a:t>
          </a:r>
        </a:p>
        <a:p xmlns:a="http://schemas.openxmlformats.org/drawingml/2006/main">
          <a:r>
            <a:rPr lang="fr-FR" sz="1400" b="1" dirty="0">
              <a:solidFill>
                <a:schemeClr val="bg1"/>
              </a:solidFill>
              <a:latin typeface="Helvetica Light"/>
            </a:rPr>
            <a:t> </a:t>
          </a:r>
          <a:r>
            <a:rPr lang="fr-FR" sz="1400" dirty="0">
              <a:solidFill>
                <a:schemeClr val="bg1"/>
              </a:solidFill>
              <a:latin typeface="Helvetica Light"/>
            </a:rPr>
            <a:t>Saint Cyr</a:t>
          </a:r>
          <a:endParaRPr lang="fr-FR" sz="1400" baseline="0" dirty="0">
            <a:solidFill>
              <a:schemeClr val="bg1"/>
            </a:solidFill>
            <a:latin typeface="Helvetica Light"/>
          </a:endParaRPr>
        </a:p>
        <a:p xmlns:a="http://schemas.openxmlformats.org/drawingml/2006/main">
          <a:r>
            <a:rPr lang="fr-FR" sz="1400" baseline="0" dirty="0">
              <a:solidFill>
                <a:schemeClr val="bg1"/>
              </a:solidFill>
              <a:latin typeface="Helvetica Light"/>
            </a:rPr>
            <a:t> </a:t>
          </a:r>
          <a:r>
            <a:rPr lang="fr-FR" sz="1400" dirty="0">
              <a:solidFill>
                <a:schemeClr val="bg1"/>
              </a:solidFill>
              <a:latin typeface="Helvetica Light"/>
            </a:rPr>
            <a:t>Berthelot</a:t>
          </a:r>
          <a:endParaRPr lang="fr-FR" sz="1400" baseline="0" dirty="0">
            <a:solidFill>
              <a:schemeClr val="bg1"/>
            </a:solidFill>
            <a:latin typeface="Helvetica Light"/>
          </a:endParaRPr>
        </a:p>
        <a:p xmlns:a="http://schemas.openxmlformats.org/drawingml/2006/main">
          <a:r>
            <a:rPr lang="fr-FR" sz="1400" baseline="0" dirty="0">
              <a:solidFill>
                <a:schemeClr val="bg1"/>
              </a:solidFill>
              <a:latin typeface="Helvetica Light"/>
            </a:rPr>
            <a:t>Saint Louis</a:t>
          </a:r>
        </a:p>
        <a:p xmlns:a="http://schemas.openxmlformats.org/drawingml/2006/main">
          <a:endParaRPr lang="fr-FR" sz="1400" b="1" baseline="0" dirty="0">
            <a:solidFill>
              <a:schemeClr val="bg1"/>
            </a:solidFill>
            <a:latin typeface="Helvetica Light"/>
          </a:endParaRPr>
        </a:p>
        <a:p xmlns:a="http://schemas.openxmlformats.org/drawingml/2006/main">
          <a:r>
            <a:rPr lang="fr-FR" sz="1800" b="1" baseline="0" dirty="0">
              <a:solidFill>
                <a:schemeClr val="accent2">
                  <a:lumMod val="60000"/>
                  <a:lumOff val="40000"/>
                </a:schemeClr>
              </a:solidFill>
              <a:latin typeface="Helvetica Light"/>
            </a:rPr>
            <a:t>PCSI :</a:t>
          </a:r>
        </a:p>
        <a:p xmlns:a="http://schemas.openxmlformats.org/drawingml/2006/main">
          <a:r>
            <a:rPr lang="fr-FR" sz="1400" baseline="0" dirty="0">
              <a:solidFill>
                <a:schemeClr val="bg1"/>
              </a:solidFill>
              <a:latin typeface="Helvetica Light"/>
            </a:rPr>
            <a:t>Buffon</a:t>
          </a:r>
          <a:endParaRPr lang="fr-FR" sz="1400" dirty="0">
            <a:solidFill>
              <a:schemeClr val="bg1"/>
            </a:solidFill>
            <a:latin typeface="Helvetica Light"/>
          </a:endParaRPr>
        </a:p>
        <a:p xmlns:a="http://schemas.openxmlformats.org/drawingml/2006/main">
          <a:r>
            <a:rPr lang="fr-FR" sz="1400" baseline="0" dirty="0">
              <a:solidFill>
                <a:schemeClr val="bg1"/>
              </a:solidFill>
              <a:latin typeface="Helvetica Light"/>
            </a:rPr>
            <a:t>Chaptal</a:t>
          </a:r>
        </a:p>
        <a:p xmlns:a="http://schemas.openxmlformats.org/drawingml/2006/main">
          <a:r>
            <a:rPr lang="fr-FR" sz="1400" dirty="0">
              <a:solidFill>
                <a:schemeClr val="bg1"/>
              </a:solidFill>
              <a:latin typeface="Helvetica Light"/>
            </a:rPr>
            <a:t>Lycée Militaire le Prytanée</a:t>
          </a:r>
        </a:p>
        <a:p xmlns:a="http://schemas.openxmlformats.org/drawingml/2006/main">
          <a:r>
            <a:rPr lang="fr-FR" sz="1400" baseline="0" dirty="0">
              <a:solidFill>
                <a:schemeClr val="bg1"/>
              </a:solidFill>
              <a:latin typeface="Helvetica Light"/>
            </a:rPr>
            <a:t>National</a:t>
          </a:r>
        </a:p>
        <a:p xmlns:a="http://schemas.openxmlformats.org/drawingml/2006/main">
          <a:r>
            <a:rPr lang="fr-FR" sz="1400" baseline="0" dirty="0">
              <a:solidFill>
                <a:schemeClr val="bg1"/>
              </a:solidFill>
              <a:latin typeface="Helvetica Light"/>
            </a:rPr>
            <a:t> Pasteur</a:t>
          </a:r>
        </a:p>
        <a:p xmlns:a="http://schemas.openxmlformats.org/drawingml/2006/main">
          <a:endParaRPr lang="fr-FR" sz="1400" b="1" baseline="0" dirty="0">
            <a:solidFill>
              <a:schemeClr val="bg1"/>
            </a:solidFill>
            <a:latin typeface="Helvetica Light"/>
          </a:endParaRPr>
        </a:p>
        <a:p xmlns:a="http://schemas.openxmlformats.org/drawingml/2006/main">
          <a:r>
            <a:rPr lang="fr-FR" sz="1800" b="1" baseline="0" dirty="0">
              <a:solidFill>
                <a:srgbClr val="CABAC0"/>
              </a:solidFill>
              <a:latin typeface="Helvetica Light"/>
            </a:rPr>
            <a:t>PTSI :</a:t>
          </a:r>
        </a:p>
        <a:p xmlns:a="http://schemas.openxmlformats.org/drawingml/2006/main">
          <a:r>
            <a:rPr lang="fr-FR" sz="1400" b="1" dirty="0">
              <a:solidFill>
                <a:schemeClr val="bg1"/>
              </a:solidFill>
              <a:latin typeface="Helvetica Light"/>
            </a:rPr>
            <a:t>Henry </a:t>
          </a:r>
          <a:r>
            <a:rPr lang="fr-FR" sz="1400" b="1" dirty="0" err="1">
              <a:solidFill>
                <a:schemeClr val="bg1"/>
              </a:solidFill>
              <a:latin typeface="Helvetica Light"/>
            </a:rPr>
            <a:t>Loritz</a:t>
          </a:r>
          <a:r>
            <a:rPr lang="fr-FR" sz="1400" b="1" dirty="0">
              <a:solidFill>
                <a:schemeClr val="bg1"/>
              </a:solidFill>
              <a:latin typeface="Helvetica Light"/>
            </a:rPr>
            <a:t>- Nancy</a:t>
          </a:r>
        </a:p>
        <a:p xmlns:a="http://schemas.openxmlformats.org/drawingml/2006/main">
          <a:r>
            <a:rPr lang="fr-FR" sz="1400" baseline="0" dirty="0">
              <a:solidFill>
                <a:schemeClr val="bg1"/>
              </a:solidFill>
              <a:latin typeface="Helvetica Light"/>
            </a:rPr>
            <a:t>Newton</a:t>
          </a:r>
          <a:r>
            <a:rPr lang="fr-FR" sz="1400" dirty="0">
              <a:solidFill>
                <a:schemeClr val="bg1"/>
              </a:solidFill>
              <a:latin typeface="Helvetica Light"/>
            </a:rPr>
            <a:t> </a:t>
          </a:r>
          <a:r>
            <a:rPr lang="fr-FR" sz="1400" dirty="0" err="1">
              <a:solidFill>
                <a:schemeClr val="bg1"/>
              </a:solidFill>
              <a:latin typeface="Helvetica Light"/>
            </a:rPr>
            <a:t>Enréa</a:t>
          </a:r>
          <a:endParaRPr lang="fr-FR" sz="1400" dirty="0">
            <a:solidFill>
              <a:schemeClr val="bg1"/>
            </a:solidFill>
            <a:latin typeface="Helvetica Light"/>
          </a:endParaRPr>
        </a:p>
        <a:p xmlns:a="http://schemas.openxmlformats.org/drawingml/2006/main">
          <a:r>
            <a:rPr lang="fr-FR" sz="1400" baseline="0" dirty="0">
              <a:solidFill>
                <a:schemeClr val="bg1"/>
              </a:solidFill>
              <a:latin typeface="Helvetica Light"/>
            </a:rPr>
            <a:t>Passy</a:t>
          </a:r>
          <a:r>
            <a:rPr lang="fr-FR" sz="1400" dirty="0">
              <a:solidFill>
                <a:schemeClr val="bg1"/>
              </a:solidFill>
              <a:latin typeface="Helvetica Light"/>
            </a:rPr>
            <a:t> Buzenval</a:t>
          </a:r>
          <a:endParaRPr lang="fr-FR" sz="1400" baseline="0" dirty="0">
            <a:solidFill>
              <a:schemeClr val="bg1"/>
            </a:solidFill>
            <a:latin typeface="Helvetica Light"/>
          </a:endParaRPr>
        </a:p>
        <a:p xmlns:a="http://schemas.openxmlformats.org/drawingml/2006/main">
          <a:r>
            <a:rPr lang="fr-FR" sz="1400" baseline="0" dirty="0">
              <a:solidFill>
                <a:schemeClr val="bg1"/>
              </a:solidFill>
              <a:latin typeface="Helvetica Light"/>
            </a:rPr>
            <a:t>Jules Ferry</a:t>
          </a:r>
        </a:p>
        <a:p xmlns:a="http://schemas.openxmlformats.org/drawingml/2006/main">
          <a:r>
            <a:rPr lang="fr-FR" sz="1400" baseline="0" dirty="0">
              <a:solidFill>
                <a:schemeClr val="bg1"/>
              </a:solidFill>
              <a:latin typeface="Helvetica Light"/>
            </a:rPr>
            <a:t> Raspail</a:t>
          </a:r>
        </a:p>
        <a:p xmlns:a="http://schemas.openxmlformats.org/drawingml/2006/main">
          <a:endParaRPr lang="fr-FR" sz="1400" b="1" baseline="0" dirty="0">
            <a:solidFill>
              <a:schemeClr val="bg1"/>
            </a:solidFill>
            <a:latin typeface="Helvetica Light"/>
          </a:endParaRPr>
        </a:p>
        <a:p xmlns:a="http://schemas.openxmlformats.org/drawingml/2006/main">
          <a:r>
            <a:rPr lang="fr-FR" sz="1800" b="1" baseline="0" dirty="0">
              <a:solidFill>
                <a:schemeClr val="accent4">
                  <a:lumMod val="60000"/>
                  <a:lumOff val="40000"/>
                </a:schemeClr>
              </a:solidFill>
              <a:latin typeface="Helvetica Light"/>
            </a:rPr>
            <a:t>BCPST :</a:t>
          </a:r>
        </a:p>
        <a:p xmlns:a="http://schemas.openxmlformats.org/drawingml/2006/main">
          <a:r>
            <a:rPr lang="fr-FR" sz="1400" dirty="0">
              <a:solidFill>
                <a:schemeClr val="bg1"/>
              </a:solidFill>
              <a:latin typeface="Helvetica Light"/>
            </a:rPr>
            <a:t>Chaptal</a:t>
          </a:r>
          <a:endParaRPr lang="fr-FR" sz="1400" baseline="0" dirty="0">
            <a:solidFill>
              <a:schemeClr val="bg1"/>
            </a:solidFill>
            <a:latin typeface="Helvetica Light"/>
          </a:endParaRPr>
        </a:p>
        <a:p xmlns:a="http://schemas.openxmlformats.org/drawingml/2006/main">
          <a:r>
            <a:rPr lang="fr-FR" sz="1400" baseline="0" dirty="0">
              <a:solidFill>
                <a:schemeClr val="bg1"/>
              </a:solidFill>
              <a:latin typeface="Helvetica Light"/>
            </a:rPr>
            <a:t> Jean-Baptiste Say</a:t>
          </a:r>
        </a:p>
        <a:p xmlns:a="http://schemas.openxmlformats.org/drawingml/2006/main">
          <a:r>
            <a:rPr lang="fr-FR" sz="1400" baseline="0" dirty="0">
              <a:solidFill>
                <a:schemeClr val="bg1"/>
              </a:solidFill>
              <a:latin typeface="Helvetica Light"/>
            </a:rPr>
            <a:t> Sainte Geneviève</a:t>
          </a:r>
        </a:p>
        <a:p xmlns:a="http://schemas.openxmlformats.org/drawingml/2006/main">
          <a:endParaRPr lang="fr-FR" sz="1400" b="1" baseline="0" dirty="0">
            <a:solidFill>
              <a:schemeClr val="bg1"/>
            </a:solidFill>
            <a:latin typeface="Helvetica Light"/>
          </a:endParaRPr>
        </a:p>
        <a:p xmlns:a="http://schemas.openxmlformats.org/drawingml/2006/main">
          <a:r>
            <a:rPr lang="fr-FR" sz="1800" b="1" baseline="0" dirty="0">
              <a:solidFill>
                <a:schemeClr val="accent5">
                  <a:lumMod val="60000"/>
                  <a:lumOff val="40000"/>
                </a:schemeClr>
              </a:solidFill>
              <a:latin typeface="Helvetica Light"/>
            </a:rPr>
            <a:t>MP2I :</a:t>
          </a:r>
        </a:p>
        <a:p xmlns:a="http://schemas.openxmlformats.org/drawingml/2006/main">
          <a:r>
            <a:rPr lang="fr-FR" sz="1400" baseline="0" dirty="0">
              <a:solidFill>
                <a:schemeClr val="bg1"/>
              </a:solidFill>
              <a:latin typeface="Helvetica Light"/>
            </a:rPr>
            <a:t>Lycée Claude Bernard</a:t>
          </a:r>
        </a:p>
        <a:p xmlns:a="http://schemas.openxmlformats.org/drawingml/2006/main">
          <a:endParaRPr lang="fr-FR" sz="1400" b="1" baseline="0" dirty="0">
            <a:solidFill>
              <a:schemeClr val="bg1"/>
            </a:solidFill>
            <a:latin typeface="Helvetica Light"/>
          </a:endParaRPr>
        </a:p>
        <a:p xmlns:a="http://schemas.openxmlformats.org/drawingml/2006/main">
          <a:r>
            <a:rPr lang="fr-FR" sz="1800" b="1" baseline="0" dirty="0">
              <a:solidFill>
                <a:schemeClr val="accent6">
                  <a:lumMod val="60000"/>
                  <a:lumOff val="40000"/>
                </a:schemeClr>
              </a:solidFill>
              <a:latin typeface="Helvetica Light"/>
            </a:rPr>
            <a:t>ECG :</a:t>
          </a:r>
          <a:endParaRPr lang="fr-FR" sz="1800" b="1" baseline="0" dirty="0">
            <a:solidFill>
              <a:schemeClr val="bg1"/>
            </a:solidFill>
            <a:latin typeface="Helvetica Light"/>
          </a:endParaRPr>
        </a:p>
        <a:p xmlns:a="http://schemas.openxmlformats.org/drawingml/2006/main">
          <a:r>
            <a:rPr lang="fr-FR" sz="1400" dirty="0">
              <a:solidFill>
                <a:schemeClr val="bg1"/>
              </a:solidFill>
              <a:latin typeface="Helvetica Light"/>
            </a:rPr>
            <a:t>Saint Jean de Passy</a:t>
          </a:r>
        </a:p>
        <a:p xmlns:a="http://schemas.openxmlformats.org/drawingml/2006/main">
          <a:r>
            <a:rPr lang="fr-FR" sz="1400" baseline="0" dirty="0">
              <a:solidFill>
                <a:schemeClr val="bg1"/>
              </a:solidFill>
              <a:latin typeface="Helvetica Light"/>
            </a:rPr>
            <a:t>La</a:t>
          </a:r>
          <a:r>
            <a:rPr lang="fr-FR" sz="1400" dirty="0">
              <a:solidFill>
                <a:schemeClr val="bg1"/>
              </a:solidFill>
              <a:latin typeface="Helvetica Light"/>
            </a:rPr>
            <a:t> prépa autrement</a:t>
          </a:r>
          <a:endParaRPr lang="fr-FR" sz="1400" baseline="0" dirty="0">
            <a:solidFill>
              <a:schemeClr val="bg1"/>
            </a:solidFill>
            <a:latin typeface="Helvetica Light"/>
          </a:endParaRPr>
        </a:p>
        <a:p xmlns:a="http://schemas.openxmlformats.org/drawingml/2006/main">
          <a:endParaRPr lang="fr-FR" sz="1400" baseline="0" dirty="0">
            <a:latin typeface="Helvetica Light"/>
          </a:endParaRPr>
        </a:p>
        <a:p xmlns:a="http://schemas.openxmlformats.org/drawingml/2006/main">
          <a:endParaRPr lang="fr-FR" sz="1100" baseline="0" dirty="0"/>
        </a:p>
        <a:p xmlns:a="http://schemas.openxmlformats.org/drawingml/2006/main">
          <a:endParaRPr lang="fr-FR" sz="1100" baseline="0" dirty="0"/>
        </a:p>
        <a:p xmlns:a="http://schemas.openxmlformats.org/drawingml/2006/main">
          <a:endParaRPr lang="fr-FR" sz="1100" baseline="0" dirty="0"/>
        </a:p>
        <a:p xmlns:a="http://schemas.openxmlformats.org/drawingml/2006/main">
          <a:endParaRPr lang="fr-FR" sz="1100" dirty="0"/>
        </a:p>
      </cdr:txBody>
    </cdr:sp>
  </cdr:relSizeAnchor>
  <cdr:relSizeAnchor xmlns:cdr="http://schemas.openxmlformats.org/drawingml/2006/chartDrawing">
    <cdr:from>
      <cdr:x>0</cdr:x>
      <cdr:y>0.86726</cdr:y>
    </cdr:from>
    <cdr:to>
      <cdr:x>0.98662</cdr:x>
      <cdr:y>0.97963</cdr:y>
    </cdr:to>
    <cdr:sp macro="" textlink="">
      <cdr:nvSpPr>
        <cdr:cNvPr id="3" name="ZoneTexte 2">
          <a:extLst xmlns:a="http://schemas.openxmlformats.org/drawingml/2006/main">
            <a:ext uri="{FF2B5EF4-FFF2-40B4-BE49-F238E27FC236}">
              <a16:creationId xmlns:a16="http://schemas.microsoft.com/office/drawing/2014/main" id="{673C2DD0-C36B-48E1-9C9F-2B79C10B2678}"/>
            </a:ext>
          </a:extLst>
        </cdr:cNvPr>
        <cdr:cNvSpPr txBox="1"/>
      </cdr:nvSpPr>
      <cdr:spPr>
        <a:xfrm xmlns:a="http://schemas.openxmlformats.org/drawingml/2006/main">
          <a:off x="0" y="7056784"/>
          <a:ext cx="12219679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r-FR" sz="1100" dirty="0"/>
        </a:p>
      </cdr:txBody>
    </cdr:sp>
  </cdr:relSizeAnchor>
  <cdr:relSizeAnchor xmlns:cdr="http://schemas.openxmlformats.org/drawingml/2006/chartDrawing">
    <cdr:from>
      <cdr:x>0.03313</cdr:x>
      <cdr:y>0.88496</cdr:y>
    </cdr:from>
    <cdr:to>
      <cdr:x>0.95755</cdr:x>
      <cdr:y>0.99733</cdr:y>
    </cdr:to>
    <cdr:sp macro="" textlink="">
      <cdr:nvSpPr>
        <cdr:cNvPr id="4" name="ZoneTexte 3">
          <a:extLst xmlns:a="http://schemas.openxmlformats.org/drawingml/2006/main">
            <a:ext uri="{FF2B5EF4-FFF2-40B4-BE49-F238E27FC236}">
              <a16:creationId xmlns:a16="http://schemas.microsoft.com/office/drawing/2014/main" id="{3DFD5E3F-A239-436A-B121-254E0B57AC35}"/>
            </a:ext>
          </a:extLst>
        </cdr:cNvPr>
        <cdr:cNvSpPr txBox="1"/>
      </cdr:nvSpPr>
      <cdr:spPr>
        <a:xfrm xmlns:a="http://schemas.openxmlformats.org/drawingml/2006/main">
          <a:off x="410367" y="7200800"/>
          <a:ext cx="11449272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r-FR" sz="1100" dirty="0"/>
        </a:p>
      </cdr:txBody>
    </cdr:sp>
  </cdr:relSizeAnchor>
  <cdr:relSizeAnchor xmlns:cdr="http://schemas.openxmlformats.org/drawingml/2006/chartDrawing">
    <cdr:from>
      <cdr:x>0.02151</cdr:x>
      <cdr:y>0.85841</cdr:y>
    </cdr:from>
    <cdr:to>
      <cdr:x>0.98081</cdr:x>
      <cdr:y>0.9823</cdr:y>
    </cdr:to>
    <cdr:sp macro="" textlink="">
      <cdr:nvSpPr>
        <cdr:cNvPr id="5" name="ZoneTexte 4">
          <a:extLst xmlns:a="http://schemas.openxmlformats.org/drawingml/2006/main">
            <a:ext uri="{FF2B5EF4-FFF2-40B4-BE49-F238E27FC236}">
              <a16:creationId xmlns:a16="http://schemas.microsoft.com/office/drawing/2014/main" id="{2ED8F84A-A61F-4979-AF5D-94FBCC947B26}"/>
            </a:ext>
          </a:extLst>
        </cdr:cNvPr>
        <cdr:cNvSpPr txBox="1"/>
      </cdr:nvSpPr>
      <cdr:spPr>
        <a:xfrm xmlns:a="http://schemas.openxmlformats.org/drawingml/2006/main">
          <a:off x="266351" y="6984776"/>
          <a:ext cx="11881320" cy="10081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fr-FR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>
            <a:spLocks noGrp="1" noRot="1" noChangeAspect="1"/>
          </p:cNvSpPr>
          <p:nvPr>
            <p:ph type="sldImg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26" name="Shape 26"/>
          <p:cNvSpPr>
            <a:spLocks noGrp="1"/>
          </p:cNvSpPr>
          <p:nvPr>
            <p:ph type="body" sz="quarter" idx="1"/>
          </p:nvPr>
        </p:nvSpPr>
        <p:spPr>
          <a:xfrm>
            <a:off x="906357" y="4714399"/>
            <a:ext cx="4984962" cy="4466273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95814656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1pPr>
    <a:lvl2pPr indent="228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2pPr>
    <a:lvl3pPr indent="457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3pPr>
    <a:lvl4pPr indent="685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4pPr>
    <a:lvl5pPr indent="9144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5pPr>
    <a:lvl6pPr indent="11430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6pPr>
    <a:lvl7pPr indent="13716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7pPr>
    <a:lvl8pPr indent="16002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8pPr>
    <a:lvl9pPr indent="1828800" defTabSz="45720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53523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554D86-0A69-E3F8-972F-FBEBB405F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3058C807-4424-DCE5-C7E1-DC4274A283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D31432E9-5394-C0D5-3DFB-3A75D5FA19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2035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F7CA06-B252-7146-9DFE-83F225F14F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5600" y="1596249"/>
            <a:ext cx="9753600" cy="3395698"/>
          </a:xfrm>
        </p:spPr>
        <p:txBody>
          <a:bodyPr anchor="b"/>
          <a:lstStyle>
            <a:lvl1pPr algn="ctr">
              <a:defRPr sz="6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BEB529A-1311-AF49-8B71-0A6A98CEB7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5600" y="5122898"/>
            <a:ext cx="9753600" cy="2354862"/>
          </a:xfrm>
        </p:spPr>
        <p:txBody>
          <a:bodyPr/>
          <a:lstStyle>
            <a:lvl1pPr marL="0" indent="0" algn="ctr">
              <a:buNone/>
              <a:defRPr sz="2560"/>
            </a:lvl1pPr>
            <a:lvl2pPr marL="487695" indent="0" algn="ctr">
              <a:buNone/>
              <a:defRPr sz="2133"/>
            </a:lvl2pPr>
            <a:lvl3pPr marL="975390" indent="0" algn="ctr">
              <a:buNone/>
              <a:defRPr sz="1920"/>
            </a:lvl3pPr>
            <a:lvl4pPr marL="1463086" indent="0" algn="ctr">
              <a:buNone/>
              <a:defRPr sz="1707"/>
            </a:lvl4pPr>
            <a:lvl5pPr marL="1950781" indent="0" algn="ctr">
              <a:buNone/>
              <a:defRPr sz="1707"/>
            </a:lvl5pPr>
            <a:lvl6pPr marL="2438476" indent="0" algn="ctr">
              <a:buNone/>
              <a:defRPr sz="1707"/>
            </a:lvl6pPr>
            <a:lvl7pPr marL="2926171" indent="0" algn="ctr">
              <a:buNone/>
              <a:defRPr sz="1707"/>
            </a:lvl7pPr>
            <a:lvl8pPr marL="3413867" indent="0" algn="ctr">
              <a:buNone/>
              <a:defRPr sz="1707"/>
            </a:lvl8pPr>
            <a:lvl9pPr marL="3901562" indent="0" algn="ctr">
              <a:buNone/>
              <a:defRPr sz="1707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BD4312-E6C9-AF44-AE75-E319DCDFC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E1065-62B3-A448-90E2-D561BBB33688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D56F2C-EA0D-CF4A-B399-763CC5532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7AA3E0-FF91-D840-A16C-1CA13DC43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90905-7DD9-2D48-8303-C6892C6F2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745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4AD740-9E71-EB41-8F6E-3C0EFB587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B54235B-F03C-B049-A06A-C7D6FDA630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D1A9C5D-25AA-1E4E-9CD6-933B0E3BB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E1065-62B3-A448-90E2-D561BBB33688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EE3D05-8FE5-1948-B9FF-2E0E6EFFF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5724253-659E-4D4A-A372-98446A9E7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90905-7DD9-2D48-8303-C6892C6F2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1337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3B1086D-227E-004C-B26C-04DE82D5E6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306560" y="519289"/>
            <a:ext cx="2804160" cy="82657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E9C8D4C-B854-AC42-BC72-CC294CF87F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94080" y="519289"/>
            <a:ext cx="8249920" cy="8265725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67D8F6-B10A-E844-9E55-D571013B3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E1065-62B3-A448-90E2-D561BBB33688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DB17AB-D5F2-B242-B210-AD7CDB1B3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E23294-21F0-1D46-AA5B-E43EDF898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90905-7DD9-2D48-8303-C6892C6F2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3995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Texte du titre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800"/>
              <a:t>Texte niveau 1</a:t>
            </a:r>
          </a:p>
          <a:p>
            <a:pPr lvl="1">
              <a:defRPr sz="1800"/>
            </a:pPr>
            <a:r>
              <a:rPr sz="3800"/>
              <a:t>Texte niveau 2</a:t>
            </a:r>
          </a:p>
          <a:p>
            <a:pPr lvl="2">
              <a:defRPr sz="1800"/>
            </a:pPr>
            <a:r>
              <a:rPr sz="3800"/>
              <a:t>Texte niveau 3</a:t>
            </a:r>
          </a:p>
          <a:p>
            <a:pPr lvl="3">
              <a:defRPr sz="1800"/>
            </a:pPr>
            <a:r>
              <a:rPr sz="3800"/>
              <a:t>Texte niveau 4</a:t>
            </a:r>
          </a:p>
          <a:p>
            <a:pPr lvl="4">
              <a:defRPr sz="1800"/>
            </a:pPr>
            <a:r>
              <a:rPr sz="3800"/>
              <a:t>Texte niveau 5</a:t>
            </a:r>
          </a:p>
        </p:txBody>
      </p:sp>
    </p:spTree>
    <p:extLst>
      <p:ext uri="{BB962C8B-B14F-4D97-AF65-F5344CB8AC3E}">
        <p14:creationId xmlns:p14="http://schemas.microsoft.com/office/powerpoint/2010/main" val="311427539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617DB9-D7E5-484F-ABF5-829E835E5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CD28F45-7B44-B946-82FC-A8C158128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072296-F574-2247-A56F-102EB7E02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E1065-62B3-A448-90E2-D561BBB33688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7243E8-9149-C945-A489-B73FEFED5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F4F0A9-0D9F-E043-B213-38B5D189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90905-7DD9-2D48-8303-C6892C6F2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0477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5E789F-9B2D-7C44-A50E-F0C01C5C0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7307" y="2431628"/>
            <a:ext cx="11216640" cy="4057226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EE7C078-CB1E-774B-AFEB-89C42EB3F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7307" y="6527237"/>
            <a:ext cx="11216640" cy="2133599"/>
          </a:xfrm>
        </p:spPr>
        <p:txBody>
          <a:bodyPr/>
          <a:lstStyle>
            <a:lvl1pPr marL="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1pPr>
            <a:lvl2pPr marL="487695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2pPr>
            <a:lvl3pPr marL="97539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463086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4pPr>
            <a:lvl5pPr marL="1950781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5pPr>
            <a:lvl6pPr marL="2438476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6pPr>
            <a:lvl7pPr marL="2926171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7pPr>
            <a:lvl8pPr marL="3413867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8pPr>
            <a:lvl9pPr marL="3901562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100DD1-8159-684B-9FE7-BE5AB942A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E1065-62B3-A448-90E2-D561BBB33688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DF01686-DC7A-D944-A3A9-F259DC7CC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BB481B-96E5-394B-BECA-188400811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90905-7DD9-2D48-8303-C6892C6F2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2952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895190-44C1-FD4C-8EC9-E68C1D985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B8D6E7-D55A-0C4D-831F-3B8E23C15D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4080" y="2596444"/>
            <a:ext cx="5527040" cy="6188570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6FCE5D1-05FF-B14E-90AB-3175B75D63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83680" y="2596444"/>
            <a:ext cx="5527040" cy="6188570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5F50D73-3770-8A48-80A2-2B64930A5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E1065-62B3-A448-90E2-D561BBB33688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5700506-708C-B54E-AC38-572475B64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AA4BDB3-0FB8-AE40-9DDC-856F6A8B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90905-7DD9-2D48-8303-C6892C6F2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0535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445C4E-0A19-3745-9B2A-48333DE5B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774" y="519290"/>
            <a:ext cx="11216640" cy="188524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AB11640-0562-6049-9B83-66B6EC086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5775" y="2390987"/>
            <a:ext cx="5501639" cy="1171786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4ADD82C-E1C0-0A44-B8E1-01639FE97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95775" y="3562773"/>
            <a:ext cx="5501639" cy="5240303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5DEC215-8CE8-2D40-9807-5D76B2A98C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83680" y="2390987"/>
            <a:ext cx="5528734" cy="1171786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E107117-5DC1-6D44-96BB-307676D41A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83680" y="3562773"/>
            <a:ext cx="5528734" cy="5240303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AB87313-408F-1942-9E53-6A49ABF0B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E1065-62B3-A448-90E2-D561BBB33688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5D6799C-CEF3-5842-99F0-C3DFEA7C6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288F3AB-4ADD-094D-8AF1-A5696A6E0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90905-7DD9-2D48-8303-C6892C6F2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5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5AA911-8429-4C49-B564-30FEB212E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C0123F7-6B2F-6641-882C-3EC1CFD60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E1065-62B3-A448-90E2-D561BBB33688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4671E19-A2B8-4645-947A-95784831D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E350172-840D-5648-A196-32A3B7521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90905-7DD9-2D48-8303-C6892C6F2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9075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33FA73E-71D9-7549-979D-72650CA15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E1065-62B3-A448-90E2-D561BBB33688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DB09B19-72BD-E74D-8A9D-F4480721C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5E018BB-6329-4F44-B824-99C0B5565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90905-7DD9-2D48-8303-C6892C6F2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4824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0454D9-05D0-CD4B-AF5A-52903E922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774" y="650240"/>
            <a:ext cx="4194386" cy="227584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E2609C1-A7CB-3642-8DFD-04C70ED37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8734" y="1404338"/>
            <a:ext cx="6583680" cy="6931378"/>
          </a:xfrm>
        </p:spPr>
        <p:txBody>
          <a:bodyPr/>
          <a:lstStyle>
            <a:lvl1pPr>
              <a:defRPr sz="3413"/>
            </a:lvl1pPr>
            <a:lvl2pPr>
              <a:defRPr sz="2987"/>
            </a:lvl2pPr>
            <a:lvl3pPr>
              <a:defRPr sz="256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D6C2A29-28D0-E54C-B45E-BBE43D12C2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95774" y="2926080"/>
            <a:ext cx="4194386" cy="5420925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207608-0155-D24F-BB27-73140D4EB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E1065-62B3-A448-90E2-D561BBB33688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A946C8B-4B3B-6E4D-89FA-6D355DE85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52DE184-F274-E24A-908A-53ABE21B9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90905-7DD9-2D48-8303-C6892C6F2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400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80CE57-9DAE-274E-8655-177D9307C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774" y="650240"/>
            <a:ext cx="4194386" cy="227584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A5B98B7-9AAD-8C42-A5B3-42C6DF95B4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28734" y="1404338"/>
            <a:ext cx="6583680" cy="6931378"/>
          </a:xfrm>
        </p:spPr>
        <p:txBody>
          <a:bodyPr/>
          <a:lstStyle>
            <a:lvl1pPr marL="0" indent="0">
              <a:buNone/>
              <a:defRPr sz="3413"/>
            </a:lvl1pPr>
            <a:lvl2pPr marL="487695" indent="0">
              <a:buNone/>
              <a:defRPr sz="2987"/>
            </a:lvl2pPr>
            <a:lvl3pPr marL="975390" indent="0">
              <a:buNone/>
              <a:defRPr sz="2560"/>
            </a:lvl3pPr>
            <a:lvl4pPr marL="1463086" indent="0">
              <a:buNone/>
              <a:defRPr sz="2133"/>
            </a:lvl4pPr>
            <a:lvl5pPr marL="1950781" indent="0">
              <a:buNone/>
              <a:defRPr sz="2133"/>
            </a:lvl5pPr>
            <a:lvl6pPr marL="2438476" indent="0">
              <a:buNone/>
              <a:defRPr sz="2133"/>
            </a:lvl6pPr>
            <a:lvl7pPr marL="2926171" indent="0">
              <a:buNone/>
              <a:defRPr sz="2133"/>
            </a:lvl7pPr>
            <a:lvl8pPr marL="3413867" indent="0">
              <a:buNone/>
              <a:defRPr sz="2133"/>
            </a:lvl8pPr>
            <a:lvl9pPr marL="3901562" indent="0">
              <a:buNone/>
              <a:defRPr sz="2133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83E30BC-D63D-F147-A164-B9BEBDE35F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95774" y="2926080"/>
            <a:ext cx="4194386" cy="5420925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270CF14-38D3-8447-81B4-F809661AD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E1065-62B3-A448-90E2-D561BBB33688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2CA3F4F-C1CE-0342-880E-079D466F2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DFF7D1-A3F9-D043-ADB5-88CDE44D9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90905-7DD9-2D48-8303-C6892C6F2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513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4DD5DF2-CBD3-2C47-85FF-57BD97EE3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080" y="519290"/>
            <a:ext cx="11216640" cy="1885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ABD9073-5A93-1B4E-ACF6-A94C17987E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4080" y="2596444"/>
            <a:ext cx="11216640" cy="61885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74D13B-E768-7F4A-994B-8270335008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94080" y="9040143"/>
            <a:ext cx="29260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E1065-62B3-A448-90E2-D561BBB33688}" type="datetimeFigureOut">
              <a:rPr lang="fr-FR" smtClean="0"/>
              <a:t>14/10/2025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A08EC0-92C2-8340-A654-38F1D3D71E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07840" y="9040143"/>
            <a:ext cx="438912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15D9E2C-FC85-6B4E-941B-735AEFA504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84640" y="9040143"/>
            <a:ext cx="29260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90905-7DD9-2D48-8303-C6892C6F2F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286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l" defTabSz="975390" rtl="0" eaLnBrk="1" latinLnBrk="0" hangingPunct="1">
        <a:lnSpc>
          <a:spcPct val="90000"/>
        </a:lnSpc>
        <a:spcBef>
          <a:spcPct val="0"/>
        </a:spcBef>
        <a:buNone/>
        <a:defRPr sz="46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848" indent="-243848" algn="l" defTabSz="9753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2987" kern="1200">
          <a:solidFill>
            <a:schemeClr val="tx1"/>
          </a:solidFill>
          <a:latin typeface="+mn-lt"/>
          <a:ea typeface="+mn-ea"/>
          <a:cs typeface="+mn-cs"/>
        </a:defRPr>
      </a:lvl1pPr>
      <a:lvl2pPr marL="73154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38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70693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219462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68232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317001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65771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4145410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1pPr>
      <a:lvl2pPr marL="487695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7539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8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195078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43847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292617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413867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3901562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1" y="0"/>
            <a:ext cx="13418670" cy="9753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lvl="0">
              <a:defRPr sz="2400">
                <a:solidFill>
                  <a:srgbClr val="FFFFFF"/>
                </a:solidFill>
              </a:defRPr>
            </a:pPr>
            <a:endParaRPr lang="fr-FR" sz="2400" dirty="0">
              <a:solidFill>
                <a:schemeClr val="bg1"/>
              </a:solidFill>
              <a:uFill>
                <a:solidFill>
                  <a:srgbClr val="5483A6"/>
                </a:solidFill>
              </a:uFill>
            </a:endParaRPr>
          </a:p>
          <a:p>
            <a:pPr lvl="0">
              <a:defRPr sz="2400">
                <a:solidFill>
                  <a:srgbClr val="FFFFFF"/>
                </a:solidFill>
              </a:defRPr>
            </a:pPr>
            <a:endParaRPr lang="fr-FR" sz="2400" dirty="0">
              <a:solidFill>
                <a:schemeClr val="bg1"/>
              </a:solidFill>
              <a:uFill>
                <a:solidFill>
                  <a:srgbClr val="5483A6"/>
                </a:solidFill>
              </a:uFill>
            </a:endParaRPr>
          </a:p>
          <a:p>
            <a:pPr lvl="0">
              <a:defRPr sz="2400">
                <a:solidFill>
                  <a:srgbClr val="FFFFFF"/>
                </a:solidFill>
              </a:defRPr>
            </a:pPr>
            <a:endParaRPr lang="fr-FR" sz="2400" dirty="0">
              <a:solidFill>
                <a:schemeClr val="bg1"/>
              </a:solidFill>
              <a:uFill>
                <a:solidFill>
                  <a:srgbClr val="5483A6"/>
                </a:solidFill>
              </a:uFill>
            </a:endParaRPr>
          </a:p>
          <a:p>
            <a:pPr lvl="0">
              <a:defRPr sz="2400">
                <a:solidFill>
                  <a:srgbClr val="FFFFFF"/>
                </a:solidFill>
              </a:defRPr>
            </a:pPr>
            <a:endParaRPr lang="fr-FR" sz="2400" dirty="0">
              <a:solidFill>
                <a:schemeClr val="bg1"/>
              </a:solidFill>
              <a:uFill>
                <a:solidFill>
                  <a:srgbClr val="5483A6"/>
                </a:solidFill>
              </a:uFill>
            </a:endParaRPr>
          </a:p>
          <a:p>
            <a:pPr lvl="0">
              <a:defRPr sz="2400">
                <a:solidFill>
                  <a:srgbClr val="FFFFFF"/>
                </a:solidFill>
              </a:defRPr>
            </a:pPr>
            <a:endParaRPr lang="fr-FR" sz="2400" dirty="0">
              <a:solidFill>
                <a:schemeClr val="bg1"/>
              </a:solidFill>
              <a:uFill>
                <a:solidFill>
                  <a:srgbClr val="5483A6"/>
                </a:solidFill>
              </a:uFill>
            </a:endParaRPr>
          </a:p>
          <a:p>
            <a:pPr lvl="0">
              <a:defRPr sz="2400">
                <a:solidFill>
                  <a:srgbClr val="FFFFFF"/>
                </a:solidFill>
              </a:defRPr>
            </a:pPr>
            <a:endParaRPr lang="fr-FR" sz="2400" dirty="0">
              <a:solidFill>
                <a:schemeClr val="bg1"/>
              </a:solidFill>
              <a:uFill>
                <a:solidFill>
                  <a:srgbClr val="5483A6"/>
                </a:solidFill>
              </a:uFill>
            </a:endParaRPr>
          </a:p>
          <a:p>
            <a:pPr lvl="0">
              <a:defRPr sz="2400">
                <a:solidFill>
                  <a:srgbClr val="FFFFFF"/>
                </a:solidFill>
              </a:defRPr>
            </a:pPr>
            <a:endParaRPr lang="fr-FR" sz="2400" dirty="0">
              <a:solidFill>
                <a:schemeClr val="bg1"/>
              </a:solidFill>
              <a:uFill>
                <a:solidFill>
                  <a:srgbClr val="5483A6"/>
                </a:solidFill>
              </a:uFill>
            </a:endParaRPr>
          </a:p>
          <a:p>
            <a:pPr lvl="0">
              <a:defRPr sz="2400">
                <a:solidFill>
                  <a:srgbClr val="FFFFFF"/>
                </a:solidFill>
              </a:defRPr>
            </a:pPr>
            <a:endParaRPr lang="fr-FR" sz="2400" dirty="0">
              <a:solidFill>
                <a:schemeClr val="bg1"/>
              </a:solidFill>
              <a:uFill>
                <a:solidFill>
                  <a:srgbClr val="5483A6"/>
                </a:solidFill>
              </a:uFill>
            </a:endParaRPr>
          </a:p>
          <a:p>
            <a:pPr lvl="0">
              <a:defRPr sz="2400">
                <a:solidFill>
                  <a:srgbClr val="FFFFFF"/>
                </a:solidFill>
              </a:defRPr>
            </a:pPr>
            <a:endParaRPr lang="fr-FR" sz="2400" dirty="0">
              <a:solidFill>
                <a:schemeClr val="bg1"/>
              </a:solidFill>
              <a:uFill>
                <a:solidFill>
                  <a:srgbClr val="5483A6"/>
                </a:solidFill>
              </a:uFill>
            </a:endParaRPr>
          </a:p>
          <a:p>
            <a:pPr lvl="0">
              <a:defRPr sz="2400">
                <a:solidFill>
                  <a:srgbClr val="FFFFFF"/>
                </a:solidFill>
              </a:defRPr>
            </a:pPr>
            <a:endParaRPr lang="fr-FR" sz="2400" dirty="0">
              <a:solidFill>
                <a:schemeClr val="bg1"/>
              </a:solidFill>
              <a:uFill>
                <a:solidFill>
                  <a:srgbClr val="5483A6"/>
                </a:solidFill>
              </a:uFill>
            </a:endParaRPr>
          </a:p>
          <a:p>
            <a:pPr lvl="0">
              <a:defRPr sz="2400">
                <a:solidFill>
                  <a:srgbClr val="FFFFFF"/>
                </a:solidFill>
              </a:defRPr>
            </a:pPr>
            <a:endParaRPr lang="fr-FR" sz="2400" dirty="0">
              <a:solidFill>
                <a:schemeClr val="bg1"/>
              </a:solidFill>
              <a:uFill>
                <a:solidFill>
                  <a:srgbClr val="5483A6"/>
                </a:solidFill>
              </a:uFill>
            </a:endParaRPr>
          </a:p>
          <a:p>
            <a:pPr lvl="0">
              <a:defRPr sz="2400">
                <a:solidFill>
                  <a:srgbClr val="FFFFFF"/>
                </a:solidFill>
              </a:defRPr>
            </a:pPr>
            <a:endParaRPr lang="fr-FR" sz="2400" dirty="0">
              <a:solidFill>
                <a:schemeClr val="bg1"/>
              </a:solidFill>
              <a:uFill>
                <a:solidFill>
                  <a:srgbClr val="5483A6"/>
                </a:solidFill>
              </a:uFill>
            </a:endParaRPr>
          </a:p>
          <a:p>
            <a:pPr lvl="0">
              <a:defRPr sz="2400">
                <a:solidFill>
                  <a:srgbClr val="FFFFFF"/>
                </a:solidFill>
              </a:defRPr>
            </a:pPr>
            <a:endParaRPr lang="fr-FR" sz="2400" dirty="0">
              <a:solidFill>
                <a:schemeClr val="bg1"/>
              </a:solidFill>
              <a:uFill>
                <a:solidFill>
                  <a:srgbClr val="5483A6"/>
                </a:solidFill>
              </a:uFill>
            </a:endParaRPr>
          </a:p>
          <a:p>
            <a:pPr lvl="0">
              <a:defRPr sz="2400">
                <a:solidFill>
                  <a:srgbClr val="FFFFFF"/>
                </a:solidFill>
              </a:defRPr>
            </a:pPr>
            <a:endParaRPr lang="fr-FR" sz="2400" dirty="0">
              <a:solidFill>
                <a:schemeClr val="bg1"/>
              </a:solidFill>
              <a:uFill>
                <a:solidFill>
                  <a:srgbClr val="5483A6"/>
                </a:solidFill>
              </a:uFill>
            </a:endParaRPr>
          </a:p>
          <a:p>
            <a:pPr lvl="0">
              <a:defRPr sz="2400">
                <a:solidFill>
                  <a:srgbClr val="FFFFFF"/>
                </a:solidFill>
              </a:defRPr>
            </a:pPr>
            <a:endParaRPr lang="fr-FR" sz="2400" dirty="0">
              <a:solidFill>
                <a:schemeClr val="bg1"/>
              </a:solidFill>
              <a:uFill>
                <a:solidFill>
                  <a:srgbClr val="5483A6"/>
                </a:solidFill>
              </a:uFill>
            </a:endParaRPr>
          </a:p>
          <a:p>
            <a:pPr lvl="0">
              <a:defRPr sz="2400">
                <a:solidFill>
                  <a:srgbClr val="FFFFFF"/>
                </a:solidFill>
              </a:defRPr>
            </a:pPr>
            <a:endParaRPr lang="fr-FR" sz="2400" dirty="0">
              <a:solidFill>
                <a:schemeClr val="bg1"/>
              </a:solidFill>
              <a:uFill>
                <a:solidFill>
                  <a:srgbClr val="5483A6"/>
                </a:solidFill>
              </a:uFill>
            </a:endParaRPr>
          </a:p>
          <a:p>
            <a:pPr lvl="0">
              <a:defRPr sz="2400">
                <a:solidFill>
                  <a:srgbClr val="FFFFFF"/>
                </a:solidFill>
              </a:defRPr>
            </a:pPr>
            <a:r>
              <a:rPr lang="fr-FR" sz="4000" dirty="0">
                <a:solidFill>
                  <a:schemeClr val="bg1"/>
                </a:solidFill>
                <a:uFill>
                  <a:solidFill>
                    <a:srgbClr val="5483A6"/>
                  </a:solidFill>
                </a:uFill>
                <a:latin typeface="Helvetica Light"/>
              </a:rPr>
              <a:t>Préparer son orientation commence en seco</a:t>
            </a:r>
            <a:r>
              <a:rPr lang="fr-FR" sz="4000" dirty="0">
                <a:solidFill>
                  <a:schemeClr val="bg1"/>
                </a:solidFill>
                <a:latin typeface="Helvetica Light"/>
              </a:rPr>
              <a:t>nde</a:t>
            </a:r>
            <a:endParaRPr sz="4000" dirty="0">
              <a:solidFill>
                <a:schemeClr val="accent1">
                  <a:lumMod val="50000"/>
                </a:schemeClr>
              </a:solidFill>
              <a:latin typeface="Helvetica Light"/>
            </a:endParaRPr>
          </a:p>
        </p:txBody>
      </p:sp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2680675" y="6540365"/>
            <a:ext cx="7643447" cy="906182"/>
          </a:xfrm>
          <a:prstGeom prst="rect">
            <a:avLst/>
          </a:prstGeom>
        </p:spPr>
        <p:txBody>
          <a:bodyPr anchor="b">
            <a:normAutofit fontScale="90000"/>
          </a:bodyPr>
          <a:lstStyle>
            <a:lvl1pPr algn="l" defTabSz="914400">
              <a:defRPr sz="7600">
                <a:solidFill>
                  <a:srgbClr val="D5D4D6"/>
                </a:solidFill>
                <a:uFill>
                  <a:solidFill>
                    <a:srgbClr val="D5D4D6"/>
                  </a:solidFill>
                </a:u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  <a:uFillTx/>
              </a:defRPr>
            </a:pPr>
            <a:r>
              <a:rPr sz="6000" dirty="0">
                <a:solidFill>
                  <a:schemeClr val="bg1"/>
                </a:solidFill>
                <a:uFill>
                  <a:solidFill>
                    <a:srgbClr val="D5D4D6"/>
                  </a:solidFill>
                </a:uFill>
                <a:latin typeface="Helvetica Light"/>
              </a:rPr>
              <a:t>Orientation 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9D4A85D0-0C72-4AB8-93B5-E08F1359E8B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73"/>
          <a:stretch/>
        </p:blipFill>
        <p:spPr>
          <a:xfrm>
            <a:off x="4688251" y="2101194"/>
            <a:ext cx="3628293" cy="3802185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974C991-A9B4-4876-8B64-8681A901EE99}"/>
              </a:ext>
            </a:extLst>
          </p:cNvPr>
          <p:cNvSpPr/>
          <p:nvPr/>
        </p:nvSpPr>
        <p:spPr>
          <a:xfrm>
            <a:off x="2048256" y="7495324"/>
            <a:ext cx="9265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chemeClr val="bg1"/>
                </a:solidFill>
                <a:uFill>
                  <a:solidFill>
                    <a:srgbClr val="D5D4D6"/>
                  </a:solidFill>
                </a:uFill>
                <a:latin typeface="Helvetica Light"/>
                <a:ea typeface="Helvetica Neue" panose="02000503000000020004" pitchFamily="2" charset="0"/>
                <a:cs typeface="Helvetica Neue" panose="02000503000000020004" pitchFamily="2" charset="0"/>
              </a:rPr>
              <a:t>Les études supérieures après GERSON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00887A03-8A02-43DD-9013-854B9C6659E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73"/>
          <a:stretch/>
        </p:blipFill>
        <p:spPr>
          <a:xfrm>
            <a:off x="4867069" y="2975707"/>
            <a:ext cx="3628293" cy="3802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848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CA9E4130-E941-4DEC-B62D-68DEB1D5DC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484" y="1167062"/>
            <a:ext cx="11357832" cy="7419475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FB09F899-040E-4723-AFB5-FF15B7F6328B}"/>
              </a:ext>
            </a:extLst>
          </p:cNvPr>
          <p:cNvSpPr txBox="1"/>
          <p:nvPr/>
        </p:nvSpPr>
        <p:spPr>
          <a:xfrm>
            <a:off x="1342096" y="302170"/>
            <a:ext cx="9721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FFFFFF"/>
                </a:solidFill>
                <a:latin typeface="Helvetica Light"/>
                <a:cs typeface="Helvetica Neue"/>
              </a:rPr>
              <a:t>Orientation Gerson – Terminales 2025</a:t>
            </a:r>
          </a:p>
        </p:txBody>
      </p:sp>
    </p:spTree>
    <p:extLst>
      <p:ext uri="{BB962C8B-B14F-4D97-AF65-F5344CB8AC3E}">
        <p14:creationId xmlns:p14="http://schemas.microsoft.com/office/powerpoint/2010/main" val="3435115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FB9C73-F9B2-5919-BEBF-57C4B4C4A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3AF48CED-4F0C-EB4D-26A2-6A2FEB58CBB7}"/>
              </a:ext>
            </a:extLst>
          </p:cNvPr>
          <p:cNvSpPr txBox="1">
            <a:spLocks/>
          </p:cNvSpPr>
          <p:nvPr/>
        </p:nvSpPr>
        <p:spPr>
          <a:xfrm>
            <a:off x="1029792" y="-955848"/>
            <a:ext cx="10922000" cy="95584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1300460" rtl="0" eaLnBrk="1" latinLnBrk="0" hangingPunct="1">
              <a:lnSpc>
                <a:spcPts val="8249"/>
              </a:lnSpc>
              <a:spcBef>
                <a:spcPct val="0"/>
              </a:spcBef>
              <a:buNone/>
              <a:defRPr sz="77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endParaRPr lang="fr-FR" sz="800" b="1" dirty="0">
              <a:solidFill>
                <a:srgbClr val="FFFFFF"/>
              </a:solidFill>
              <a:latin typeface="Helvetica Neue Light"/>
              <a:cs typeface="Helvetica Neue Light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F42937B-9BFE-4264-90BF-9C497A375235}"/>
              </a:ext>
            </a:extLst>
          </p:cNvPr>
          <p:cNvSpPr txBox="1"/>
          <p:nvPr/>
        </p:nvSpPr>
        <p:spPr>
          <a:xfrm>
            <a:off x="186944" y="630489"/>
            <a:ext cx="12630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  <a:latin typeface="Helvetica Light"/>
              </a:rPr>
              <a:t>Orientation Gerson Terminales </a:t>
            </a:r>
            <a:r>
              <a:rPr lang="fr-FR" b="1" dirty="0">
                <a:solidFill>
                  <a:schemeClr val="bg1"/>
                </a:solidFill>
                <a:latin typeface="Helvetica Light"/>
              </a:rPr>
              <a:t>Eco</a:t>
            </a:r>
            <a:r>
              <a:rPr lang="fr-FR" dirty="0">
                <a:solidFill>
                  <a:schemeClr val="bg1"/>
                </a:solidFill>
                <a:latin typeface="Helvetica Light"/>
              </a:rPr>
              <a:t> 2025</a:t>
            </a:r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3B940021-FA73-436E-9840-D97B0E47DF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4751290"/>
              </p:ext>
            </p:extLst>
          </p:nvPr>
        </p:nvGraphicFramePr>
        <p:xfrm>
          <a:off x="719328" y="1601057"/>
          <a:ext cx="11054544" cy="65514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D770ECF1-E02D-49BF-B397-7CD7205ADBAE}"/>
              </a:ext>
            </a:extLst>
          </p:cNvPr>
          <p:cNvSpPr txBox="1"/>
          <p:nvPr/>
        </p:nvSpPr>
        <p:spPr>
          <a:xfrm>
            <a:off x="719328" y="8038909"/>
            <a:ext cx="12094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2400" dirty="0">
                <a:solidFill>
                  <a:schemeClr val="bg1"/>
                </a:solidFill>
                <a:latin typeface="Helvetica Light"/>
              </a:rPr>
              <a:t>CPGE : Classes Préparatoires Grandes Ecoles</a:t>
            </a:r>
          </a:p>
          <a:p>
            <a:pPr algn="l"/>
            <a:r>
              <a:rPr lang="fr-FR" sz="2400" dirty="0">
                <a:solidFill>
                  <a:schemeClr val="bg1"/>
                </a:solidFill>
                <a:latin typeface="Helvetica Light"/>
              </a:rPr>
              <a:t>CUPGE : Cycle Universitaire Préparatoire Grandes Ecoles</a:t>
            </a:r>
          </a:p>
          <a:p>
            <a:pPr algn="l"/>
            <a:r>
              <a:rPr lang="fr-FR" sz="2400" dirty="0">
                <a:solidFill>
                  <a:schemeClr val="bg1"/>
                </a:solidFill>
                <a:latin typeface="Helvetica Light"/>
              </a:rPr>
              <a:t>DCG : Diplôme de Comptabilité Gestion</a:t>
            </a:r>
          </a:p>
        </p:txBody>
      </p:sp>
    </p:spTree>
    <p:extLst>
      <p:ext uri="{BB962C8B-B14F-4D97-AF65-F5344CB8AC3E}">
        <p14:creationId xmlns:p14="http://schemas.microsoft.com/office/powerpoint/2010/main" val="21435731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>
          <a:xfrm>
            <a:off x="1029792" y="-955848"/>
            <a:ext cx="10922000" cy="95584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1300460" rtl="0" eaLnBrk="1" latinLnBrk="0" hangingPunct="1">
              <a:lnSpc>
                <a:spcPts val="8249"/>
              </a:lnSpc>
              <a:spcBef>
                <a:spcPct val="0"/>
              </a:spcBef>
              <a:buNone/>
              <a:defRPr sz="77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endParaRPr lang="fr-FR" sz="800" b="1" dirty="0">
              <a:solidFill>
                <a:srgbClr val="FFFFFF"/>
              </a:solidFill>
              <a:latin typeface="Helvetica Neue Light"/>
              <a:cs typeface="Helvetica Neue Light"/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02E052AF-7C5C-4FA4-9129-72E307D0E585}"/>
              </a:ext>
            </a:extLst>
          </p:cNvPr>
          <p:cNvSpPr txBox="1">
            <a:spLocks/>
          </p:cNvSpPr>
          <p:nvPr/>
        </p:nvSpPr>
        <p:spPr>
          <a:xfrm>
            <a:off x="735152" y="258958"/>
            <a:ext cx="11216640" cy="477830"/>
          </a:xfrm>
          <a:prstGeom prst="rect">
            <a:avLst/>
          </a:prstGeom>
        </p:spPr>
        <p:txBody>
          <a:bodyPr>
            <a:normAutofit fontScale="30000" lnSpcReduction="20000"/>
          </a:bodyPr>
          <a:lstStyle>
            <a:lvl1pPr algn="l" defTabSz="97539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69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2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                          </a:t>
            </a:r>
            <a:r>
              <a:rPr lang="fr-FR" sz="9300" dirty="0">
                <a:solidFill>
                  <a:schemeClr val="bg1"/>
                </a:solidFill>
                <a:latin typeface="Helvetica Light"/>
                <a:ea typeface="Helvetica Neue" panose="02000503000000020004" pitchFamily="2" charset="0"/>
                <a:cs typeface="Helvetica Neue" panose="02000503000000020004" pitchFamily="2" charset="0"/>
              </a:rPr>
              <a:t>Classes préparatoires aux grandes écoles - Terminales </a:t>
            </a:r>
            <a:r>
              <a:rPr lang="fr-FR" sz="9300" b="1" dirty="0">
                <a:solidFill>
                  <a:schemeClr val="bg1"/>
                </a:solidFill>
                <a:latin typeface="Helvetica Light"/>
                <a:ea typeface="Helvetica Neue" panose="02000503000000020004" pitchFamily="2" charset="0"/>
                <a:cs typeface="Helvetica Neue" panose="02000503000000020004" pitchFamily="2" charset="0"/>
              </a:rPr>
              <a:t>ECO </a:t>
            </a:r>
            <a:r>
              <a:rPr lang="fr-FR" sz="9300" dirty="0">
                <a:solidFill>
                  <a:schemeClr val="bg1"/>
                </a:solidFill>
                <a:latin typeface="Helvetica Light"/>
                <a:ea typeface="Helvetica Neue" panose="02000503000000020004" pitchFamily="2" charset="0"/>
                <a:cs typeface="Helvetica Neue" panose="02000503000000020004" pitchFamily="2" charset="0"/>
              </a:rPr>
              <a:t>2025</a:t>
            </a:r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718B9807-AE82-456D-B98F-580B7E72F1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1704329"/>
              </p:ext>
            </p:extLst>
          </p:nvPr>
        </p:nvGraphicFramePr>
        <p:xfrm>
          <a:off x="393700" y="1170973"/>
          <a:ext cx="12217896" cy="8438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46947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>
          <a:xfrm>
            <a:off x="1029792" y="-955848"/>
            <a:ext cx="10922000" cy="95584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1300460" rtl="0" eaLnBrk="1" latinLnBrk="0" hangingPunct="1">
              <a:lnSpc>
                <a:spcPts val="8249"/>
              </a:lnSpc>
              <a:spcBef>
                <a:spcPct val="0"/>
              </a:spcBef>
              <a:buNone/>
              <a:defRPr sz="77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endParaRPr lang="fr-FR" sz="800" b="1" dirty="0">
              <a:solidFill>
                <a:srgbClr val="FFFFFF"/>
              </a:solidFill>
              <a:latin typeface="Helvetica Neue Light"/>
              <a:cs typeface="Helvetica Neue Ligh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397776" y="445820"/>
            <a:ext cx="8209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FFFFFF"/>
                </a:solidFill>
                <a:latin typeface="Helvetica Light"/>
                <a:cs typeface="Helvetica Neue"/>
              </a:rPr>
              <a:t>Orientation Gerson Terminales </a:t>
            </a:r>
            <a:r>
              <a:rPr lang="fr-FR" b="1" dirty="0">
                <a:solidFill>
                  <a:srgbClr val="FFFFFF"/>
                </a:solidFill>
                <a:latin typeface="Helvetica Light"/>
                <a:cs typeface="Helvetica Neue"/>
              </a:rPr>
              <a:t>S</a:t>
            </a:r>
            <a:r>
              <a:rPr lang="fr-FR" dirty="0">
                <a:solidFill>
                  <a:srgbClr val="FFFFFF"/>
                </a:solidFill>
                <a:latin typeface="Helvetica Light"/>
                <a:cs typeface="Helvetica Neue"/>
              </a:rPr>
              <a:t> 2025</a:t>
            </a:r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A8938E0C-43CC-4737-BDF9-5D3A801D0E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0096696"/>
              </p:ext>
            </p:extLst>
          </p:nvPr>
        </p:nvGraphicFramePr>
        <p:xfrm>
          <a:off x="152399" y="1415448"/>
          <a:ext cx="12331809" cy="78013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4719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85C29C-B9CC-6D43-9FFF-6B6E6023B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2412" y="399451"/>
            <a:ext cx="7981696" cy="477830"/>
          </a:xfrm>
        </p:spPr>
        <p:txBody>
          <a:bodyPr>
            <a:normAutofit fontScale="90000"/>
          </a:bodyPr>
          <a:lstStyle/>
          <a:p>
            <a:r>
              <a:rPr lang="fr-FR" sz="3200" dirty="0">
                <a:solidFill>
                  <a:schemeClr val="bg1"/>
                </a:solidFill>
                <a:latin typeface="Helvetica Light"/>
                <a:ea typeface="Helvetica Neue" panose="02000503000000020004" pitchFamily="2" charset="0"/>
                <a:cs typeface="Helvetica Neue" panose="02000503000000020004" pitchFamily="2" charset="0"/>
              </a:rPr>
              <a:t>Classes préparatoires Gerson Terminales </a:t>
            </a:r>
            <a:r>
              <a:rPr lang="fr-FR" sz="3200" b="1" dirty="0">
                <a:solidFill>
                  <a:schemeClr val="bg1"/>
                </a:solidFill>
                <a:latin typeface="Helvetica Light"/>
                <a:ea typeface="Helvetica Neue" panose="02000503000000020004" pitchFamily="2" charset="0"/>
                <a:cs typeface="Helvetica Neue" panose="02000503000000020004" pitchFamily="2" charset="0"/>
              </a:rPr>
              <a:t>S</a:t>
            </a:r>
            <a:r>
              <a:rPr lang="fr-FR" sz="3200" b="1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fr-FR" sz="3200" dirty="0">
                <a:solidFill>
                  <a:schemeClr val="bg1"/>
                </a:solidFill>
                <a:latin typeface="Helvetica Light"/>
                <a:ea typeface="Helvetica Neue" panose="02000503000000020004" pitchFamily="2" charset="0"/>
                <a:cs typeface="Helvetica Neue" panose="02000503000000020004" pitchFamily="2" charset="0"/>
              </a:rPr>
              <a:t>2025</a:t>
            </a: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E89B0E1A-C70D-4D6D-90D6-1F2D0E1898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1950185"/>
              </p:ext>
            </p:extLst>
          </p:nvPr>
        </p:nvGraphicFramePr>
        <p:xfrm>
          <a:off x="-190501" y="877281"/>
          <a:ext cx="12725401" cy="73006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chart">
            <a:extLst>
              <a:ext uri="{FF2B5EF4-FFF2-40B4-BE49-F238E27FC236}">
                <a16:creationId xmlns:a16="http://schemas.microsoft.com/office/drawing/2014/main" id="{C37445D0-367A-41FE-99B0-3434F44535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757" y="8177890"/>
            <a:ext cx="12487285" cy="1206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6929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B3FFEE-14C5-4DB4-9DC0-40802DBF87B6}"/>
              </a:ext>
            </a:extLst>
          </p:cNvPr>
          <p:cNvSpPr/>
          <p:nvPr/>
        </p:nvSpPr>
        <p:spPr>
          <a:xfrm>
            <a:off x="2518779" y="7504099"/>
            <a:ext cx="79672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uFill>
                  <a:solidFill>
                    <a:srgbClr val="D5D4D6"/>
                  </a:solidFill>
                </a:uFill>
                <a:latin typeface="Helvetica Light"/>
                <a:ea typeface="Helvetica Neue" panose="02000503000000020004" pitchFamily="2" charset="0"/>
                <a:cs typeface="Helvetica Neue" panose="02000503000000020004" pitchFamily="2" charset="0"/>
              </a:rPr>
              <a:t>Panorama des filières longues </a:t>
            </a:r>
            <a:r>
              <a:rPr lang="fr-FR" b="1" dirty="0" err="1">
                <a:solidFill>
                  <a:schemeClr val="bg1"/>
                </a:solidFill>
                <a:uFill>
                  <a:solidFill>
                    <a:srgbClr val="D5D4D6"/>
                  </a:solidFill>
                </a:uFill>
                <a:latin typeface="Helvetica Light"/>
                <a:ea typeface="Helvetica Neue" panose="02000503000000020004" pitchFamily="2" charset="0"/>
                <a:cs typeface="Helvetica Neue" panose="02000503000000020004" pitchFamily="2" charset="0"/>
              </a:rPr>
              <a:t>post-bac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F8E1091-2732-484C-9C3A-9681DC7F158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73"/>
          <a:stretch/>
        </p:blipFill>
        <p:spPr>
          <a:xfrm>
            <a:off x="4688252" y="2975707"/>
            <a:ext cx="3628293" cy="3802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7946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/>
          <p:nvPr/>
        </p:nvSpPr>
        <p:spPr>
          <a:xfrm>
            <a:off x="520187" y="5097305"/>
            <a:ext cx="4051813" cy="664889"/>
          </a:xfrm>
          <a:prstGeom prst="rect">
            <a:avLst/>
          </a:prstGeom>
          <a:solidFill>
            <a:srgbClr val="000000">
              <a:alpha val="0"/>
            </a:srgbClr>
          </a:solidFill>
          <a:ln w="25400">
            <a:noFill/>
            <a:miter/>
          </a:ln>
        </p:spPr>
        <p:txBody>
          <a:bodyPr lIns="0" tIns="0" rIns="0" bIns="0" anchor="ctr"/>
          <a:lstStyle/>
          <a:p>
            <a:pPr lvl="0" algn="l">
              <a:spcBef>
                <a:spcPts val="3200"/>
              </a:spcBef>
              <a:defRPr sz="1800"/>
            </a:pPr>
            <a:r>
              <a:rPr lang="fr-FR" sz="2000" b="1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Times New Roman" panose="02020603050405020304" pitchFamily="18" charset="0"/>
                <a:sym typeface="Helvetica Neue"/>
              </a:rPr>
              <a:t>Un</a:t>
            </a:r>
            <a:r>
              <a:rPr lang="fr-FR" sz="2000" b="1" u="sng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Times New Roman" panose="02020603050405020304" pitchFamily="18" charset="0"/>
                <a:sym typeface="Helvetica Neue"/>
              </a:rPr>
              <a:t> choix qui se fait dès la seconde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4060D3A-D878-4C38-AE31-720918E37F41}"/>
              </a:ext>
            </a:extLst>
          </p:cNvPr>
          <p:cNvSpPr/>
          <p:nvPr/>
        </p:nvSpPr>
        <p:spPr>
          <a:xfrm>
            <a:off x="357629" y="5939317"/>
            <a:ext cx="1255827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233679">
              <a:spcBef>
                <a:spcPts val="0"/>
              </a:spcBef>
              <a:defRPr sz="1800"/>
            </a:pPr>
            <a:endParaRPr lang="fr-FR" sz="2000" dirty="0">
              <a:solidFill>
                <a:schemeClr val="bg1"/>
              </a:solidFill>
              <a:latin typeface="Helvetica Light"/>
              <a:cs typeface="Times New Roman" panose="02020603050405020304" pitchFamily="18" charset="0"/>
            </a:endParaRPr>
          </a:p>
          <a:p>
            <a:pPr lvl="0" algn="just" defTabSz="233679">
              <a:spcBef>
                <a:spcPts val="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- Capacités d’analyse, esprit de synthèse</a:t>
            </a:r>
          </a:p>
          <a:p>
            <a:pPr lvl="0" algn="just" defTabSz="233679">
              <a:spcBef>
                <a:spcPts val="0"/>
              </a:spcBef>
              <a:buFont typeface="Wingdings" charset="2"/>
              <a:buChar char="ü"/>
              <a:defRPr sz="1800"/>
            </a:pPr>
            <a:endParaRPr lang="fr-FR" sz="2000" dirty="0">
              <a:solidFill>
                <a:schemeClr val="bg1"/>
              </a:solidFill>
              <a:latin typeface="Helvetica Light"/>
              <a:cs typeface="Times New Roman" panose="02020603050405020304" pitchFamily="18" charset="0"/>
            </a:endParaRPr>
          </a:p>
          <a:p>
            <a:pPr lvl="0" algn="just" defTabSz="233679">
              <a:spcBef>
                <a:spcPts val="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- Maturité face au travail dès le lycée</a:t>
            </a:r>
          </a:p>
          <a:p>
            <a:pPr lvl="0" algn="just" defTabSz="233679">
              <a:spcBef>
                <a:spcPts val="0"/>
              </a:spcBef>
              <a:buFont typeface="Wingdings" charset="2"/>
              <a:buChar char="ü"/>
              <a:defRPr sz="1800"/>
            </a:pPr>
            <a:endParaRPr lang="fr-FR" sz="2000" dirty="0">
              <a:solidFill>
                <a:schemeClr val="bg1"/>
              </a:solidFill>
              <a:latin typeface="Helvetica Light"/>
              <a:cs typeface="Times New Roman" panose="02020603050405020304" pitchFamily="18" charset="0"/>
            </a:endParaRPr>
          </a:p>
          <a:p>
            <a:pPr lvl="0" algn="just" defTabSz="233679">
              <a:spcBef>
                <a:spcPts val="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- Marge de progression identifiée durant le lycée</a:t>
            </a:r>
          </a:p>
          <a:p>
            <a:pPr lvl="0" algn="just" defTabSz="233679">
              <a:spcBef>
                <a:spcPts val="0"/>
              </a:spcBef>
              <a:buFont typeface="Wingdings" charset="2"/>
              <a:buChar char="ü"/>
              <a:defRPr sz="1800"/>
            </a:pPr>
            <a:endParaRPr lang="fr-FR" sz="2000" dirty="0">
              <a:solidFill>
                <a:schemeClr val="bg1"/>
              </a:solidFill>
              <a:latin typeface="Helvetica Light"/>
              <a:cs typeface="Times New Roman" panose="02020603050405020304" pitchFamily="18" charset="0"/>
            </a:endParaRPr>
          </a:p>
          <a:p>
            <a:pPr algn="just" defTabSz="233679">
              <a:defRPr sz="1800"/>
            </a:pPr>
            <a:r>
              <a:rPr lang="fr-FR" sz="2000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- Profil homogène, pas de travail sélectif durant le lycée</a:t>
            </a:r>
          </a:p>
          <a:p>
            <a:pPr marL="342900" indent="-342900" algn="just" defTabSz="233679">
              <a:buFontTx/>
              <a:buChar char="-"/>
              <a:defRPr sz="1800"/>
            </a:pPr>
            <a:endParaRPr lang="fr-FR" sz="2000" dirty="0">
              <a:solidFill>
                <a:schemeClr val="bg1"/>
              </a:solidFill>
              <a:latin typeface="Helvetica Light"/>
              <a:cs typeface="Times New Roman" panose="02020603050405020304" pitchFamily="18" charset="0"/>
            </a:endParaRPr>
          </a:p>
          <a:p>
            <a:pPr algn="just" defTabSz="233679">
              <a:defRPr sz="1800"/>
            </a:pPr>
            <a:r>
              <a:rPr lang="fr-FR" sz="2000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- Pas de problème de comportement au lycée</a:t>
            </a:r>
          </a:p>
          <a:p>
            <a:pPr lvl="0" algn="just" defTabSz="233679">
              <a:spcBef>
                <a:spcPts val="0"/>
              </a:spcBef>
              <a:buFont typeface="Wingdings" charset="2"/>
              <a:buChar char="ü"/>
              <a:defRPr sz="1800"/>
            </a:pPr>
            <a:endParaRPr lang="fr-FR" sz="2000" dirty="0">
              <a:solidFill>
                <a:schemeClr val="bg1"/>
              </a:solidFill>
              <a:latin typeface="Helvetica Light"/>
              <a:cs typeface="Times New Roman" panose="02020603050405020304" pitchFamily="18" charset="0"/>
            </a:endParaRPr>
          </a:p>
          <a:p>
            <a:pPr lvl="0" algn="just" defTabSz="233679">
              <a:spcBef>
                <a:spcPts val="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- De bonnes notes et appréciations durant le lycée dans les matières visées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277996A-3D68-40B4-8458-1D86EC6923CD}"/>
              </a:ext>
            </a:extLst>
          </p:cNvPr>
          <p:cNvSpPr/>
          <p:nvPr/>
        </p:nvSpPr>
        <p:spPr>
          <a:xfrm>
            <a:off x="357629" y="365202"/>
            <a:ext cx="12360529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ts val="3200"/>
              </a:spcBef>
              <a:buFont typeface="Wingdings" charset="2"/>
              <a:buChar char="ü"/>
              <a:defRPr sz="1800"/>
            </a:pPr>
            <a:endParaRPr lang="fr-FR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Times New Roman" panose="02020603050405020304" pitchFamily="18" charset="0"/>
              <a:sym typeface="Helvetica Neue"/>
            </a:endParaRPr>
          </a:p>
          <a:p>
            <a:pPr algn="l">
              <a:defRPr sz="1800"/>
            </a:pPr>
            <a:r>
              <a:rPr lang="fr-FR" sz="2800" b="1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Les classes préparatoires:</a:t>
            </a:r>
          </a:p>
          <a:p>
            <a:pPr algn="l">
              <a:defRPr sz="1800"/>
            </a:pPr>
            <a:endParaRPr lang="fr-FR" sz="2800" b="1" dirty="0">
              <a:solidFill>
                <a:schemeClr val="bg1"/>
              </a:solidFill>
              <a:latin typeface="Helvetica Light"/>
              <a:cs typeface="Times New Roman" panose="02020603050405020304" pitchFamily="18" charset="0"/>
            </a:endParaRPr>
          </a:p>
          <a:p>
            <a:pPr algn="l"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Times New Roman" panose="02020603050405020304" pitchFamily="18" charset="0"/>
                <a:sym typeface="Helvetica Neue"/>
              </a:rPr>
              <a:t> - Sélection sur dossier via </a:t>
            </a:r>
            <a:r>
              <a:rPr lang="fr-FR" sz="2000" dirty="0" err="1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Times New Roman" panose="02020603050405020304" pitchFamily="18" charset="0"/>
                <a:sym typeface="Helvetica Neue"/>
              </a:rPr>
              <a:t>Parcoursup</a:t>
            </a: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Times New Roman" panose="02020603050405020304" pitchFamily="18" charset="0"/>
                <a:sym typeface="Helvetica Neue"/>
              </a:rPr>
              <a:t>. Dossiers réellement étudiés par le jury. Le </a:t>
            </a:r>
            <a:r>
              <a:rPr lang="fr-FR" sz="2000" dirty="0" err="1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Times New Roman" panose="02020603050405020304" pitchFamily="18" charset="0"/>
                <a:sym typeface="Helvetica Neue"/>
              </a:rPr>
              <a:t>postionnement</a:t>
            </a: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Times New Roman" panose="02020603050405020304" pitchFamily="18" charset="0"/>
                <a:sym typeface="Helvetica Neue"/>
              </a:rPr>
              <a:t> en classe de première et terminale est pris en compte pour l’admission</a:t>
            </a:r>
          </a:p>
          <a:p>
            <a:pPr marL="285750" indent="-285750" algn="l">
              <a:buFontTx/>
              <a:buChar char="-"/>
              <a:defRPr sz="1800"/>
            </a:pPr>
            <a:endParaRPr lang="fr-FR" sz="2000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Times New Roman" panose="02020603050405020304" pitchFamily="18" charset="0"/>
              <a:sym typeface="Helvetica Neue"/>
            </a:endParaRPr>
          </a:p>
          <a:p>
            <a:pPr lvl="0" algn="l"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Times New Roman" panose="02020603050405020304" pitchFamily="18" charset="0"/>
                <a:sym typeface="Helvetica Neue"/>
              </a:rPr>
              <a:t>- Goût pour la prise de risque mathématique et créations personnelles</a:t>
            </a:r>
          </a:p>
          <a:p>
            <a:pPr marL="285750" lvl="0" indent="-285750" algn="l">
              <a:buFontTx/>
              <a:buChar char="-"/>
              <a:defRPr sz="1800"/>
            </a:pPr>
            <a:endParaRPr lang="fr-FR" sz="2000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Times New Roman" panose="02020603050405020304" pitchFamily="18" charset="0"/>
              <a:sym typeface="Helvetica Neue"/>
            </a:endParaRPr>
          </a:p>
          <a:p>
            <a:pPr lvl="0" algn="l"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Times New Roman" panose="02020603050405020304" pitchFamily="18" charset="0"/>
                <a:sym typeface="Helvetica Neue"/>
              </a:rPr>
              <a:t>- Une force de travail et un bon moral sont requis</a:t>
            </a:r>
          </a:p>
          <a:p>
            <a:pPr marL="285750" lvl="0" indent="-285750" algn="l">
              <a:buFontTx/>
              <a:buChar char="-"/>
              <a:defRPr sz="1800"/>
            </a:pPr>
            <a:endParaRPr lang="fr-FR" sz="2000" b="1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Times New Roman" panose="02020603050405020304" pitchFamily="18" charset="0"/>
              <a:sym typeface="Helvetica Neue"/>
            </a:endParaRPr>
          </a:p>
          <a:p>
            <a:pPr lvl="0" algn="l"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Times New Roman" panose="02020603050405020304" pitchFamily="18" charset="0"/>
                <a:sym typeface="Helvetica Neue"/>
              </a:rPr>
              <a:t>- Elles offrent un grand enrichissement intellectuel et personnel</a:t>
            </a:r>
          </a:p>
          <a:p>
            <a:pPr marL="285750" lvl="0" indent="-285750" algn="l">
              <a:buFontTx/>
              <a:buChar char="-"/>
              <a:defRPr sz="1800"/>
            </a:pPr>
            <a:endParaRPr lang="fr-FR" sz="2000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Times New Roman" panose="02020603050405020304" pitchFamily="18" charset="0"/>
              <a:sym typeface="Helvetica Neue"/>
            </a:endParaRPr>
          </a:p>
          <a:p>
            <a:pPr lvl="0" algn="l"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Times New Roman" panose="02020603050405020304" pitchFamily="18" charset="0"/>
                <a:sym typeface="Helvetica Neue"/>
              </a:rPr>
              <a:t>- Elles permettent d’intégrer les ENS (Ecoles Normales Supérieures), les Grandes Ecoles de Commerce et d’Ingénierie, des écoles d’agronomie ou écoles vétérinaires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/>
          </p:cNvSpPr>
          <p:nvPr>
            <p:ph type="title"/>
          </p:nvPr>
        </p:nvSpPr>
        <p:spPr>
          <a:xfrm>
            <a:off x="160450" y="774566"/>
            <a:ext cx="12789408" cy="611953"/>
          </a:xfrm>
          <a:prstGeom prst="rect">
            <a:avLst/>
          </a:prstGeom>
          <a:effectLst/>
        </p:spPr>
        <p:txBody>
          <a:bodyPr>
            <a:normAutofit fontScale="90000"/>
          </a:bodyPr>
          <a:lstStyle>
            <a:lvl1pPr marL="407987" defTabSz="914400">
              <a:lnSpc>
                <a:spcPct val="90000"/>
              </a:lnSpc>
              <a:defRPr sz="6400">
                <a:solidFill>
                  <a:srgbClr val="4A7594"/>
                </a:solidFill>
                <a:uFill>
                  <a:solidFill>
                    <a:srgbClr val="4A7594"/>
                  </a:solidFill>
                </a:u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  <a:uFillTx/>
              </a:defRPr>
            </a:pPr>
            <a:br>
              <a:rPr lang="fr-FR" sz="4800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</a:br>
            <a:br>
              <a:rPr lang="fr-FR" sz="4000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</a:br>
            <a:r>
              <a:rPr lang="fr-FR" sz="3100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Quelle prépa pour quels débouchés?</a:t>
            </a:r>
            <a:br>
              <a:rPr lang="fr-FR" sz="4800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</a:br>
            <a:br>
              <a:rPr lang="fr-FR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4800" dirty="0">
                <a:solidFill>
                  <a:schemeClr val="bg1"/>
                </a:solidFill>
                <a:effectLst/>
                <a:uFill>
                  <a:solidFill>
                    <a:srgbClr val="4A7594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4800" dirty="0">
              <a:solidFill>
                <a:schemeClr val="bg1"/>
              </a:solidFill>
              <a:effectLst/>
              <a:uFill>
                <a:solidFill>
                  <a:srgbClr val="4A7594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41210"/>
              </p:ext>
            </p:extLst>
          </p:nvPr>
        </p:nvGraphicFramePr>
        <p:xfrm>
          <a:off x="1958770" y="1701800"/>
          <a:ext cx="9192768" cy="70574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94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1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87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83377">
                <a:tc>
                  <a:txBody>
                    <a:bodyPr/>
                    <a:lstStyle/>
                    <a:p>
                      <a:pPr marL="0" marR="0" lvl="0" indent="0" algn="ctr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chemeClr val="bg1"/>
                          </a:solidFill>
                          <a:uFill>
                            <a:solidFill>
                              <a:srgbClr val="6D6D6D"/>
                            </a:solidFill>
                          </a:uFill>
                          <a:latin typeface="Helvetica Light"/>
                          <a:cs typeface="Times New Roman" panose="02020603050405020304" pitchFamily="18" charset="0"/>
                        </a:rPr>
                        <a:t>Littéraire</a:t>
                      </a:r>
                    </a:p>
                    <a:p>
                      <a:endParaRPr lang="fr-FR" sz="2000" b="0" dirty="0">
                        <a:latin typeface="Helvetica Ligh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F589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0" dirty="0">
                          <a:solidFill>
                            <a:srgbClr val="FFFFFF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Commerciale</a:t>
                      </a:r>
                    </a:p>
                    <a:p>
                      <a:pPr algn="ctr"/>
                      <a:r>
                        <a:rPr lang="fr-FR" sz="2000" b="0" dirty="0">
                          <a:solidFill>
                            <a:srgbClr val="FFFFFF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Juridique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F589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0" dirty="0">
                          <a:solidFill>
                            <a:srgbClr val="FFFFFF"/>
                          </a:solidFill>
                          <a:uFill>
                            <a:solidFill>
                              <a:srgbClr val="6D6D6D"/>
                            </a:solidFill>
                          </a:uFill>
                          <a:latin typeface="Helvetica Light"/>
                          <a:cs typeface="Times New Roman" panose="02020603050405020304" pitchFamily="18" charset="0"/>
                        </a:rPr>
                        <a:t>Scientifique</a:t>
                      </a:r>
                    </a:p>
                    <a:p>
                      <a:endParaRPr lang="fr-FR" sz="2000" b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6683">
                <a:tc>
                  <a:txBody>
                    <a:bodyPr/>
                    <a:lstStyle/>
                    <a:p>
                      <a:pPr lvl="0" algn="ctr" defTabSz="914400">
                        <a:tabLst>
                          <a:tab pos="1168400" algn="l"/>
                          <a:tab pos="1168400" algn="l"/>
                        </a:tabLst>
                        <a:defRPr sz="1800"/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uFill>
                            <a:solidFill>
                              <a:srgbClr val="6D6D6D"/>
                            </a:solidFill>
                          </a:uFill>
                          <a:latin typeface="Helvetica Light"/>
                          <a:ea typeface="Helvetica Neue"/>
                          <a:cs typeface="Times New Roman" panose="02020603050405020304" pitchFamily="18" charset="0"/>
                          <a:sym typeface="Helvetica Neue"/>
                        </a:rPr>
                        <a:t>Hypokhâgne</a:t>
                      </a:r>
                    </a:p>
                    <a:p>
                      <a:pPr lvl="0" algn="ctr" defTabSz="914400">
                        <a:tabLst>
                          <a:tab pos="1168400" algn="l"/>
                          <a:tab pos="1168400" algn="l"/>
                        </a:tabLst>
                        <a:defRPr sz="1800"/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uFill>
                            <a:solidFill>
                              <a:srgbClr val="6D6D6D"/>
                            </a:solidFill>
                          </a:uFill>
                          <a:latin typeface="Helvetica Light"/>
                          <a:ea typeface="Helvetica Neue"/>
                          <a:cs typeface="Times New Roman" panose="02020603050405020304" pitchFamily="18" charset="0"/>
                          <a:sym typeface="Helvetica Neue"/>
                        </a:rPr>
                        <a:t>Khâgne</a:t>
                      </a:r>
                    </a:p>
                    <a:p>
                      <a:pPr lvl="0" algn="l" defTabSz="914400">
                        <a:tabLst>
                          <a:tab pos="1168400" algn="l"/>
                          <a:tab pos="1168400" algn="l"/>
                        </a:tabLst>
                        <a:defRPr sz="1800"/>
                      </a:pPr>
                      <a:endParaRPr lang="fr-FR" sz="2000" dirty="0">
                        <a:solidFill>
                          <a:schemeClr val="bg1"/>
                        </a:solidFill>
                        <a:uFill>
                          <a:solidFill>
                            <a:srgbClr val="6D6D6D"/>
                          </a:solidFill>
                        </a:uFill>
                        <a:latin typeface="Helvetica Light"/>
                        <a:ea typeface="Helvetica Neue"/>
                        <a:cs typeface="Times New Roman" panose="02020603050405020304" pitchFamily="18" charset="0"/>
                        <a:sym typeface="Helvetica Neue"/>
                      </a:endParaRPr>
                    </a:p>
                    <a:p>
                      <a:pPr lvl="0" algn="l" defTabSz="914400">
                        <a:tabLst>
                          <a:tab pos="1168400" algn="l"/>
                          <a:tab pos="1168400" algn="l"/>
                        </a:tabLst>
                        <a:defRPr sz="1800"/>
                      </a:pPr>
                      <a:endParaRPr lang="fr-FR" sz="2000" dirty="0">
                        <a:solidFill>
                          <a:schemeClr val="bg1"/>
                        </a:solidFill>
                        <a:uFill>
                          <a:solidFill>
                            <a:srgbClr val="6D6D6D"/>
                          </a:solidFill>
                        </a:uFill>
                        <a:latin typeface="Helvetica Light"/>
                        <a:ea typeface="Helvetica Neue"/>
                        <a:cs typeface="Times New Roman" panose="02020603050405020304" pitchFamily="18" charset="0"/>
                        <a:sym typeface="Helvetica Neue"/>
                      </a:endParaRPr>
                    </a:p>
                    <a:p>
                      <a:pPr lvl="0" algn="l" defTabSz="914400">
                        <a:tabLst>
                          <a:tab pos="1168400" algn="l"/>
                          <a:tab pos="1168400" algn="l"/>
                        </a:tabLst>
                        <a:defRPr sz="1800"/>
                      </a:pPr>
                      <a:endParaRPr lang="fr-FR" sz="2000" dirty="0">
                        <a:solidFill>
                          <a:schemeClr val="bg1"/>
                        </a:solidFill>
                        <a:uFill>
                          <a:solidFill>
                            <a:srgbClr val="6D6D6D"/>
                          </a:solidFill>
                        </a:uFill>
                        <a:latin typeface="Helvetica Light"/>
                        <a:ea typeface="Helvetica Neue"/>
                        <a:cs typeface="Times New Roman" panose="02020603050405020304" pitchFamily="18" charset="0"/>
                        <a:sym typeface="Helvetica Neue"/>
                      </a:endParaRPr>
                    </a:p>
                    <a:p>
                      <a:pPr lvl="0" algn="l" defTabSz="914400">
                        <a:tabLst>
                          <a:tab pos="1168400" algn="l"/>
                          <a:tab pos="1168400" algn="l"/>
                        </a:tabLst>
                        <a:defRPr sz="1800"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uFill>
                            <a:solidFill>
                              <a:srgbClr val="6D6D6D"/>
                            </a:solidFill>
                          </a:uFill>
                          <a:latin typeface="Helvetica Light"/>
                          <a:ea typeface="Helvetica Neue"/>
                          <a:cs typeface="Times New Roman" panose="02020603050405020304" pitchFamily="18" charset="0"/>
                          <a:sym typeface="Helvetica Neue"/>
                        </a:rPr>
                        <a:t>AL : Lettres</a:t>
                      </a:r>
                    </a:p>
                    <a:p>
                      <a:pPr lvl="0" algn="l" defTabSz="914400">
                        <a:tabLst>
                          <a:tab pos="1168400" algn="l"/>
                          <a:tab pos="1168400" algn="l"/>
                        </a:tabLst>
                        <a:defRPr sz="1800"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uFill>
                            <a:solidFill>
                              <a:srgbClr val="6D6D6D"/>
                            </a:solidFill>
                          </a:uFill>
                          <a:latin typeface="Helvetica Light"/>
                          <a:ea typeface="Helvetica Neue"/>
                          <a:cs typeface="Times New Roman" panose="02020603050405020304" pitchFamily="18" charset="0"/>
                          <a:sym typeface="Helvetica Neue"/>
                        </a:rPr>
                        <a:t>BL : Lettres</a:t>
                      </a:r>
                    </a:p>
                    <a:p>
                      <a:pPr lvl="0" algn="l" defTabSz="914400">
                        <a:tabLst>
                          <a:tab pos="1168400" algn="l"/>
                          <a:tab pos="1168400" algn="l"/>
                        </a:tabLst>
                        <a:defRPr sz="1800"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uFill>
                            <a:solidFill>
                              <a:srgbClr val="6D6D6D"/>
                            </a:solidFill>
                          </a:uFill>
                          <a:latin typeface="Helvetica Light"/>
                          <a:ea typeface="Helvetica Neue"/>
                          <a:cs typeface="Times New Roman" panose="02020603050405020304" pitchFamily="18" charset="0"/>
                          <a:sym typeface="Helvetica Neue"/>
                        </a:rPr>
                        <a:t>       Maths</a:t>
                      </a:r>
                    </a:p>
                    <a:p>
                      <a:pPr lvl="0" algn="l" defTabSz="914400">
                        <a:tabLst>
                          <a:tab pos="1168400" algn="l"/>
                          <a:tab pos="1168400" algn="l"/>
                        </a:tabLst>
                        <a:defRPr sz="1800"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uFill>
                            <a:solidFill>
                              <a:srgbClr val="6D6D6D"/>
                            </a:solidFill>
                          </a:uFill>
                          <a:latin typeface="Helvetica Light"/>
                          <a:ea typeface="Helvetica Neue"/>
                          <a:cs typeface="Times New Roman" panose="02020603050405020304" pitchFamily="18" charset="0"/>
                          <a:sym typeface="Helvetica Neue"/>
                        </a:rPr>
                        <a:t>       SES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b="1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ECG </a:t>
                      </a:r>
                    </a:p>
                    <a:p>
                      <a:pPr algn="ctr"/>
                      <a:r>
                        <a:rPr lang="fr-FR" sz="2000" b="1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Economique et Commerciale </a:t>
                      </a:r>
                    </a:p>
                    <a:p>
                      <a:pPr algn="ctr"/>
                      <a:r>
                        <a:rPr lang="fr-FR" sz="2000" b="1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générale</a:t>
                      </a:r>
                    </a:p>
                    <a:p>
                      <a:endParaRPr lang="fr-FR" sz="200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20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Selon la filière du bac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- SES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- Histoire Géo/Géopolitique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- Maths appliquées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- Maths complémentaires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endParaRPr lang="fr-FR" sz="200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Prépa D1/D2 Blomet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uFill>
                            <a:solidFill>
                              <a:srgbClr val="6D6D6D"/>
                            </a:solidFill>
                          </a:uFill>
                          <a:latin typeface="Helvetica Light"/>
                          <a:cs typeface="Times New Roman" panose="02020603050405020304" pitchFamily="18" charset="0"/>
                        </a:rPr>
                        <a:t>MPSI </a:t>
                      </a:r>
                    </a:p>
                    <a:p>
                      <a:pPr marL="0" marR="0" lvl="0" indent="0" algn="ctr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uFill>
                            <a:solidFill>
                              <a:srgbClr val="6D6D6D"/>
                            </a:solidFill>
                          </a:uFill>
                          <a:latin typeface="Helvetica Light"/>
                          <a:cs typeface="Times New Roman" panose="02020603050405020304" pitchFamily="18" charset="0"/>
                        </a:rPr>
                        <a:t>(Maths/physique)</a:t>
                      </a:r>
                    </a:p>
                    <a:p>
                      <a:pPr marL="0" marR="0" lvl="0" indent="0" algn="ctr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uFill>
                            <a:solidFill>
                              <a:srgbClr val="6D6D6D"/>
                            </a:solidFill>
                          </a:uFill>
                          <a:latin typeface="Helvetica Light"/>
                          <a:cs typeface="Times New Roman" panose="02020603050405020304" pitchFamily="18" charset="0"/>
                        </a:rPr>
                        <a:t>MP2I </a:t>
                      </a:r>
                    </a:p>
                    <a:p>
                      <a:pPr marL="0" marR="0" lvl="0" indent="0" algn="ctr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uFill>
                            <a:solidFill>
                              <a:srgbClr val="6D6D6D"/>
                            </a:solidFill>
                          </a:uFill>
                          <a:latin typeface="Helvetica Light"/>
                          <a:cs typeface="Times New Roman" panose="02020603050405020304" pitchFamily="18" charset="0"/>
                        </a:rPr>
                        <a:t>(Maths/Info)</a:t>
                      </a:r>
                    </a:p>
                    <a:p>
                      <a:pPr marL="0" marR="0" lvl="0" indent="0" algn="ctr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uFill>
                            <a:solidFill>
                              <a:srgbClr val="6D6D6D"/>
                            </a:solidFill>
                          </a:uFill>
                          <a:latin typeface="Helvetica Light"/>
                          <a:cs typeface="Times New Roman" panose="02020603050405020304" pitchFamily="18" charset="0"/>
                        </a:rPr>
                        <a:t>PCSI </a:t>
                      </a:r>
                    </a:p>
                    <a:p>
                      <a:pPr marL="0" marR="0" lvl="0" indent="0" algn="ctr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uFill>
                            <a:solidFill>
                              <a:srgbClr val="6D6D6D"/>
                            </a:solidFill>
                          </a:uFill>
                          <a:latin typeface="Helvetica Light"/>
                          <a:cs typeface="Times New Roman" panose="02020603050405020304" pitchFamily="18" charset="0"/>
                        </a:rPr>
                        <a:t>(Physique/Chimie)</a:t>
                      </a:r>
                    </a:p>
                    <a:p>
                      <a:pPr marL="0" marR="0" lvl="0" indent="0" algn="ctr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uFill>
                            <a:solidFill>
                              <a:srgbClr val="6D6D6D"/>
                            </a:solidFill>
                          </a:uFill>
                          <a:latin typeface="Helvetica Light"/>
                          <a:cs typeface="Times New Roman" panose="02020603050405020304" pitchFamily="18" charset="0"/>
                        </a:rPr>
                        <a:t>PTSI </a:t>
                      </a:r>
                    </a:p>
                    <a:p>
                      <a:pPr marL="0" marR="0" lvl="0" indent="0" algn="ctr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uFill>
                            <a:solidFill>
                              <a:srgbClr val="6D6D6D"/>
                            </a:solidFill>
                          </a:uFill>
                          <a:latin typeface="Helvetica Light"/>
                          <a:cs typeface="Times New Roman" panose="02020603050405020304" pitchFamily="18" charset="0"/>
                        </a:rPr>
                        <a:t>(Physique/Techno)</a:t>
                      </a:r>
                    </a:p>
                    <a:p>
                      <a:pPr marL="0" marR="0" lvl="0" indent="0" algn="ctr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b="1" dirty="0">
                          <a:solidFill>
                            <a:schemeClr val="bg1"/>
                          </a:solidFill>
                          <a:uFill>
                            <a:solidFill>
                              <a:srgbClr val="6D6D6D"/>
                            </a:solidFill>
                          </a:uFill>
                          <a:latin typeface="Helvetica Light"/>
                          <a:cs typeface="Times New Roman" panose="02020603050405020304" pitchFamily="18" charset="0"/>
                        </a:rPr>
                        <a:t>BCPST </a:t>
                      </a:r>
                    </a:p>
                    <a:p>
                      <a:pPr marL="0" marR="0" lvl="0" indent="0" algn="ctr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uFill>
                            <a:solidFill>
                              <a:srgbClr val="6D6D6D"/>
                            </a:solidFill>
                          </a:uFill>
                          <a:latin typeface="Helvetica Light"/>
                          <a:cs typeface="Times New Roman" panose="02020603050405020304" pitchFamily="18" charset="0"/>
                        </a:rPr>
                        <a:t>(Bio/Chimie/Physique/</a:t>
                      </a:r>
                    </a:p>
                    <a:p>
                      <a:pPr marL="0" marR="0" lvl="0" indent="0" algn="ctr" defTabSz="13004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>
                          <a:solidFill>
                            <a:schemeClr val="bg1"/>
                          </a:solidFill>
                          <a:uFill>
                            <a:solidFill>
                              <a:srgbClr val="6D6D6D"/>
                            </a:solidFill>
                          </a:uFill>
                          <a:latin typeface="Helvetica Light"/>
                          <a:cs typeface="Times New Roman" panose="02020603050405020304" pitchFamily="18" charset="0"/>
                        </a:rPr>
                        <a:t>Sciences</a:t>
                      </a:r>
                      <a:r>
                        <a:rPr lang="fr-FR" sz="2000" baseline="0" dirty="0">
                          <a:solidFill>
                            <a:schemeClr val="bg1"/>
                          </a:solidFill>
                          <a:uFill>
                            <a:solidFill>
                              <a:srgbClr val="6D6D6D"/>
                            </a:solidFill>
                          </a:uFill>
                          <a:latin typeface="Helvetica Light"/>
                          <a:cs typeface="Times New Roman" panose="02020603050405020304" pitchFamily="18" charset="0"/>
                        </a:rPr>
                        <a:t> de la terre)</a:t>
                      </a:r>
                      <a:endParaRPr lang="fr-FR" sz="2000" dirty="0">
                        <a:solidFill>
                          <a:schemeClr val="bg1"/>
                        </a:solidFill>
                        <a:uFill>
                          <a:solidFill>
                            <a:srgbClr val="6D6D6D"/>
                          </a:solidFill>
                        </a:u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endParaRPr lang="fr-FR" sz="200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06939">
                <a:tc>
                  <a:txBody>
                    <a:bodyPr/>
                    <a:lstStyle/>
                    <a:p>
                      <a:pPr algn="l"/>
                      <a:endParaRPr lang="fr-FR" sz="200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fr-FR" sz="20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ENS</a:t>
                      </a:r>
                    </a:p>
                    <a:p>
                      <a:pPr algn="l"/>
                      <a:r>
                        <a:rPr lang="fr-FR" sz="20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Ecoles</a:t>
                      </a:r>
                      <a:r>
                        <a:rPr lang="fr-FR" sz="2000" baseline="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 de commerce</a:t>
                      </a:r>
                    </a:p>
                    <a:p>
                      <a:pPr algn="l"/>
                      <a:r>
                        <a:rPr lang="fr-FR" sz="2000" baseline="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Sciences Po</a:t>
                      </a:r>
                    </a:p>
                    <a:p>
                      <a:pPr algn="l"/>
                      <a:r>
                        <a:rPr lang="fr-FR" sz="20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Journalisme</a:t>
                      </a:r>
                    </a:p>
                    <a:p>
                      <a:pPr algn="l"/>
                      <a:r>
                        <a:rPr lang="fr-FR" sz="20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Communication…</a:t>
                      </a:r>
                    </a:p>
                    <a:p>
                      <a:pPr algn="l"/>
                      <a:endParaRPr lang="fr-FR" sz="200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000" b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endParaRPr lang="fr-FR" sz="2000" b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2000" b="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Grandes</a:t>
                      </a:r>
                      <a:r>
                        <a:rPr lang="fr-FR" sz="2000" b="0" baseline="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 écoles de commerce</a:t>
                      </a:r>
                    </a:p>
                    <a:p>
                      <a:endParaRPr lang="fr-FR" sz="2000" b="0" baseline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2000" b="0" baseline="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ENS </a:t>
                      </a:r>
                      <a:endParaRPr lang="fr-FR" sz="2000" b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00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endParaRPr lang="fr-FR" sz="200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20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Grandes écoles</a:t>
                      </a:r>
                      <a:r>
                        <a:rPr lang="fr-FR" sz="2000" baseline="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 d’ingénierie</a:t>
                      </a:r>
                    </a:p>
                    <a:p>
                      <a:endParaRPr lang="fr-FR" sz="2000" baseline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2000" baseline="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Agro/Véto (BCPST)</a:t>
                      </a:r>
                      <a:endParaRPr lang="fr-FR" sz="200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Flèche : bas 5">
            <a:extLst>
              <a:ext uri="{FF2B5EF4-FFF2-40B4-BE49-F238E27FC236}">
                <a16:creationId xmlns:a16="http://schemas.microsoft.com/office/drawing/2014/main" id="{4F047F79-3196-45BB-9BD9-AD0988044E87}"/>
              </a:ext>
            </a:extLst>
          </p:cNvPr>
          <p:cNvSpPr/>
          <p:nvPr/>
        </p:nvSpPr>
        <p:spPr>
          <a:xfrm>
            <a:off x="3368548" y="6532880"/>
            <a:ext cx="512064" cy="451104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 : bas 8">
            <a:extLst>
              <a:ext uri="{FF2B5EF4-FFF2-40B4-BE49-F238E27FC236}">
                <a16:creationId xmlns:a16="http://schemas.microsoft.com/office/drawing/2014/main" id="{ECAFBC1A-548B-407E-B850-47ED05455697}"/>
              </a:ext>
            </a:extLst>
          </p:cNvPr>
          <p:cNvSpPr/>
          <p:nvPr/>
        </p:nvSpPr>
        <p:spPr>
          <a:xfrm>
            <a:off x="6471920" y="6532880"/>
            <a:ext cx="512064" cy="451104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 : bas 10">
            <a:extLst>
              <a:ext uri="{FF2B5EF4-FFF2-40B4-BE49-F238E27FC236}">
                <a16:creationId xmlns:a16="http://schemas.microsoft.com/office/drawing/2014/main" id="{854B3063-DDC7-4BAB-A526-2B1A1C8DAB37}"/>
              </a:ext>
            </a:extLst>
          </p:cNvPr>
          <p:cNvSpPr/>
          <p:nvPr/>
        </p:nvSpPr>
        <p:spPr>
          <a:xfrm>
            <a:off x="9662160" y="6532880"/>
            <a:ext cx="512064" cy="451104"/>
          </a:xfrm>
          <a:prstGeom prst="down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17423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/>
          <p:nvPr/>
        </p:nvSpPr>
        <p:spPr>
          <a:xfrm>
            <a:off x="279400" y="2499619"/>
            <a:ext cx="12446000" cy="2694682"/>
          </a:xfrm>
          <a:prstGeom prst="rect">
            <a:avLst/>
          </a:prstGeom>
          <a:solidFill>
            <a:srgbClr val="000000">
              <a:alpha val="0"/>
            </a:srgbClr>
          </a:solidFill>
          <a:ln w="25400">
            <a:noFill/>
            <a:miter/>
          </a:ln>
        </p:spPr>
        <p:txBody>
          <a:bodyPr lIns="0" tIns="0" rIns="0" bIns="0" anchor="ctr"/>
          <a:lstStyle/>
          <a:p>
            <a:pPr algn="l">
              <a:spcBef>
                <a:spcPts val="3200"/>
              </a:spcBef>
              <a:defRPr sz="1800"/>
            </a:pPr>
            <a:endParaRPr lang="fr-FR" sz="2000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Helvetica Neue"/>
              <a:sym typeface="Helvetica Neue"/>
            </a:endParaRPr>
          </a:p>
          <a:p>
            <a:pPr algn="l">
              <a:spcBef>
                <a:spcPts val="3200"/>
              </a:spcBef>
              <a:defRPr sz="1800"/>
            </a:pPr>
            <a:endParaRPr lang="fr-FR" sz="2000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Helvetica Neue"/>
              <a:sym typeface="Helvetica Neue"/>
            </a:endParaRPr>
          </a:p>
          <a:p>
            <a:pPr algn="l">
              <a:spcBef>
                <a:spcPts val="3200"/>
              </a:spcBef>
              <a:defRPr sz="1800"/>
            </a:pPr>
            <a:endParaRPr lang="fr-FR" sz="2000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Helvetica Neue"/>
              <a:sym typeface="Helvetica Neue"/>
            </a:endParaRPr>
          </a:p>
          <a:p>
            <a:pPr algn="l">
              <a:spcBef>
                <a:spcPts val="3200"/>
              </a:spcBef>
              <a:defRPr sz="1800"/>
            </a:pPr>
            <a:endParaRPr lang="fr-FR" sz="2000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Helvetica Neue"/>
              <a:sym typeface="Helvetica Neue"/>
            </a:endParaRPr>
          </a:p>
          <a:p>
            <a:pPr algn="l">
              <a:spcBef>
                <a:spcPts val="320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- Leur coût est variable</a:t>
            </a:r>
          </a:p>
          <a:p>
            <a:pPr algn="l">
              <a:spcBef>
                <a:spcPts val="320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- Elles s’intègrent directement après le bac </a:t>
            </a:r>
          </a:p>
          <a:p>
            <a:pPr algn="l">
              <a:spcBef>
                <a:spcPts val="320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- Admission sélective sur dossier ou via les banques de concours Accès, Sésame, Avenir, Puissance Alpha… </a:t>
            </a:r>
          </a:p>
          <a:p>
            <a:pPr algn="l">
              <a:spcBef>
                <a:spcPts val="320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- Des écoles de commerce ou d’ingénierie </a:t>
            </a:r>
          </a:p>
          <a:p>
            <a:pPr lvl="0" algn="l">
              <a:spcBef>
                <a:spcPts val="320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- Un diplôme en 3, 4 ou 5 ans. On peut y passer un </a:t>
            </a:r>
            <a:r>
              <a:rPr lang="fr-FR" sz="2000" dirty="0" err="1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Bachelor</a:t>
            </a: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 (3ans) ou BBA (4 ans)</a:t>
            </a:r>
          </a:p>
          <a:p>
            <a:pPr lvl="0" algn="l">
              <a:spcBef>
                <a:spcPts val="320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- Proposent des stages ou années à l’international</a:t>
            </a:r>
          </a:p>
          <a:p>
            <a:pPr algn="l">
              <a:spcBef>
                <a:spcPts val="320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- Une expérience par l’apprentissage académique et la pratique</a:t>
            </a:r>
          </a:p>
          <a:p>
            <a:pPr lvl="0" algn="l">
              <a:spcBef>
                <a:spcPts val="320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      </a:t>
            </a:r>
          </a:p>
          <a:p>
            <a:pPr lvl="0" algn="l">
              <a:spcBef>
                <a:spcPts val="320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       HEC, ESSEC, ESCP, EDHEC, EM Lyon, proposent aussi un </a:t>
            </a:r>
            <a:r>
              <a:rPr lang="fr-FR" sz="2000" dirty="0" err="1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Bachelor</a:t>
            </a: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 et un BBA,  mais ne pas les confondre avec les classes préparatoires de ces établissements.</a:t>
            </a:r>
          </a:p>
        </p:txBody>
      </p:sp>
      <p:sp>
        <p:nvSpPr>
          <p:cNvPr id="172" name="Shape 172"/>
          <p:cNvSpPr>
            <a:spLocks noGrp="1"/>
          </p:cNvSpPr>
          <p:nvPr>
            <p:ph type="title"/>
          </p:nvPr>
        </p:nvSpPr>
        <p:spPr>
          <a:xfrm>
            <a:off x="-215900" y="566006"/>
            <a:ext cx="10922000" cy="1580312"/>
          </a:xfrm>
          <a:prstGeom prst="rect">
            <a:avLst/>
          </a:prstGeom>
        </p:spPr>
        <p:txBody>
          <a:bodyPr>
            <a:normAutofit/>
          </a:bodyPr>
          <a:lstStyle>
            <a:lvl1pPr marL="407987" defTabSz="914400">
              <a:lnSpc>
                <a:spcPct val="90000"/>
              </a:lnSpc>
              <a:defRPr sz="6400">
                <a:solidFill>
                  <a:srgbClr val="4A7594"/>
                </a:solidFill>
                <a:uFill>
                  <a:solidFill>
                    <a:srgbClr val="4A7594"/>
                  </a:solidFill>
                </a:u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br>
              <a:rPr lang="fr-FR" sz="4000" dirty="0">
                <a:solidFill>
                  <a:schemeClr val="bg1"/>
                </a:solidFill>
                <a:effectLst/>
                <a:uFill>
                  <a:solidFill>
                    <a:srgbClr val="4A7594"/>
                  </a:solidFill>
                </a:uFill>
                <a:latin typeface="Helvetica Light"/>
              </a:rPr>
            </a:br>
            <a:r>
              <a:rPr lang="fr-FR" sz="2800" b="1" dirty="0">
                <a:solidFill>
                  <a:schemeClr val="bg1"/>
                </a:solidFill>
                <a:effectLst/>
                <a:uFill>
                  <a:solidFill>
                    <a:srgbClr val="4A7594"/>
                  </a:solidFill>
                </a:uFill>
                <a:latin typeface="Helvetica Light"/>
              </a:rPr>
              <a:t>Les Ecoles post-bac</a:t>
            </a:r>
            <a:endParaRPr sz="2800" b="1" dirty="0">
              <a:solidFill>
                <a:schemeClr val="bg1"/>
              </a:solidFill>
              <a:effectLst/>
              <a:uFill>
                <a:solidFill>
                  <a:srgbClr val="4A7594"/>
                </a:solidFill>
              </a:uFill>
              <a:latin typeface="Helvetica Ligh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C8E798E-0CBE-4742-A6B3-2ADCB3A04716}"/>
              </a:ext>
            </a:extLst>
          </p:cNvPr>
          <p:cNvSpPr/>
          <p:nvPr/>
        </p:nvSpPr>
        <p:spPr>
          <a:xfrm>
            <a:off x="542544" y="6672346"/>
            <a:ext cx="12335256" cy="1413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300163">
              <a:spcBef>
                <a:spcPts val="700"/>
              </a:spcBef>
              <a:buClr>
                <a:srgbClr val="000000"/>
              </a:buClr>
              <a:buSzPct val="100000"/>
            </a:pPr>
            <a:r>
              <a:rPr lang="fr-FR" sz="4000" b="1" dirty="0">
                <a:solidFill>
                  <a:schemeClr val="bg1"/>
                </a:solidFill>
                <a:latin typeface="Helvetica Light"/>
                <a:cs typeface="Helvetica Neue"/>
              </a:rPr>
              <a:t>      </a:t>
            </a:r>
          </a:p>
          <a:p>
            <a:pPr defTabSz="1300163">
              <a:spcBef>
                <a:spcPts val="700"/>
              </a:spcBef>
              <a:buClr>
                <a:srgbClr val="000000"/>
              </a:buClr>
              <a:buSzPct val="100000"/>
            </a:pPr>
            <a:r>
              <a:rPr lang="fr-FR" sz="4000" b="1" dirty="0">
                <a:solidFill>
                  <a:schemeClr val="bg1"/>
                </a:solidFill>
                <a:latin typeface="Helvetica Light"/>
                <a:cs typeface="Helvetica Neue"/>
              </a:rPr>
              <a:t> </a:t>
            </a:r>
            <a:endParaRPr lang="fr-FR" sz="2000" dirty="0">
              <a:solidFill>
                <a:schemeClr val="bg1"/>
              </a:solidFill>
              <a:latin typeface="Helvetica Light"/>
              <a:cs typeface="Helvetica Neue"/>
            </a:endParaRPr>
          </a:p>
        </p:txBody>
      </p:sp>
      <p:sp>
        <p:nvSpPr>
          <p:cNvPr id="2" name="Triangle isocèle 1">
            <a:extLst>
              <a:ext uri="{FF2B5EF4-FFF2-40B4-BE49-F238E27FC236}">
                <a16:creationId xmlns:a16="http://schemas.microsoft.com/office/drawing/2014/main" id="{A04F19AB-E18B-4258-B4FC-721F7CA90073}"/>
              </a:ext>
            </a:extLst>
          </p:cNvPr>
          <p:cNvSpPr/>
          <p:nvPr/>
        </p:nvSpPr>
        <p:spPr>
          <a:xfrm>
            <a:off x="287528" y="7729953"/>
            <a:ext cx="313944" cy="3556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659650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CF7554-9073-4652-B8E1-041CB5ADD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080" y="141339"/>
            <a:ext cx="11090656" cy="1272934"/>
          </a:xfrm>
        </p:spPr>
        <p:txBody>
          <a:bodyPr>
            <a:normAutofit fontScale="90000"/>
          </a:bodyPr>
          <a:lstStyle/>
          <a:p>
            <a:pPr algn="ctr"/>
            <a:br>
              <a:rPr lang="fr-FR" dirty="0">
                <a:solidFill>
                  <a:schemeClr val="bg1"/>
                </a:solidFill>
                <a:latin typeface="Helvetica Light"/>
              </a:rPr>
            </a:br>
            <a:br>
              <a:rPr lang="fr-FR" sz="3200" dirty="0">
                <a:solidFill>
                  <a:schemeClr val="bg1"/>
                </a:solidFill>
                <a:latin typeface="Helvetica Light"/>
                <a:cs typeface="Helvetica Neue"/>
              </a:rPr>
            </a:br>
            <a:endParaRPr lang="fr-FR" sz="3200" dirty="0">
              <a:solidFill>
                <a:schemeClr val="bg1"/>
              </a:solidFill>
              <a:latin typeface="Helvetica Ligh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11E0CC1-C9CB-47DC-99F3-77558BD42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945" y="1698172"/>
            <a:ext cx="12091706" cy="1272934"/>
          </a:xfrm>
          <a:solidFill>
            <a:schemeClr val="accent1">
              <a:lumMod val="75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is-IS" sz="5900" b="1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marL="0" indent="0">
              <a:buNone/>
            </a:pPr>
            <a:endParaRPr lang="is-IS" sz="62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marL="0" indent="0">
              <a:buNone/>
            </a:pPr>
            <a:endParaRPr lang="is-IS" sz="50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marL="447675" indent="-447675">
              <a:buFont typeface="Wingdings" charset="2"/>
              <a:buChar char="ü"/>
            </a:pPr>
            <a:endParaRPr lang="is-IS" sz="30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marL="447675" indent="-447675">
              <a:buFont typeface="Wingdings" charset="2"/>
              <a:buChar char="ü"/>
            </a:pPr>
            <a:endParaRPr lang="is-IS" sz="30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endParaRPr lang="fr-FR" dirty="0"/>
          </a:p>
        </p:txBody>
      </p:sp>
      <p:sp>
        <p:nvSpPr>
          <p:cNvPr id="4" name="Shape 40">
            <a:extLst>
              <a:ext uri="{FF2B5EF4-FFF2-40B4-BE49-F238E27FC236}">
                <a16:creationId xmlns:a16="http://schemas.microsoft.com/office/drawing/2014/main" id="{8C5AAFF1-0C29-4AC2-8E4E-7B74732AFE93}"/>
              </a:ext>
            </a:extLst>
          </p:cNvPr>
          <p:cNvSpPr txBox="1">
            <a:spLocks/>
          </p:cNvSpPr>
          <p:nvPr/>
        </p:nvSpPr>
        <p:spPr>
          <a:xfrm rot="10800000" flipV="1">
            <a:off x="2341558" y="1734569"/>
            <a:ext cx="6691637" cy="23671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7539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69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07987" algn="ctr" defTabSz="914400">
              <a:defRPr sz="1800"/>
            </a:pPr>
            <a:endParaRPr lang="fr-FR" sz="3600" dirty="0">
              <a:solidFill>
                <a:schemeClr val="bg1"/>
              </a:solidFill>
              <a:uFill>
                <a:solidFill>
                  <a:srgbClr val="4A7594"/>
                </a:solidFill>
              </a:uFill>
              <a:latin typeface="Helvetica Light"/>
              <a:ea typeface="Helvetica Neue"/>
              <a:cs typeface="Times New Roman" panose="02020603050405020304" pitchFamily="18" charset="0"/>
              <a:sym typeface="Helvetica Neue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7ED1939-0032-42CA-A9CB-893997E1BEEF}"/>
              </a:ext>
            </a:extLst>
          </p:cNvPr>
          <p:cNvSpPr txBox="1"/>
          <p:nvPr/>
        </p:nvSpPr>
        <p:spPr>
          <a:xfrm rot="10800000" flipH="1" flipV="1">
            <a:off x="2727348" y="8534970"/>
            <a:ext cx="6922663" cy="64633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Seconde </a:t>
            </a:r>
            <a:r>
              <a:rPr lang="fr-FR" sz="2800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générale</a:t>
            </a:r>
            <a:r>
              <a:rPr lang="fr-FR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0C74B0D-24AC-46E0-8ED1-4BD19B230582}"/>
              </a:ext>
            </a:extLst>
          </p:cNvPr>
          <p:cNvSpPr txBox="1"/>
          <p:nvPr/>
        </p:nvSpPr>
        <p:spPr>
          <a:xfrm rot="10800000" flipH="1" flipV="1">
            <a:off x="1244217" y="6631253"/>
            <a:ext cx="4271362" cy="64633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1</a:t>
            </a:r>
            <a:r>
              <a:rPr lang="fr-FR" baseline="30000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ère</a:t>
            </a:r>
            <a:r>
              <a:rPr lang="fr-FR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 </a:t>
            </a:r>
            <a:r>
              <a:rPr lang="fr-FR" sz="2800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générale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41B09D3-E853-4DBC-89D7-0ACBC7D6298F}"/>
              </a:ext>
            </a:extLst>
          </p:cNvPr>
          <p:cNvSpPr txBox="1"/>
          <p:nvPr/>
        </p:nvSpPr>
        <p:spPr>
          <a:xfrm rot="10800000" flipH="1" flipV="1">
            <a:off x="1244217" y="4917523"/>
            <a:ext cx="4271362" cy="64633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Terminale </a:t>
            </a:r>
            <a:r>
              <a:rPr lang="fr-FR" sz="2800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générale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5A8FE24-8944-4315-8F97-EC2EE94F28D6}"/>
              </a:ext>
            </a:extLst>
          </p:cNvPr>
          <p:cNvSpPr txBox="1"/>
          <p:nvPr/>
        </p:nvSpPr>
        <p:spPr>
          <a:xfrm rot="10800000" flipH="1" flipV="1">
            <a:off x="1244217" y="3210032"/>
            <a:ext cx="4271362" cy="64633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Bac </a:t>
            </a:r>
            <a:r>
              <a:rPr lang="fr-FR" sz="2800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général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EA21F06-70F5-41E5-AC73-BB9A2F5763FB}"/>
              </a:ext>
            </a:extLst>
          </p:cNvPr>
          <p:cNvSpPr txBox="1"/>
          <p:nvPr/>
        </p:nvSpPr>
        <p:spPr>
          <a:xfrm rot="10800000" flipH="1" flipV="1">
            <a:off x="7064130" y="6697846"/>
            <a:ext cx="4334369" cy="64633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1</a:t>
            </a:r>
            <a:r>
              <a:rPr lang="fr-FR" baseline="30000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ère</a:t>
            </a:r>
            <a:r>
              <a:rPr lang="fr-FR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 </a:t>
            </a:r>
            <a:r>
              <a:rPr lang="fr-FR" sz="2800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technologique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9F12A96-325D-432D-A4A2-0CD7D410FFF6}"/>
              </a:ext>
            </a:extLst>
          </p:cNvPr>
          <p:cNvSpPr txBox="1"/>
          <p:nvPr/>
        </p:nvSpPr>
        <p:spPr>
          <a:xfrm rot="10800000" flipH="1" flipV="1">
            <a:off x="6845300" y="4926970"/>
            <a:ext cx="4553199" cy="64633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Terminale </a:t>
            </a:r>
            <a:r>
              <a:rPr lang="fr-FR" sz="2800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technologique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78B68DC-49BE-4717-8091-14632BC8E77C}"/>
              </a:ext>
            </a:extLst>
          </p:cNvPr>
          <p:cNvSpPr txBox="1"/>
          <p:nvPr/>
        </p:nvSpPr>
        <p:spPr>
          <a:xfrm rot="10800000" flipH="1" flipV="1">
            <a:off x="7064128" y="3240353"/>
            <a:ext cx="4334370" cy="64633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Bac </a:t>
            </a:r>
            <a:r>
              <a:rPr lang="fr-FR" sz="2800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technologique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5524973F-F9A4-4596-B694-D8752F531695}"/>
              </a:ext>
            </a:extLst>
          </p:cNvPr>
          <p:cNvSpPr txBox="1"/>
          <p:nvPr/>
        </p:nvSpPr>
        <p:spPr>
          <a:xfrm rot="10800000" flipH="1" flipV="1">
            <a:off x="1303098" y="1453704"/>
            <a:ext cx="10095400" cy="120032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fr-FR" sz="2400" b="1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Etudes supérieures  </a:t>
            </a:r>
          </a:p>
          <a:p>
            <a:r>
              <a:rPr lang="fr-FR" sz="2400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Universités , Classes préparatoires,</a:t>
            </a:r>
          </a:p>
          <a:p>
            <a:r>
              <a:rPr lang="fr-FR" sz="2400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BUT, BTS , Ecoles spécialisées ingénierie, commerce </a:t>
            </a:r>
          </a:p>
        </p:txBody>
      </p:sp>
      <p:sp>
        <p:nvSpPr>
          <p:cNvPr id="13" name="Flèche vers le haut 2">
            <a:extLst>
              <a:ext uri="{FF2B5EF4-FFF2-40B4-BE49-F238E27FC236}">
                <a16:creationId xmlns:a16="http://schemas.microsoft.com/office/drawing/2014/main" id="{08F0F2C0-6A01-4106-AF29-2661D6EC1889}"/>
              </a:ext>
            </a:extLst>
          </p:cNvPr>
          <p:cNvSpPr/>
          <p:nvPr/>
        </p:nvSpPr>
        <p:spPr>
          <a:xfrm rot="10800000" flipV="1">
            <a:off x="3226807" y="4299817"/>
            <a:ext cx="165919" cy="372333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lèche : bas 20">
            <a:extLst>
              <a:ext uri="{FF2B5EF4-FFF2-40B4-BE49-F238E27FC236}">
                <a16:creationId xmlns:a16="http://schemas.microsoft.com/office/drawing/2014/main" id="{EAF0509F-C7A2-4948-B0ED-57A882A09BA1}"/>
              </a:ext>
            </a:extLst>
          </p:cNvPr>
          <p:cNvSpPr/>
          <p:nvPr/>
        </p:nvSpPr>
        <p:spPr>
          <a:xfrm rot="8052415" flipH="1">
            <a:off x="7924640" y="8723535"/>
            <a:ext cx="383734" cy="511478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Flèche vers le haut 2">
            <a:extLst>
              <a:ext uri="{FF2B5EF4-FFF2-40B4-BE49-F238E27FC236}">
                <a16:creationId xmlns:a16="http://schemas.microsoft.com/office/drawing/2014/main" id="{1E303642-2AD6-4C0F-9080-E3F2342D5BE3}"/>
              </a:ext>
            </a:extLst>
          </p:cNvPr>
          <p:cNvSpPr/>
          <p:nvPr/>
        </p:nvSpPr>
        <p:spPr>
          <a:xfrm rot="10800000" flipV="1">
            <a:off x="9033195" y="4312151"/>
            <a:ext cx="165919" cy="372333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Flèche vers le haut 2">
            <a:extLst>
              <a:ext uri="{FF2B5EF4-FFF2-40B4-BE49-F238E27FC236}">
                <a16:creationId xmlns:a16="http://schemas.microsoft.com/office/drawing/2014/main" id="{DC3E6481-EED9-4A65-976F-345C1DD64327}"/>
              </a:ext>
            </a:extLst>
          </p:cNvPr>
          <p:cNvSpPr/>
          <p:nvPr/>
        </p:nvSpPr>
        <p:spPr>
          <a:xfrm rot="10800000" flipV="1">
            <a:off x="3208973" y="6145098"/>
            <a:ext cx="165919" cy="372333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Flèche vers le haut 2">
            <a:extLst>
              <a:ext uri="{FF2B5EF4-FFF2-40B4-BE49-F238E27FC236}">
                <a16:creationId xmlns:a16="http://schemas.microsoft.com/office/drawing/2014/main" id="{4CC3FC83-9E02-43FA-B382-2E998CC7CB6F}"/>
              </a:ext>
            </a:extLst>
          </p:cNvPr>
          <p:cNvSpPr/>
          <p:nvPr/>
        </p:nvSpPr>
        <p:spPr>
          <a:xfrm rot="10800000" flipV="1">
            <a:off x="9033195" y="6211691"/>
            <a:ext cx="165919" cy="372333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Flèche vers le haut 2">
            <a:extLst>
              <a:ext uri="{FF2B5EF4-FFF2-40B4-BE49-F238E27FC236}">
                <a16:creationId xmlns:a16="http://schemas.microsoft.com/office/drawing/2014/main" id="{C89395FC-13CB-485E-B586-4F9BC30C469F}"/>
              </a:ext>
            </a:extLst>
          </p:cNvPr>
          <p:cNvSpPr/>
          <p:nvPr/>
        </p:nvSpPr>
        <p:spPr>
          <a:xfrm rot="10800000" flipV="1">
            <a:off x="3206470" y="7843531"/>
            <a:ext cx="165919" cy="372333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Flèche vers le haut 2">
            <a:extLst>
              <a:ext uri="{FF2B5EF4-FFF2-40B4-BE49-F238E27FC236}">
                <a16:creationId xmlns:a16="http://schemas.microsoft.com/office/drawing/2014/main" id="{8D968BF2-6037-490D-9833-8BA576BCC2DB}"/>
              </a:ext>
            </a:extLst>
          </p:cNvPr>
          <p:cNvSpPr/>
          <p:nvPr/>
        </p:nvSpPr>
        <p:spPr>
          <a:xfrm rot="10800000" flipV="1">
            <a:off x="9069708" y="7869261"/>
            <a:ext cx="165919" cy="372333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F48DD3A-49BF-43EE-9994-A1124CA31AF5}"/>
              </a:ext>
            </a:extLst>
          </p:cNvPr>
          <p:cNvSpPr/>
          <p:nvPr/>
        </p:nvSpPr>
        <p:spPr>
          <a:xfrm>
            <a:off x="2612600" y="579424"/>
            <a:ext cx="79464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s-IS" dirty="0">
                <a:solidFill>
                  <a:schemeClr val="bg1"/>
                </a:solidFill>
                <a:latin typeface="Helvetica Light"/>
                <a:cs typeface="Helvetica Neue"/>
              </a:rPr>
              <a:t>Rappel des </a:t>
            </a:r>
            <a:r>
              <a:rPr lang="fr-FR" dirty="0">
                <a:solidFill>
                  <a:schemeClr val="bg1"/>
                </a:solidFill>
                <a:uFill>
                  <a:solidFill>
                    <a:srgbClr val="4A7594"/>
                  </a:solidFill>
                </a:uFill>
                <a:latin typeface="Helvetica Light"/>
                <a:cs typeface="Times New Roman" panose="02020603050405020304" pitchFamily="18" charset="0"/>
                <a:sym typeface="Helvetica Neue"/>
              </a:rPr>
              <a:t>i</a:t>
            </a:r>
            <a:r>
              <a:rPr lang="fr-FR" dirty="0">
                <a:solidFill>
                  <a:schemeClr val="bg1"/>
                </a:solidFill>
                <a:uFill>
                  <a:solidFill>
                    <a:srgbClr val="4A7594"/>
                  </a:solidFill>
                </a:uFill>
                <a:latin typeface="Helvetica Light"/>
                <a:ea typeface="Helvetica Neue"/>
                <a:cs typeface="Times New Roman" panose="02020603050405020304" pitchFamily="18" charset="0"/>
                <a:sym typeface="Helvetica Neue"/>
              </a:rPr>
              <a:t>tinéraires après la seconde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2806024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/>
          <p:nvPr/>
        </p:nvSpPr>
        <p:spPr>
          <a:xfrm>
            <a:off x="279400" y="215900"/>
            <a:ext cx="12446000" cy="9220200"/>
          </a:xfrm>
          <a:prstGeom prst="rect">
            <a:avLst/>
          </a:prstGeom>
          <a:solidFill>
            <a:srgbClr val="000000">
              <a:alpha val="0"/>
            </a:srgbClr>
          </a:solidFill>
          <a:ln w="25400">
            <a:solidFill>
              <a:srgbClr val="908F95"/>
            </a:solidFill>
            <a:miter/>
          </a:ln>
        </p:spPr>
        <p:txBody>
          <a:bodyPr lIns="0" tIns="0" rIns="0" bIns="0" anchor="ctr"/>
          <a:lstStyle/>
          <a:p>
            <a:pPr marL="0" lvl="0" indent="0" algn="l" defTabSz="519937">
              <a:spcBef>
                <a:spcPts val="3700"/>
              </a:spcBef>
              <a:buSzTx/>
              <a:buNone/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 </a:t>
            </a:r>
            <a:r>
              <a:rPr lang="fr-FR" sz="2000" b="1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3 cycles : </a:t>
            </a:r>
            <a:r>
              <a:rPr lang="fr-FR" sz="2000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Licence (3 ans), Master (5 ans), Doctorat (8 ans)</a:t>
            </a:r>
          </a:p>
          <a:p>
            <a:pPr algn="l" defTabSz="519937">
              <a:spcBef>
                <a:spcPts val="370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- </a:t>
            </a:r>
            <a:r>
              <a:rPr lang="fr-FR" sz="2000" b="1" dirty="0">
                <a:solidFill>
                  <a:schemeClr val="bg1"/>
                </a:solidFill>
                <a:latin typeface="Helvetica Light"/>
                <a:cs typeface="Helvetica Neue"/>
              </a:rPr>
              <a:t>Un grand choix de filières à l’Université</a:t>
            </a: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: </a:t>
            </a:r>
            <a:r>
              <a:rPr lang="fr-FR" sz="2000" b="1" dirty="0">
                <a:solidFill>
                  <a:schemeClr val="bg1"/>
                </a:solidFill>
                <a:latin typeface="Helvetica Light"/>
                <a:cs typeface="Helvetica Neue"/>
              </a:rPr>
              <a:t>Droit,  Economie – Gestion</a:t>
            </a: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, </a:t>
            </a:r>
            <a:r>
              <a:rPr lang="fr-FR" sz="2000" b="1" dirty="0">
                <a:solidFill>
                  <a:schemeClr val="bg1"/>
                </a:solidFill>
                <a:latin typeface="Helvetica Light"/>
                <a:cs typeface="Helvetica Neue"/>
              </a:rPr>
              <a:t>Scientifique</a:t>
            </a: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 (Mathématiques, Physique, Sciences de la terre …), </a:t>
            </a:r>
            <a:r>
              <a:rPr lang="fr-FR" sz="2000" b="1" dirty="0">
                <a:solidFill>
                  <a:schemeClr val="bg1"/>
                </a:solidFill>
                <a:latin typeface="Helvetica Light"/>
                <a:cs typeface="Helvetica Neue"/>
              </a:rPr>
              <a:t>Littéraire</a:t>
            </a: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 (Littérature, Lettres, Langues,…), </a:t>
            </a:r>
            <a:r>
              <a:rPr lang="fr-FR" sz="2000" b="1" dirty="0">
                <a:solidFill>
                  <a:schemeClr val="bg1"/>
                </a:solidFill>
                <a:latin typeface="Helvetica Light"/>
                <a:cs typeface="Helvetica Neue"/>
              </a:rPr>
              <a:t>Science Politique </a:t>
            </a: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etc..</a:t>
            </a:r>
          </a:p>
          <a:p>
            <a:pPr algn="l" defTabSz="519937">
              <a:spcBef>
                <a:spcPts val="370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- Des licences</a:t>
            </a:r>
            <a:r>
              <a:rPr lang="fr-FR" sz="2000" b="1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 simples </a:t>
            </a:r>
            <a:r>
              <a:rPr lang="fr-FR" sz="2000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et des doubles licences </a:t>
            </a:r>
            <a:r>
              <a:rPr lang="fr-FR" sz="2000" b="1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sélectives </a:t>
            </a:r>
          </a:p>
          <a:p>
            <a:pPr lvl="0" algn="l" defTabSz="519937">
              <a:spcBef>
                <a:spcPts val="370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- Les études en faculté requièrent une certaine </a:t>
            </a:r>
            <a:r>
              <a:rPr lang="fr-FR" sz="2000" b="1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maturité </a:t>
            </a:r>
            <a:r>
              <a:rPr lang="fr-FR" sz="2000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ainsi qu’une capacité à travailler en </a:t>
            </a:r>
            <a:r>
              <a:rPr lang="fr-FR" sz="2000" b="1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autonomie</a:t>
            </a:r>
            <a:r>
              <a:rPr lang="fr-FR" sz="2000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.</a:t>
            </a:r>
          </a:p>
          <a:p>
            <a:pPr algn="l" defTabSz="519937">
              <a:spcBef>
                <a:spcPts val="370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- Des </a:t>
            </a:r>
            <a:r>
              <a:rPr lang="fr-FR" sz="2000" b="1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prépas</a:t>
            </a:r>
            <a:r>
              <a:rPr lang="fr-FR" sz="2000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 universitaires : </a:t>
            </a:r>
          </a:p>
          <a:p>
            <a:pPr lvl="0" algn="l" defTabSz="519937">
              <a:spcBef>
                <a:spcPts val="370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- Possibilité de rejoindre les écoles grâce aux </a:t>
            </a:r>
            <a:r>
              <a:rPr lang="fr-FR" sz="2000" b="1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Crédits </a:t>
            </a:r>
            <a:r>
              <a:rPr lang="fr-FR" sz="2000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(ECTS) et </a:t>
            </a:r>
            <a:r>
              <a:rPr lang="fr-FR" sz="2000" b="1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Admissions sur titre (AST) </a:t>
            </a:r>
            <a:r>
              <a:rPr lang="fr-FR" sz="2000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en fin de L3</a:t>
            </a:r>
            <a:r>
              <a:rPr lang="fr-FR" sz="2400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. </a:t>
            </a:r>
            <a:endParaRPr lang="fr-FR" sz="2400" dirty="0">
              <a:solidFill>
                <a:srgbClr val="C00000"/>
              </a:solidFill>
              <a:uFill>
                <a:solidFill>
                  <a:srgbClr val="4D4D4D"/>
                </a:solidFill>
              </a:uFill>
              <a:latin typeface="Helvetica Ligh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62" name="Shape 162"/>
          <p:cNvSpPr>
            <a:spLocks noGrp="1"/>
          </p:cNvSpPr>
          <p:nvPr>
            <p:ph type="title"/>
          </p:nvPr>
        </p:nvSpPr>
        <p:spPr>
          <a:xfrm>
            <a:off x="-296455" y="1703614"/>
            <a:ext cx="2484120" cy="767627"/>
          </a:xfrm>
          <a:prstGeom prst="rect">
            <a:avLst/>
          </a:prstGeom>
        </p:spPr>
        <p:txBody>
          <a:bodyPr>
            <a:normAutofit/>
          </a:bodyPr>
          <a:lstStyle>
            <a:lvl1pPr marL="407987" defTabSz="914400">
              <a:lnSpc>
                <a:spcPct val="90000"/>
              </a:lnSpc>
              <a:defRPr sz="6400">
                <a:solidFill>
                  <a:srgbClr val="4A7594"/>
                </a:solidFill>
                <a:uFill>
                  <a:solidFill>
                    <a:srgbClr val="4A7594"/>
                  </a:solidFill>
                </a:u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 algn="ctr">
              <a:defRPr sz="1800">
                <a:solidFill>
                  <a:srgbClr val="000000"/>
                </a:solidFill>
                <a:uFillTx/>
              </a:defRPr>
            </a:pPr>
            <a:r>
              <a:rPr sz="2800" b="1" dirty="0">
                <a:solidFill>
                  <a:schemeClr val="bg1"/>
                </a:solidFill>
                <a:effectLst/>
                <a:uFill>
                  <a:solidFill>
                    <a:srgbClr val="4A7594"/>
                  </a:solidFill>
                </a:uFill>
                <a:latin typeface="Helvetica Light"/>
              </a:rPr>
              <a:t>L</a:t>
            </a:r>
            <a:r>
              <a:rPr lang="fr-FR" sz="2800" b="1" dirty="0">
                <a:solidFill>
                  <a:schemeClr val="bg1"/>
                </a:solidFill>
                <a:effectLst/>
                <a:uFill>
                  <a:solidFill>
                    <a:srgbClr val="4A7594"/>
                  </a:solidFill>
                </a:uFill>
                <a:latin typeface="Helvetica Light"/>
              </a:rPr>
              <a:t>’ </a:t>
            </a:r>
            <a:r>
              <a:rPr sz="2800" b="1" dirty="0" err="1">
                <a:solidFill>
                  <a:schemeClr val="bg1"/>
                </a:solidFill>
                <a:effectLst/>
                <a:uFill>
                  <a:solidFill>
                    <a:srgbClr val="4A7594"/>
                  </a:solidFill>
                </a:uFill>
                <a:latin typeface="Helvetica Light"/>
              </a:rPr>
              <a:t>universit</a:t>
            </a:r>
            <a:r>
              <a:rPr lang="fr-FR" sz="2800" b="1" dirty="0">
                <a:solidFill>
                  <a:schemeClr val="bg1"/>
                </a:solidFill>
                <a:effectLst/>
                <a:uFill>
                  <a:solidFill>
                    <a:srgbClr val="4A7594"/>
                  </a:solidFill>
                </a:uFill>
                <a:latin typeface="Helvetica Light"/>
              </a:rPr>
              <a:t>é</a:t>
            </a:r>
            <a:endParaRPr sz="2800" b="1" dirty="0">
              <a:solidFill>
                <a:schemeClr val="bg1"/>
              </a:solidFill>
              <a:effectLst/>
              <a:uFill>
                <a:solidFill>
                  <a:srgbClr val="4A7594"/>
                </a:solidFill>
              </a:uFill>
              <a:latin typeface="Helvetica Light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171">
            <a:extLst>
              <a:ext uri="{FF2B5EF4-FFF2-40B4-BE49-F238E27FC236}">
                <a16:creationId xmlns:a16="http://schemas.microsoft.com/office/drawing/2014/main" id="{09FD3060-880A-4D46-AB86-64CA8E9195B2}"/>
              </a:ext>
            </a:extLst>
          </p:cNvPr>
          <p:cNvSpPr/>
          <p:nvPr/>
        </p:nvSpPr>
        <p:spPr>
          <a:xfrm flipH="1">
            <a:off x="341376" y="2255520"/>
            <a:ext cx="12322048" cy="2340864"/>
          </a:xfrm>
          <a:prstGeom prst="rect">
            <a:avLst/>
          </a:prstGeom>
          <a:solidFill>
            <a:srgbClr val="000000">
              <a:alpha val="0"/>
            </a:srgbClr>
          </a:solidFill>
          <a:ln w="25400">
            <a:noFill/>
            <a:miter/>
          </a:ln>
        </p:spPr>
        <p:txBody>
          <a:bodyPr lIns="0" tIns="0" rIns="0" bIns="0" anchor="ctr"/>
          <a:lstStyle/>
          <a:p>
            <a:pPr lvl="0" algn="l">
              <a:spcBef>
                <a:spcPts val="3200"/>
              </a:spcBef>
              <a:defRPr sz="1800"/>
            </a:pPr>
            <a:r>
              <a:rPr lang="fr-FR" sz="2800" b="1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Sciences PO</a:t>
            </a:r>
          </a:p>
          <a:p>
            <a:pPr lvl="0" algn="l"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-  Une formation intellectuelle dans 5 disciplines : Economie, Droit, Histoire, Sociologie et Sciences Politiques</a:t>
            </a:r>
          </a:p>
          <a:p>
            <a:pPr algn="l">
              <a:buFont typeface="Wingdings" charset="2"/>
              <a:buChar char="ü"/>
              <a:defRPr sz="1800"/>
            </a:pPr>
            <a:endParaRPr lang="fr-FR" sz="2000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Helvetica Neue"/>
              <a:sym typeface="Helvetica Neue"/>
            </a:endParaRPr>
          </a:p>
          <a:p>
            <a:pPr algn="l"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- Un choix entre Sciences Po Paris et les campus délocalisés ou Sciences Po de province</a:t>
            </a:r>
          </a:p>
          <a:p>
            <a:pPr lvl="0" algn="l">
              <a:buFont typeface="Wingdings" charset="2"/>
              <a:buChar char="ü"/>
              <a:defRPr sz="1800"/>
            </a:pPr>
            <a:endParaRPr lang="fr-FR" sz="2000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Helvetica Neue"/>
              <a:sym typeface="Helvetica Neue"/>
            </a:endParaRPr>
          </a:p>
          <a:p>
            <a:pPr lvl="0" algn="l"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- Admission très sélective sur dossier et entretien (Sciences-Po Paris, IEP Bordeaux IEP Grenoble, IEP Fontainebleau) ou un concours qui se prépare dès la classe de première (IEP Concours communs) </a:t>
            </a:r>
          </a:p>
          <a:p>
            <a:pPr lvl="0" algn="l">
              <a:buFont typeface="Wingdings" charset="2"/>
              <a:buChar char="ü"/>
              <a:defRPr sz="1800"/>
            </a:pPr>
            <a:endParaRPr lang="fr-FR" sz="2000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Helvetica Neue"/>
              <a:sym typeface="Helvetica Neue"/>
            </a:endParaRPr>
          </a:p>
          <a:p>
            <a:pPr algn="l"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- Partenariats avec des universités françaises ou à l’international </a:t>
            </a:r>
          </a:p>
          <a:p>
            <a:pPr lvl="0" algn="l">
              <a:buFont typeface="Wingdings" charset="2"/>
              <a:buChar char="ü"/>
              <a:defRPr sz="1800"/>
            </a:pPr>
            <a:endParaRPr lang="fr-FR" sz="2000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Helvetica Neue"/>
              <a:sym typeface="Helvetica Neue"/>
            </a:endParaRPr>
          </a:p>
          <a:p>
            <a:pPr lvl="0" algn="l">
              <a:buFont typeface="Wingdings" charset="2"/>
              <a:buChar char="ü"/>
              <a:defRPr sz="1800"/>
            </a:pPr>
            <a:endParaRPr lang="fr-FR" sz="2000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6ED6903-C774-481A-8CAC-01434B509572}"/>
              </a:ext>
            </a:extLst>
          </p:cNvPr>
          <p:cNvSpPr/>
          <p:nvPr/>
        </p:nvSpPr>
        <p:spPr>
          <a:xfrm>
            <a:off x="341376" y="5480226"/>
            <a:ext cx="1232204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spcBef>
                <a:spcPts val="3200"/>
              </a:spcBef>
              <a:defRPr sz="1800"/>
            </a:pPr>
            <a:r>
              <a:rPr lang="fr-FR" sz="2800" b="1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Médecine</a:t>
            </a:r>
          </a:p>
          <a:p>
            <a:pPr lvl="0" algn="l"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-Des études exigeantes et deux filières d’accès (PASS ou LAS)</a:t>
            </a:r>
          </a:p>
          <a:p>
            <a:pPr lvl="0" algn="l">
              <a:defRPr sz="1800"/>
            </a:pPr>
            <a:endParaRPr lang="fr-FR" sz="2000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Helvetica Neue"/>
              <a:sym typeface="Helvetica Neue"/>
            </a:endParaRPr>
          </a:p>
          <a:p>
            <a:pPr lvl="0" algn="l"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PASS: programme Médecine + 1 mineure au choix hors enseignements Santé</a:t>
            </a:r>
          </a:p>
          <a:p>
            <a:pPr lvl="0" algn="l"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Ex : Médecine+ Droit</a:t>
            </a:r>
          </a:p>
          <a:p>
            <a:pPr lvl="0" algn="l">
              <a:defRPr sz="1800"/>
            </a:pPr>
            <a:endParaRPr lang="fr-FR" sz="2000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Helvetica Neue"/>
              <a:sym typeface="Helvetica Neue"/>
            </a:endParaRPr>
          </a:p>
          <a:p>
            <a:pPr lvl="0" algn="l"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LAS : Licence classique + 1 enseignement Santé</a:t>
            </a:r>
          </a:p>
          <a:p>
            <a:pPr lvl="0" algn="l"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Ex : Licence Economie + Psychologie</a:t>
            </a:r>
          </a:p>
          <a:p>
            <a:pPr lvl="0" algn="l">
              <a:defRPr sz="1800"/>
            </a:pPr>
            <a:endParaRPr lang="fr-FR" sz="2000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Helvetica Neue"/>
              <a:sym typeface="Helvetica Neue"/>
            </a:endParaRPr>
          </a:p>
          <a:p>
            <a:pPr lvl="0" algn="l"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-De très bonnes capacités scientifiques sont souhaitables dès la classe de seconde</a:t>
            </a:r>
          </a:p>
        </p:txBody>
      </p:sp>
    </p:spTree>
    <p:extLst>
      <p:ext uri="{BB962C8B-B14F-4D97-AF65-F5344CB8AC3E}">
        <p14:creationId xmlns:p14="http://schemas.microsoft.com/office/powerpoint/2010/main" val="2352528520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3F9B8FE-FF30-458E-9A39-E39055358E11}"/>
              </a:ext>
            </a:extLst>
          </p:cNvPr>
          <p:cNvSpPr/>
          <p:nvPr/>
        </p:nvSpPr>
        <p:spPr>
          <a:xfrm>
            <a:off x="393700" y="712515"/>
            <a:ext cx="12344400" cy="76226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l" defTabSz="1300163">
              <a:spcBef>
                <a:spcPts val="700"/>
              </a:spcBef>
              <a:buClr>
                <a:srgbClr val="000000"/>
              </a:buClr>
              <a:buSzPct val="100000"/>
            </a:pPr>
            <a:endParaRPr lang="fr-FR" sz="60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algn="l" defTabSz="1300163">
              <a:spcBef>
                <a:spcPts val="700"/>
              </a:spcBef>
              <a:buClr>
                <a:srgbClr val="000000"/>
              </a:buClr>
              <a:buSzPct val="100000"/>
            </a:pPr>
            <a:r>
              <a:rPr lang="fr-FR" sz="2800" b="1" dirty="0">
                <a:solidFill>
                  <a:schemeClr val="bg1"/>
                </a:solidFill>
                <a:latin typeface="Helvetica Light"/>
                <a:cs typeface="Helvetica Neue"/>
              </a:rPr>
              <a:t>Les formations militaires</a:t>
            </a:r>
            <a:endParaRPr lang="fr-FR" b="1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algn="l" defTabSz="1300163">
              <a:spcBef>
                <a:spcPts val="700"/>
              </a:spcBef>
              <a:buClr>
                <a:srgbClr val="000000"/>
              </a:buClr>
              <a:buSzPct val="100000"/>
            </a:pPr>
            <a:r>
              <a:rPr lang="fr-FR" sz="2400" b="1" dirty="0" err="1">
                <a:solidFill>
                  <a:schemeClr val="bg1"/>
                </a:solidFill>
                <a:latin typeface="Helvetica Light"/>
                <a:cs typeface="Helvetica Neue"/>
              </a:rPr>
              <a:t>Post-bac</a:t>
            </a:r>
            <a:r>
              <a:rPr lang="fr-FR" sz="2400" b="1" dirty="0">
                <a:solidFill>
                  <a:schemeClr val="bg1"/>
                </a:solidFill>
                <a:latin typeface="Helvetica Light"/>
                <a:cs typeface="Helvetica Neue"/>
              </a:rPr>
              <a:t> :</a:t>
            </a:r>
          </a:p>
          <a:p>
            <a:pPr algn="l" defTabSz="1300163">
              <a:spcBef>
                <a:spcPts val="700"/>
              </a:spcBef>
              <a:buClr>
                <a:srgbClr val="000000"/>
              </a:buClr>
              <a:buSzPct val="100000"/>
            </a:pP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  6 lycées militaires pour intégrer des écoles d’officiers</a:t>
            </a:r>
          </a:p>
          <a:p>
            <a:pPr algn="l" defTabSz="1300163">
              <a:spcBef>
                <a:spcPts val="700"/>
              </a:spcBef>
              <a:buClr>
                <a:srgbClr val="000000"/>
              </a:buClr>
              <a:buSzPct val="100000"/>
            </a:pP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- Prytanée, La Flèche (Sarthe)</a:t>
            </a:r>
          </a:p>
          <a:p>
            <a:pPr algn="l" defTabSz="1300163">
              <a:spcBef>
                <a:spcPts val="700"/>
              </a:spcBef>
              <a:buClr>
                <a:srgbClr val="000000"/>
              </a:buClr>
              <a:buSzPct val="100000"/>
            </a:pP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- Saint-Cyr-l’Ecole, (Yvelines)</a:t>
            </a:r>
          </a:p>
          <a:p>
            <a:pPr algn="l" defTabSz="1300163">
              <a:spcBef>
                <a:spcPts val="700"/>
              </a:spcBef>
              <a:buClr>
                <a:srgbClr val="000000"/>
              </a:buClr>
              <a:buSzPct val="100000"/>
            </a:pP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- Lycée Naval de Brest, (Finistère)</a:t>
            </a:r>
          </a:p>
          <a:p>
            <a:pPr algn="l" defTabSz="1300163">
              <a:spcBef>
                <a:spcPts val="700"/>
              </a:spcBef>
              <a:buClr>
                <a:srgbClr val="000000"/>
              </a:buClr>
              <a:buSzPct val="100000"/>
            </a:pP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- Ecole des pupilles de l’Air, Saint </a:t>
            </a:r>
            <a:r>
              <a:rPr lang="fr-FR" sz="2000" dirty="0" err="1">
                <a:solidFill>
                  <a:schemeClr val="bg1"/>
                </a:solidFill>
                <a:latin typeface="Helvetica Light"/>
                <a:cs typeface="Helvetica Neue"/>
              </a:rPr>
              <a:t>Ismier</a:t>
            </a: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 (Isère)</a:t>
            </a:r>
          </a:p>
          <a:p>
            <a:pPr algn="l" defTabSz="1300163">
              <a:spcBef>
                <a:spcPts val="700"/>
              </a:spcBef>
              <a:buClr>
                <a:srgbClr val="000000"/>
              </a:buClr>
              <a:buSzPct val="100000"/>
            </a:pP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- Lycée militaire d’Autun, (Saône et Loire) </a:t>
            </a:r>
          </a:p>
          <a:p>
            <a:pPr algn="l" defTabSz="1300163">
              <a:spcBef>
                <a:spcPts val="700"/>
              </a:spcBef>
              <a:buClr>
                <a:srgbClr val="000000"/>
              </a:buClr>
              <a:buSzPct val="100000"/>
            </a:pP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- Lycée militaire d’Aix en Provence, (Bouches du Rhône)</a:t>
            </a:r>
          </a:p>
          <a:p>
            <a:pPr marL="342900" indent="-342900" algn="l" defTabSz="1300163">
              <a:spcBef>
                <a:spcPts val="700"/>
              </a:spcBef>
              <a:buClr>
                <a:srgbClr val="000000"/>
              </a:buClr>
              <a:buSzPct val="100000"/>
              <a:buFontTx/>
              <a:buChar char="-"/>
            </a:pPr>
            <a:endParaRPr lang="fr-FR" sz="2000" b="1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algn="l" defTabSz="1300163">
              <a:spcBef>
                <a:spcPts val="700"/>
              </a:spcBef>
              <a:buClr>
                <a:srgbClr val="000000"/>
              </a:buClr>
              <a:buSzPct val="100000"/>
            </a:pPr>
            <a:r>
              <a:rPr lang="fr-FR" sz="2400" b="1" dirty="0">
                <a:solidFill>
                  <a:schemeClr val="bg1"/>
                </a:solidFill>
                <a:latin typeface="Helvetica Light"/>
                <a:cs typeface="Helvetica Neue"/>
              </a:rPr>
              <a:t>Post-prépa :</a:t>
            </a:r>
          </a:p>
          <a:p>
            <a:pPr algn="l" defTabSz="1300163">
              <a:spcBef>
                <a:spcPts val="700"/>
              </a:spcBef>
              <a:buClr>
                <a:srgbClr val="000000"/>
              </a:buClr>
              <a:buSzPct val="100000"/>
            </a:pPr>
            <a:r>
              <a:rPr lang="fr-FR" sz="2000" b="1" dirty="0">
                <a:solidFill>
                  <a:schemeClr val="bg1"/>
                </a:solidFill>
                <a:latin typeface="Helvetica Light"/>
                <a:cs typeface="Helvetica Neue"/>
              </a:rPr>
              <a:t>- L’armée de Terre : </a:t>
            </a: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Saint-Cyr Coëtquidan </a:t>
            </a:r>
          </a:p>
          <a:p>
            <a:pPr algn="l" defTabSz="1300163">
              <a:spcBef>
                <a:spcPts val="700"/>
              </a:spcBef>
              <a:buClr>
                <a:srgbClr val="000000"/>
              </a:buClr>
              <a:buSzPct val="100000"/>
            </a:pPr>
            <a:r>
              <a:rPr lang="fr-FR" sz="2000" b="1" dirty="0">
                <a:solidFill>
                  <a:schemeClr val="bg1"/>
                </a:solidFill>
                <a:latin typeface="Helvetica Light"/>
                <a:cs typeface="Helvetica Neue"/>
              </a:rPr>
              <a:t>- L’armée de l’Air et de l’Espace : </a:t>
            </a: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Ecole de l’Air et de l’Espace à Salon de Provence</a:t>
            </a:r>
          </a:p>
          <a:p>
            <a:pPr algn="l" defTabSz="1300163">
              <a:spcBef>
                <a:spcPts val="700"/>
              </a:spcBef>
              <a:buClr>
                <a:srgbClr val="000000"/>
              </a:buClr>
              <a:buSzPct val="100000"/>
            </a:pPr>
            <a:r>
              <a:rPr lang="fr-FR" sz="2000" b="1" dirty="0">
                <a:solidFill>
                  <a:schemeClr val="bg1"/>
                </a:solidFill>
                <a:latin typeface="Helvetica Light"/>
                <a:cs typeface="Helvetica Neue"/>
              </a:rPr>
              <a:t>- La Marine : </a:t>
            </a: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Ecole Navale de Brest.</a:t>
            </a:r>
            <a:endParaRPr lang="fr-FR" sz="28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algn="l" defTabSz="1300163">
              <a:spcBef>
                <a:spcPts val="700"/>
              </a:spcBef>
              <a:buClr>
                <a:srgbClr val="000000"/>
              </a:buClr>
              <a:buSzPct val="100000"/>
            </a:pPr>
            <a:r>
              <a:rPr lang="fr-FR" sz="2000" b="1" dirty="0">
                <a:solidFill>
                  <a:schemeClr val="bg1"/>
                </a:solidFill>
                <a:latin typeface="Helvetica Light"/>
                <a:cs typeface="Helvetica Neue"/>
              </a:rPr>
              <a:t>- L’Ecole de Santé des Armées (ESA) : </a:t>
            </a: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assure la formation des médecins militaires.</a:t>
            </a:r>
          </a:p>
          <a:p>
            <a:pPr marL="342900" indent="-342900" algn="l" defTabSz="1300163">
              <a:spcBef>
                <a:spcPts val="700"/>
              </a:spcBef>
              <a:buClr>
                <a:srgbClr val="000000"/>
              </a:buClr>
              <a:buSzPct val="100000"/>
              <a:buFontTx/>
              <a:buChar char="-"/>
            </a:pPr>
            <a:endParaRPr lang="fr-FR" sz="2000" dirty="0">
              <a:solidFill>
                <a:schemeClr val="bg1"/>
              </a:solidFill>
              <a:latin typeface="Helvetica Light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7680131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EB92659-64AB-4AB8-89CA-448FB3CE96C7}"/>
              </a:ext>
            </a:extLst>
          </p:cNvPr>
          <p:cNvSpPr/>
          <p:nvPr/>
        </p:nvSpPr>
        <p:spPr>
          <a:xfrm>
            <a:off x="451104" y="1189228"/>
            <a:ext cx="123626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>
              <a:defRPr sz="1800"/>
            </a:pPr>
            <a:endParaRPr lang="fr-FR" sz="2000" b="1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Helvetica Neue"/>
              <a:sym typeface="Helvetica Neue"/>
            </a:endParaRPr>
          </a:p>
          <a:p>
            <a:pPr lvl="0" algn="l">
              <a:defRPr sz="1800"/>
            </a:pPr>
            <a:endParaRPr lang="fr-FR" sz="2000" b="1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Helvetica Neue"/>
              <a:sym typeface="Helvetica Neue"/>
            </a:endParaRPr>
          </a:p>
          <a:p>
            <a:pPr lvl="0" algn="l">
              <a:defRPr sz="1800"/>
            </a:pPr>
            <a:r>
              <a:rPr lang="fr-FR" sz="2000" b="1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- Architecture :</a:t>
            </a:r>
          </a:p>
          <a:p>
            <a:pPr lvl="0" algn="l"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6 écoles d’architecture publiques et 1 école privée à Paris</a:t>
            </a:r>
          </a:p>
          <a:p>
            <a:pPr lvl="0" algn="l"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14 ENSA publiques en province</a:t>
            </a:r>
          </a:p>
          <a:p>
            <a:pPr lvl="0" algn="l"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Admission très sélective sur dossier et entretien</a:t>
            </a:r>
          </a:p>
          <a:p>
            <a:pPr lvl="0" algn="l"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Rigueur, esprit mathématique (maths complémentaires) et artistique sont recommandés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ED1DBBD-035C-4C1B-AE33-2F6A1EAECC12}"/>
              </a:ext>
            </a:extLst>
          </p:cNvPr>
          <p:cNvSpPr/>
          <p:nvPr/>
        </p:nvSpPr>
        <p:spPr>
          <a:xfrm>
            <a:off x="451104" y="3532028"/>
            <a:ext cx="1236268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250" lvl="2" indent="0" algn="just"/>
            <a:endParaRPr lang="fr-FR" sz="2000" b="1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Helvetica Neue"/>
              <a:sym typeface="Helvetica Neue"/>
            </a:endParaRPr>
          </a:p>
          <a:p>
            <a:pPr marL="95250" lvl="2" indent="0" algn="l"/>
            <a:r>
              <a:rPr lang="fr-FR" sz="2000" b="1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- Art : </a:t>
            </a:r>
          </a:p>
          <a:p>
            <a:pPr marL="95250" lvl="2" indent="0" algn="just"/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Le</a:t>
            </a:r>
            <a:r>
              <a:rPr lang="fr-FR" sz="2000" b="1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 </a:t>
            </a:r>
            <a:r>
              <a:rPr lang="fr-FR" sz="2000" dirty="0">
                <a:solidFill>
                  <a:schemeClr val="bg1"/>
                </a:solidFill>
                <a:latin typeface="Helvetica Light"/>
              </a:rPr>
              <a:t>Diplôme National des Métiers d’Art et du Design (</a:t>
            </a:r>
            <a:r>
              <a:rPr lang="fr-FR" sz="2000" b="1" dirty="0">
                <a:solidFill>
                  <a:schemeClr val="bg1"/>
                </a:solidFill>
                <a:latin typeface="Helvetica Light"/>
              </a:rPr>
              <a:t>DN MADE</a:t>
            </a:r>
            <a:r>
              <a:rPr lang="fr-FR" sz="2000" dirty="0">
                <a:solidFill>
                  <a:schemeClr val="bg1"/>
                </a:solidFill>
                <a:latin typeface="Helvetica Light"/>
              </a:rPr>
              <a:t>) propose une première année de discernement avant la spécialisation. Il est proposé sur la plateforme </a:t>
            </a:r>
            <a:r>
              <a:rPr lang="fr-FR" sz="2000" dirty="0" err="1">
                <a:solidFill>
                  <a:schemeClr val="bg1"/>
                </a:solidFill>
                <a:latin typeface="Helvetica Light"/>
              </a:rPr>
              <a:t>Parcoursup</a:t>
            </a:r>
            <a:endParaRPr lang="fr-FR" sz="2000" dirty="0">
              <a:solidFill>
                <a:schemeClr val="bg1"/>
              </a:solidFill>
              <a:latin typeface="Helvetica Light"/>
            </a:endParaRPr>
          </a:p>
          <a:p>
            <a:pPr marL="95250" lvl="2" indent="0" algn="just"/>
            <a:endParaRPr lang="fr-FR" sz="2000" dirty="0">
              <a:solidFill>
                <a:schemeClr val="bg1"/>
              </a:solidFill>
              <a:latin typeface="Helvetica Light"/>
              <a:cs typeface="Times New Roman"/>
            </a:endParaRPr>
          </a:p>
          <a:p>
            <a:pPr marL="95250" lvl="2" indent="0" algn="just"/>
            <a:r>
              <a:rPr lang="fr-FR" sz="2000" dirty="0">
                <a:solidFill>
                  <a:schemeClr val="bg1"/>
                </a:solidFill>
                <a:latin typeface="Helvetica Light"/>
                <a:cs typeface="Times New Roman"/>
              </a:rPr>
              <a:t>Les formations sur </a:t>
            </a:r>
            <a:r>
              <a:rPr lang="fr-FR" sz="2000" dirty="0" err="1">
                <a:solidFill>
                  <a:schemeClr val="bg1"/>
                </a:solidFill>
                <a:latin typeface="Helvetica Light"/>
                <a:cs typeface="Times New Roman"/>
              </a:rPr>
              <a:t>Parcoursup</a:t>
            </a:r>
            <a:r>
              <a:rPr lang="fr-FR" sz="2000" dirty="0">
                <a:solidFill>
                  <a:schemeClr val="bg1"/>
                </a:solidFill>
                <a:latin typeface="Helvetica Light"/>
                <a:cs typeface="Times New Roman"/>
              </a:rPr>
              <a:t> sont très exigeantes et supposent la préparation d’un projet dès la classe de première</a:t>
            </a:r>
          </a:p>
          <a:p>
            <a:pPr marL="95250" lvl="2" indent="0" algn="just"/>
            <a:endParaRPr lang="fr-FR" sz="2000" dirty="0">
              <a:solidFill>
                <a:schemeClr val="bg1"/>
              </a:solidFill>
              <a:latin typeface="Helvetica Light"/>
              <a:cs typeface="Times New Roman"/>
            </a:endParaRPr>
          </a:p>
          <a:p>
            <a:pPr marL="95250" lvl="2" indent="0" algn="just"/>
            <a:r>
              <a:rPr lang="fr-FR" sz="2000" dirty="0">
                <a:solidFill>
                  <a:schemeClr val="bg1"/>
                </a:solidFill>
                <a:latin typeface="Helvetica Light"/>
                <a:cs typeface="Times New Roman"/>
              </a:rPr>
              <a:t> Les prépas privées ou publiques (Atelier de Sèvres, </a:t>
            </a:r>
            <a:r>
              <a:rPr lang="fr-FR" sz="2000" dirty="0" err="1">
                <a:solidFill>
                  <a:schemeClr val="bg1"/>
                </a:solidFill>
                <a:latin typeface="Helvetica Light"/>
                <a:cs typeface="Times New Roman"/>
              </a:rPr>
              <a:t>Penninghen</a:t>
            </a:r>
            <a:r>
              <a:rPr lang="fr-FR" sz="2000" dirty="0">
                <a:solidFill>
                  <a:schemeClr val="bg1"/>
                </a:solidFill>
                <a:latin typeface="Helvetica Light"/>
                <a:cs typeface="Times New Roman"/>
              </a:rPr>
              <a:t>,...) visent les concours d’entrée aux écoles d’art publiques ou privées</a:t>
            </a:r>
            <a:endParaRPr lang="fr-FR" sz="2000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Helvetica Neue"/>
              <a:sym typeface="Helvetica Neue"/>
            </a:endParaRPr>
          </a:p>
          <a:p>
            <a:pPr lvl="0" algn="l">
              <a:defRPr sz="1800"/>
            </a:pPr>
            <a:endParaRPr lang="fr-FR" sz="2000" b="1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Helvetica Neue"/>
              <a:sym typeface="Helvetica Neue"/>
            </a:endParaRPr>
          </a:p>
          <a:p>
            <a:pPr lvl="0" algn="l">
              <a:defRPr sz="1800"/>
            </a:pPr>
            <a:endParaRPr lang="fr-FR" sz="2000" b="1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Helvetica Neue"/>
              <a:sym typeface="Helvetica Neue"/>
            </a:endParaRPr>
          </a:p>
          <a:p>
            <a:pPr lvl="0" algn="l">
              <a:defRPr sz="1800"/>
            </a:pPr>
            <a:r>
              <a:rPr lang="fr-FR" sz="2000" b="1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  - Hôtellerie </a:t>
            </a: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: </a:t>
            </a:r>
          </a:p>
          <a:p>
            <a:pPr lvl="0" algn="l"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  Sur dossier, une formation exigeante et reconnue </a:t>
            </a:r>
          </a:p>
          <a:p>
            <a:pPr lvl="0" algn="l">
              <a:defRPr sz="1800"/>
            </a:pPr>
            <a:endParaRPr lang="fr-FR" sz="2000" b="1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Helvetica Neue"/>
              <a:sym typeface="Helvetica Neue"/>
            </a:endParaRPr>
          </a:p>
          <a:p>
            <a:pPr lvl="0" algn="l">
              <a:defRPr sz="1800"/>
            </a:pPr>
            <a:endParaRPr lang="fr-FR" sz="2000" b="1" dirty="0">
              <a:solidFill>
                <a:schemeClr val="bg1"/>
              </a:solidFill>
              <a:uFill>
                <a:solidFill>
                  <a:srgbClr val="646461"/>
                </a:solidFill>
              </a:uFill>
              <a:latin typeface="Helvetica Light"/>
              <a:ea typeface="Helvetica Neue"/>
              <a:cs typeface="Helvetica Neue"/>
              <a:sym typeface="Helvetica Neue"/>
            </a:endParaRPr>
          </a:p>
          <a:p>
            <a:pPr lvl="0" algn="l">
              <a:defRPr sz="1800"/>
            </a:pPr>
            <a:r>
              <a:rPr lang="fr-FR" sz="2000" b="1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  - Communication et journalisme </a:t>
            </a: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: </a:t>
            </a:r>
          </a:p>
          <a:p>
            <a:pPr lvl="0" algn="l"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646461"/>
                  </a:solidFill>
                </a:uFill>
                <a:latin typeface="Helvetica Light"/>
                <a:ea typeface="Helvetica Neue"/>
                <a:cs typeface="Helvetica Neue"/>
                <a:sym typeface="Helvetica Neue"/>
              </a:rPr>
              <a:t>  Intégration après le bac ou en niveau master (bac+4)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A8216E0-D414-4C7B-9F86-E0E4F9B2DAD6}"/>
              </a:ext>
            </a:extLst>
          </p:cNvPr>
          <p:cNvSpPr txBox="1"/>
          <p:nvPr/>
        </p:nvSpPr>
        <p:spPr>
          <a:xfrm>
            <a:off x="451104" y="1189228"/>
            <a:ext cx="500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2800" b="1" dirty="0">
                <a:solidFill>
                  <a:schemeClr val="bg1"/>
                </a:solidFill>
                <a:latin typeface="Helvetica Light"/>
              </a:rPr>
              <a:t>Les écoles spécialisées</a:t>
            </a:r>
          </a:p>
        </p:txBody>
      </p:sp>
    </p:spTree>
    <p:extLst>
      <p:ext uri="{BB962C8B-B14F-4D97-AF65-F5344CB8AC3E}">
        <p14:creationId xmlns:p14="http://schemas.microsoft.com/office/powerpoint/2010/main" val="3563187176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3B51F72-831A-4071-AE01-0B4A25DAE7D5}"/>
              </a:ext>
            </a:extLst>
          </p:cNvPr>
          <p:cNvSpPr/>
          <p:nvPr/>
        </p:nvSpPr>
        <p:spPr>
          <a:xfrm>
            <a:off x="3632065" y="7504099"/>
            <a:ext cx="57406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uFill>
                  <a:solidFill>
                    <a:srgbClr val="D5D4D6"/>
                  </a:solidFill>
                </a:uFill>
                <a:latin typeface="Helvetica Light"/>
                <a:ea typeface="Helvetica Neue" panose="02000503000000020004" pitchFamily="2" charset="0"/>
                <a:cs typeface="Helvetica Neue" panose="02000503000000020004" pitchFamily="2" charset="0"/>
              </a:rPr>
              <a:t>Les filières courtes </a:t>
            </a:r>
            <a:r>
              <a:rPr lang="fr-FR" b="1" dirty="0" err="1">
                <a:solidFill>
                  <a:schemeClr val="bg1"/>
                </a:solidFill>
                <a:uFill>
                  <a:solidFill>
                    <a:srgbClr val="D5D4D6"/>
                  </a:solidFill>
                </a:uFill>
                <a:latin typeface="Helvetica Light"/>
                <a:ea typeface="Helvetica Neue" panose="02000503000000020004" pitchFamily="2" charset="0"/>
                <a:cs typeface="Helvetica Neue" panose="02000503000000020004" pitchFamily="2" charset="0"/>
              </a:rPr>
              <a:t>post-bac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204C2B47-E5AD-4583-AB31-67573839FC2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73"/>
          <a:stretch/>
        </p:blipFill>
        <p:spPr>
          <a:xfrm>
            <a:off x="4688252" y="2975707"/>
            <a:ext cx="3628293" cy="3802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4102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/>
          <p:nvPr/>
        </p:nvSpPr>
        <p:spPr>
          <a:xfrm>
            <a:off x="431800" y="2078425"/>
            <a:ext cx="12446000" cy="3804920"/>
          </a:xfrm>
          <a:prstGeom prst="rect">
            <a:avLst/>
          </a:prstGeom>
          <a:solidFill>
            <a:srgbClr val="000000">
              <a:alpha val="0"/>
            </a:srgbClr>
          </a:solidFill>
          <a:ln w="25400">
            <a:noFill/>
            <a:miter/>
          </a:ln>
        </p:spPr>
        <p:txBody>
          <a:bodyPr lIns="0" tIns="0" rIns="0" bIns="0" anchor="ctr"/>
          <a:lstStyle/>
          <a:p>
            <a:pPr lvl="0" algn="l" defTabSz="233679">
              <a:spcBef>
                <a:spcPts val="160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Times New Roman"/>
                <a:cs typeface="Helvetica Neue"/>
                <a:sym typeface="Times New Roman"/>
              </a:rPr>
              <a:t>- De multiples filières sont proposées. (BTS Commerce International, BUT Mesures Physiques…)</a:t>
            </a:r>
          </a:p>
          <a:p>
            <a:pPr lvl="0" algn="l" defTabSz="233679">
              <a:spcBef>
                <a:spcPts val="160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Times New Roman"/>
                <a:cs typeface="Helvetica Neue"/>
                <a:sym typeface="Times New Roman"/>
              </a:rPr>
              <a:t>- Elles permettent l’obtention d’un diplôme deux années après le bac.</a:t>
            </a:r>
          </a:p>
          <a:p>
            <a:pPr lvl="0" algn="l" defTabSz="233679">
              <a:spcBef>
                <a:spcPts val="160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Times New Roman"/>
                <a:cs typeface="Helvetica Neue"/>
                <a:sym typeface="Times New Roman"/>
              </a:rPr>
              <a:t>- Elles offrent la possibilité de poursuivre des études plus longues, </a:t>
            </a:r>
            <a:r>
              <a:rPr lang="fr-FR" sz="2000" b="1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Times New Roman"/>
                <a:cs typeface="Helvetica Neue"/>
                <a:sym typeface="Times New Roman"/>
              </a:rPr>
              <a:t>40 à 60 % </a:t>
            </a:r>
            <a:r>
              <a:rPr lang="fr-FR" sz="2000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Times New Roman"/>
                <a:cs typeface="Helvetica Neue"/>
                <a:sym typeface="Times New Roman"/>
              </a:rPr>
              <a:t>des diplômés continuent leurs études.</a:t>
            </a:r>
          </a:p>
          <a:p>
            <a:pPr lvl="0" algn="l" defTabSz="233679">
              <a:spcBef>
                <a:spcPts val="160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Times New Roman"/>
                <a:cs typeface="Helvetica Neue"/>
                <a:sym typeface="Times New Roman"/>
              </a:rPr>
              <a:t>- BTS (2 ans) en lycée public ou privé</a:t>
            </a:r>
          </a:p>
          <a:p>
            <a:pPr algn="l" defTabSz="233679">
              <a:spcBef>
                <a:spcPts val="1600"/>
              </a:spcBef>
              <a:defRPr sz="1800"/>
            </a:pPr>
            <a:r>
              <a:rPr lang="fr-FR" sz="2000" dirty="0">
                <a:solidFill>
                  <a:schemeClr val="bg1"/>
                </a:solidFill>
                <a:uFill>
                  <a:solidFill>
                    <a:srgbClr val="4D4D4D"/>
                  </a:solidFill>
                </a:uFill>
                <a:latin typeface="Helvetica Light"/>
                <a:ea typeface="Times New Roman"/>
                <a:cs typeface="Helvetica Neue"/>
                <a:sym typeface="Times New Roman"/>
              </a:rPr>
              <a:t>- BUT (3 ans ) en Institut Universitaire de Technologie</a:t>
            </a:r>
          </a:p>
          <a:p>
            <a:pPr lvl="0" algn="l" defTabSz="233679">
              <a:spcBef>
                <a:spcPts val="1600"/>
              </a:spcBef>
              <a:buFont typeface="Wingdings" charset="2"/>
              <a:buChar char="ü"/>
              <a:defRPr sz="1800"/>
            </a:pPr>
            <a:endParaRPr lang="fr-FR" sz="2000" dirty="0">
              <a:solidFill>
                <a:schemeClr val="bg1"/>
              </a:solidFill>
              <a:uFill>
                <a:solidFill>
                  <a:srgbClr val="4D4D4D"/>
                </a:solidFill>
              </a:uFill>
              <a:latin typeface="Helvetica Light"/>
              <a:ea typeface="Times New Roman"/>
              <a:cs typeface="Helvetica Neue"/>
              <a:sym typeface="Times New Roman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276A375-D101-4171-AC63-D335EF87C1BE}"/>
              </a:ext>
            </a:extLst>
          </p:cNvPr>
          <p:cNvSpPr/>
          <p:nvPr/>
        </p:nvSpPr>
        <p:spPr>
          <a:xfrm>
            <a:off x="279401" y="1816815"/>
            <a:ext cx="21932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>
                <a:solidFill>
                  <a:schemeClr val="bg1"/>
                </a:solidFill>
                <a:uFill>
                  <a:solidFill>
                    <a:srgbClr val="4A7594"/>
                  </a:solidFill>
                </a:uFill>
                <a:latin typeface="Helvetica Light"/>
              </a:rPr>
              <a:t>BTS et BUT: </a:t>
            </a:r>
            <a:endParaRPr lang="fr-FR" sz="2800" b="1" dirty="0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DED3E9B3-557A-42DF-A15C-A1CA28E57F74}"/>
              </a:ext>
            </a:extLst>
          </p:cNvPr>
          <p:cNvSpPr txBox="1"/>
          <p:nvPr/>
        </p:nvSpPr>
        <p:spPr>
          <a:xfrm>
            <a:off x="1664081" y="214590"/>
            <a:ext cx="96766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  <a:latin typeface="Helvetica Light"/>
              </a:rPr>
              <a:t>Concours d’admission sur titre et Crédits</a:t>
            </a:r>
          </a:p>
          <a:p>
            <a:endParaRPr lang="fr-FR" dirty="0">
              <a:solidFill>
                <a:schemeClr val="bg1"/>
              </a:solidFill>
              <a:latin typeface="Helvetica Ligh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F080D56-0351-4058-A343-AAC41C548722}"/>
              </a:ext>
            </a:extLst>
          </p:cNvPr>
          <p:cNvSpPr txBox="1"/>
          <p:nvPr/>
        </p:nvSpPr>
        <p:spPr>
          <a:xfrm>
            <a:off x="177800" y="1309255"/>
            <a:ext cx="12471400" cy="7663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2800" b="1" dirty="0">
                <a:solidFill>
                  <a:schemeClr val="bg1"/>
                </a:solidFill>
                <a:latin typeface="Helvetica Light"/>
              </a:rPr>
              <a:t>-Concours d’Admission sur titre: AST</a:t>
            </a:r>
          </a:p>
          <a:p>
            <a:pPr algn="l"/>
            <a:r>
              <a:rPr lang="fr-FR" sz="2000" dirty="0">
                <a:solidFill>
                  <a:schemeClr val="bg1"/>
                </a:solidFill>
                <a:latin typeface="Helvetica Light"/>
              </a:rPr>
              <a:t>Apres un bac général + un premier diplôme: concours qui peuvent être passés pour justifier d’une équivalence de niveau et d’acquis et accéder à une formation supérieure.</a:t>
            </a:r>
          </a:p>
          <a:p>
            <a:pPr algn="l"/>
            <a:endParaRPr lang="fr-FR" sz="2000" dirty="0">
              <a:solidFill>
                <a:schemeClr val="bg1"/>
              </a:solidFill>
              <a:latin typeface="Helvetica Light"/>
            </a:endParaRPr>
          </a:p>
          <a:p>
            <a:pPr algn="l"/>
            <a:r>
              <a:rPr lang="fr-FR" sz="2000" u="sng" dirty="0">
                <a:solidFill>
                  <a:schemeClr val="bg1"/>
                </a:solidFill>
                <a:latin typeface="Helvetica Light"/>
              </a:rPr>
              <a:t>Réseau Ecoles de commerce:</a:t>
            </a:r>
          </a:p>
          <a:p>
            <a:pPr algn="l"/>
            <a:r>
              <a:rPr lang="fr-FR" sz="2000" dirty="0">
                <a:solidFill>
                  <a:schemeClr val="bg1"/>
                </a:solidFill>
                <a:latin typeface="Helvetica Light"/>
              </a:rPr>
              <a:t>- Tremplin 1:   bac+2</a:t>
            </a:r>
          </a:p>
          <a:p>
            <a:pPr algn="l"/>
            <a:r>
              <a:rPr lang="fr-FR" sz="2000" dirty="0">
                <a:solidFill>
                  <a:schemeClr val="bg1"/>
                </a:solidFill>
                <a:latin typeface="Helvetica Light"/>
              </a:rPr>
              <a:t>- Tremplin 2 :  bac+3</a:t>
            </a:r>
          </a:p>
          <a:p>
            <a:pPr algn="l"/>
            <a:r>
              <a:rPr lang="fr-FR" sz="2000" dirty="0">
                <a:solidFill>
                  <a:schemeClr val="bg1"/>
                </a:solidFill>
                <a:latin typeface="Helvetica Light"/>
              </a:rPr>
              <a:t>- Passerelle 1: bac +2</a:t>
            </a:r>
          </a:p>
          <a:p>
            <a:pPr algn="l"/>
            <a:r>
              <a:rPr lang="fr-FR" sz="2000" dirty="0">
                <a:solidFill>
                  <a:schemeClr val="bg1"/>
                </a:solidFill>
                <a:latin typeface="Helvetica Light"/>
              </a:rPr>
              <a:t>- Passerelle 2: bac+3</a:t>
            </a:r>
          </a:p>
          <a:p>
            <a:pPr algn="l"/>
            <a:r>
              <a:rPr lang="fr-FR" sz="2000" dirty="0">
                <a:solidFill>
                  <a:schemeClr val="bg1"/>
                </a:solidFill>
                <a:latin typeface="Helvetica Light"/>
              </a:rPr>
              <a:t>- Ambitions+:  bac+2/3 </a:t>
            </a:r>
          </a:p>
          <a:p>
            <a:pPr marL="342900" indent="-342900" algn="l">
              <a:buFontTx/>
              <a:buChar char="-"/>
            </a:pPr>
            <a:endParaRPr lang="fr-FR" sz="2000" dirty="0">
              <a:solidFill>
                <a:schemeClr val="bg1"/>
              </a:solidFill>
              <a:latin typeface="Helvetica Light"/>
            </a:endParaRPr>
          </a:p>
          <a:p>
            <a:pPr algn="l"/>
            <a:endParaRPr lang="fr-FR" sz="2000" dirty="0">
              <a:solidFill>
                <a:srgbClr val="FF0000"/>
              </a:solidFill>
              <a:latin typeface="Helvetica Light"/>
            </a:endParaRPr>
          </a:p>
          <a:p>
            <a:pPr algn="l"/>
            <a:r>
              <a:rPr lang="fr-FR" sz="2000" dirty="0">
                <a:solidFill>
                  <a:schemeClr val="bg1"/>
                </a:solidFill>
                <a:latin typeface="Helvetica Light"/>
              </a:rPr>
              <a:t>Certaines écoles organisent leur propre concours </a:t>
            </a:r>
          </a:p>
          <a:p>
            <a:pPr algn="l"/>
            <a:r>
              <a:rPr lang="fr-FR" sz="2000" dirty="0">
                <a:solidFill>
                  <a:schemeClr val="bg1"/>
                </a:solidFill>
                <a:latin typeface="Helvetica Light"/>
              </a:rPr>
              <a:t>Le principe reste le même: Dossier scolaire, épreuves écrites, oral de motivation</a:t>
            </a:r>
          </a:p>
          <a:p>
            <a:pPr algn="l"/>
            <a:endParaRPr lang="fr-FR" sz="2000" dirty="0">
              <a:solidFill>
                <a:schemeClr val="bg1"/>
              </a:solidFill>
              <a:latin typeface="Helvetica Light"/>
            </a:endParaRPr>
          </a:p>
          <a:p>
            <a:pPr algn="l"/>
            <a:endParaRPr lang="fr-FR" sz="2800" b="1" dirty="0">
              <a:solidFill>
                <a:schemeClr val="bg1"/>
              </a:solidFill>
              <a:latin typeface="Helvetica Light"/>
            </a:endParaRPr>
          </a:p>
          <a:p>
            <a:pPr algn="l"/>
            <a:endParaRPr lang="fr-FR" sz="2800" b="1" dirty="0">
              <a:solidFill>
                <a:schemeClr val="bg1"/>
              </a:solidFill>
              <a:latin typeface="Helvetica Light"/>
            </a:endParaRPr>
          </a:p>
          <a:p>
            <a:pPr algn="l"/>
            <a:r>
              <a:rPr lang="fr-FR" sz="2800" b="1" dirty="0">
                <a:solidFill>
                  <a:schemeClr val="bg1"/>
                </a:solidFill>
                <a:latin typeface="Helvetica Light"/>
              </a:rPr>
              <a:t>-Les crédits:</a:t>
            </a:r>
            <a:r>
              <a:rPr lang="fr-FR" sz="2800" dirty="0">
                <a:solidFill>
                  <a:schemeClr val="bg1"/>
                </a:solidFill>
                <a:latin typeface="Helvetica Light"/>
              </a:rPr>
              <a:t> </a:t>
            </a:r>
            <a:r>
              <a:rPr lang="fr-FR" sz="2800" b="1" dirty="0">
                <a:solidFill>
                  <a:schemeClr val="bg1"/>
                </a:solidFill>
                <a:latin typeface="Helvetica Light"/>
              </a:rPr>
              <a:t>ECTS</a:t>
            </a:r>
            <a:r>
              <a:rPr lang="fr-FR" sz="2800" dirty="0">
                <a:solidFill>
                  <a:schemeClr val="bg1"/>
                </a:solidFill>
                <a:latin typeface="Helvetica Light"/>
              </a:rPr>
              <a:t> </a:t>
            </a:r>
            <a:r>
              <a:rPr lang="fr-FR" sz="2000" b="1" dirty="0">
                <a:solidFill>
                  <a:schemeClr val="bg1"/>
                </a:solidFill>
                <a:latin typeface="Helvetica Light"/>
              </a:rPr>
              <a:t>(</a:t>
            </a:r>
            <a:r>
              <a:rPr lang="fr-FR" sz="2000" dirty="0" err="1">
                <a:solidFill>
                  <a:schemeClr val="bg1"/>
                </a:solidFill>
                <a:latin typeface="Helvetica Light"/>
              </a:rPr>
              <a:t>European</a:t>
            </a:r>
            <a:r>
              <a:rPr lang="fr-FR" sz="2000" dirty="0">
                <a:solidFill>
                  <a:schemeClr val="bg1"/>
                </a:solidFill>
                <a:latin typeface="Helvetica Light"/>
              </a:rPr>
              <a:t> </a:t>
            </a:r>
            <a:r>
              <a:rPr lang="fr-FR" sz="2000" dirty="0" err="1">
                <a:solidFill>
                  <a:schemeClr val="bg1"/>
                </a:solidFill>
                <a:latin typeface="Helvetica Light"/>
              </a:rPr>
              <a:t>Credit</a:t>
            </a:r>
            <a:r>
              <a:rPr lang="fr-FR" sz="2000" dirty="0">
                <a:solidFill>
                  <a:schemeClr val="bg1"/>
                </a:solidFill>
                <a:latin typeface="Helvetica Light"/>
              </a:rPr>
              <a:t> Transfer System) </a:t>
            </a:r>
          </a:p>
          <a:p>
            <a:pPr algn="l"/>
            <a:r>
              <a:rPr lang="fr-FR" sz="2000" dirty="0">
                <a:solidFill>
                  <a:schemeClr val="bg1"/>
                </a:solidFill>
                <a:latin typeface="Helvetica Light"/>
              </a:rPr>
              <a:t>Concernent les études universitaires: 1 semestre 30 ECTS, 1 année 60 ECTS, 2 années 120 ECTS…</a:t>
            </a:r>
          </a:p>
          <a:p>
            <a:pPr algn="l"/>
            <a:endParaRPr lang="fr-FR" sz="2000" dirty="0">
              <a:solidFill>
                <a:schemeClr val="bg1"/>
              </a:solidFill>
              <a:latin typeface="Helvetica Light"/>
            </a:endParaRPr>
          </a:p>
          <a:p>
            <a:pPr algn="l"/>
            <a:r>
              <a:rPr lang="fr-FR" sz="2000" dirty="0">
                <a:solidFill>
                  <a:schemeClr val="bg1"/>
                </a:solidFill>
                <a:latin typeface="Helvetica Light"/>
              </a:rPr>
              <a:t>Permettent la reconnaissance académique des acquis entre universités et écoles dans l’Espace Européen de l’Enseignement supérieur (40 pays).</a:t>
            </a:r>
          </a:p>
          <a:p>
            <a:pPr algn="l"/>
            <a:r>
              <a:rPr lang="fr-FR" sz="2000" dirty="0">
                <a:solidFill>
                  <a:schemeClr val="bg1"/>
                </a:solidFill>
                <a:latin typeface="Helvetica Light"/>
              </a:rPr>
              <a:t>Ils donnent accès aux concours AST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FDE307A-1847-44D0-B9EA-744FD1EC06A9}"/>
              </a:ext>
            </a:extLst>
          </p:cNvPr>
          <p:cNvSpPr txBox="1"/>
          <p:nvPr/>
        </p:nvSpPr>
        <p:spPr>
          <a:xfrm>
            <a:off x="4851401" y="2727585"/>
            <a:ext cx="815339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2000" u="sng" dirty="0">
                <a:solidFill>
                  <a:schemeClr val="bg1"/>
                </a:solidFill>
                <a:latin typeface="Helvetica Light"/>
              </a:rPr>
              <a:t>Réseau Ecoles d’ingénieurs</a:t>
            </a:r>
          </a:p>
          <a:p>
            <a:pPr algn="l"/>
            <a:r>
              <a:rPr lang="fr-FR" sz="2000" dirty="0">
                <a:solidFill>
                  <a:schemeClr val="bg1"/>
                </a:solidFill>
                <a:latin typeface="Helvetica Light"/>
              </a:rPr>
              <a:t>- GEIPI Polytech: bac+2/3  </a:t>
            </a:r>
          </a:p>
          <a:p>
            <a:pPr algn="l"/>
            <a:r>
              <a:rPr lang="fr-FR" sz="2000" dirty="0">
                <a:solidFill>
                  <a:schemeClr val="bg1"/>
                </a:solidFill>
                <a:latin typeface="Helvetica Light"/>
              </a:rPr>
              <a:t>- INSA: bac+2</a:t>
            </a:r>
          </a:p>
          <a:p>
            <a:pPr algn="l"/>
            <a:r>
              <a:rPr lang="fr-FR" sz="2000" dirty="0">
                <a:solidFill>
                  <a:schemeClr val="bg1"/>
                </a:solidFill>
                <a:latin typeface="Helvetica Light"/>
              </a:rPr>
              <a:t>- Polytechnique, ENS, </a:t>
            </a:r>
            <a:r>
              <a:rPr lang="fr-FR" sz="2000" dirty="0" err="1">
                <a:solidFill>
                  <a:schemeClr val="bg1"/>
                </a:solidFill>
                <a:latin typeface="Helvetica Light"/>
              </a:rPr>
              <a:t>CentraleSupelec</a:t>
            </a:r>
            <a:r>
              <a:rPr lang="fr-FR" sz="2000" dirty="0">
                <a:solidFill>
                  <a:schemeClr val="bg1"/>
                </a:solidFill>
                <a:latin typeface="Helvetica Light"/>
              </a:rPr>
              <a:t>: bac+3/4 </a:t>
            </a:r>
          </a:p>
          <a:p>
            <a:pPr algn="l"/>
            <a:r>
              <a:rPr lang="fr-FR" sz="2000" dirty="0">
                <a:solidFill>
                  <a:schemeClr val="bg1"/>
                </a:solidFill>
                <a:latin typeface="Helvetica Light"/>
              </a:rPr>
              <a:t>- Puissance Alpha:  bac+2,+3,+4 </a:t>
            </a:r>
          </a:p>
          <a:p>
            <a:pPr algn="l"/>
            <a:r>
              <a:rPr lang="fr-FR" sz="2000" dirty="0">
                <a:solidFill>
                  <a:schemeClr val="bg1"/>
                </a:solidFill>
                <a:latin typeface="Helvetica Light"/>
              </a:rPr>
              <a:t>- Avenir+: bac+2,+3,+4 </a:t>
            </a:r>
          </a:p>
          <a:p>
            <a:pPr algn="l"/>
            <a:r>
              <a:rPr lang="fr-FR" sz="2000" dirty="0">
                <a:solidFill>
                  <a:schemeClr val="bg1"/>
                </a:solidFill>
                <a:latin typeface="Helvetica Light"/>
              </a:rPr>
              <a:t>- Galaxy: bac+2 aéronautique et espace </a:t>
            </a:r>
          </a:p>
        </p:txBody>
      </p:sp>
    </p:spTree>
    <p:extLst>
      <p:ext uri="{BB962C8B-B14F-4D97-AF65-F5344CB8AC3E}">
        <p14:creationId xmlns:p14="http://schemas.microsoft.com/office/powerpoint/2010/main" val="11649539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/>
          <p:nvPr/>
        </p:nvSpPr>
        <p:spPr>
          <a:xfrm>
            <a:off x="479616" y="501286"/>
            <a:ext cx="11560512" cy="8751027"/>
          </a:xfrm>
          <a:prstGeom prst="rect">
            <a:avLst/>
          </a:prstGeom>
          <a:solidFill>
            <a:srgbClr val="000000">
              <a:alpha val="0"/>
            </a:srgbClr>
          </a:solidFill>
          <a:ln w="25400">
            <a:noFill/>
            <a:miter/>
          </a:ln>
        </p:spPr>
        <p:txBody>
          <a:bodyPr lIns="0" tIns="0" rIns="0" bIns="0" anchor="ctr"/>
          <a:lstStyle/>
          <a:p>
            <a:pPr algn="l" defTabSz="1300163">
              <a:lnSpc>
                <a:spcPct val="110000"/>
              </a:lnSpc>
              <a:buSzPct val="150000"/>
              <a:defRPr/>
            </a:pP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- Un projet qui se prépare dès la classe de première (parfois seconde)</a:t>
            </a:r>
          </a:p>
          <a:p>
            <a:pPr algn="l" defTabSz="1300163">
              <a:lnSpc>
                <a:spcPct val="110000"/>
              </a:lnSpc>
              <a:buSzPct val="150000"/>
              <a:buFont typeface="Wingdings" charset="2"/>
              <a:buChar char="ü"/>
              <a:defRPr/>
            </a:pPr>
            <a:endParaRPr lang="fr-FR" sz="20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algn="l" defTabSz="1300163">
              <a:lnSpc>
                <a:spcPct val="110000"/>
              </a:lnSpc>
              <a:buSzPct val="150000"/>
              <a:defRPr/>
            </a:pP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- Une réflexion qui doit se faire sur 3 points : le domaine d’enseignement, le pays et l’université</a:t>
            </a:r>
          </a:p>
          <a:p>
            <a:pPr algn="l" defTabSz="1300163">
              <a:lnSpc>
                <a:spcPct val="110000"/>
              </a:lnSpc>
              <a:buSzPct val="150000"/>
              <a:buFont typeface="Wingdings" charset="2"/>
              <a:buChar char="ü"/>
              <a:defRPr/>
            </a:pPr>
            <a:endParaRPr lang="fr-FR" sz="20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algn="l" defTabSz="1300163">
              <a:lnSpc>
                <a:spcPct val="110000"/>
              </a:lnSpc>
              <a:buSzPct val="150000"/>
              <a:defRPr/>
            </a:pP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- Identification des parcours et validation des conditions d’admissions (Test de langue : IELTS, TOEFL et tests d’aptitudes : SAT-US) dès la classe de première</a:t>
            </a:r>
          </a:p>
          <a:p>
            <a:pPr algn="l" defTabSz="1300163">
              <a:lnSpc>
                <a:spcPct val="110000"/>
              </a:lnSpc>
              <a:buSzPct val="150000"/>
              <a:buFont typeface="Wingdings" charset="2"/>
              <a:buChar char="ü"/>
              <a:defRPr/>
            </a:pPr>
            <a:endParaRPr lang="fr-FR" sz="20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algn="l" defTabSz="1300163">
              <a:lnSpc>
                <a:spcPct val="110000"/>
              </a:lnSpc>
              <a:buSzPct val="150000"/>
              <a:defRPr/>
            </a:pP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- Un projet à préparer avec votre responsable de lycée </a:t>
            </a:r>
          </a:p>
        </p:txBody>
      </p:sp>
      <p:sp>
        <p:nvSpPr>
          <p:cNvPr id="172" name="Shape 172"/>
          <p:cNvSpPr>
            <a:spLocks noGrp="1"/>
          </p:cNvSpPr>
          <p:nvPr>
            <p:ph type="title"/>
          </p:nvPr>
        </p:nvSpPr>
        <p:spPr>
          <a:xfrm>
            <a:off x="0" y="1979654"/>
            <a:ext cx="10294164" cy="1206887"/>
          </a:xfrm>
          <a:prstGeom prst="rect">
            <a:avLst/>
          </a:prstGeom>
        </p:spPr>
        <p:txBody>
          <a:bodyPr>
            <a:normAutofit/>
          </a:bodyPr>
          <a:lstStyle>
            <a:lvl1pPr marL="407987" defTabSz="914400">
              <a:lnSpc>
                <a:spcPct val="90000"/>
              </a:lnSpc>
              <a:defRPr sz="6400">
                <a:solidFill>
                  <a:srgbClr val="4A7594"/>
                </a:solidFill>
                <a:uFill>
                  <a:solidFill>
                    <a:srgbClr val="4A7594"/>
                  </a:solidFill>
                </a:u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 lvl="0">
              <a:defRPr sz="1800">
                <a:solidFill>
                  <a:srgbClr val="000000"/>
                </a:solidFill>
                <a:uFillTx/>
              </a:defRPr>
            </a:pPr>
            <a:r>
              <a:rPr lang="fr-FR" sz="2800" b="1" dirty="0">
                <a:solidFill>
                  <a:schemeClr val="bg1"/>
                </a:solidFill>
                <a:effectLst/>
                <a:uFill>
                  <a:solidFill>
                    <a:srgbClr val="4A7594"/>
                  </a:solidFill>
                </a:uFill>
                <a:latin typeface="Helvetica Light"/>
              </a:rPr>
              <a:t>L’étranger</a:t>
            </a:r>
            <a:endParaRPr sz="2800" b="1" dirty="0">
              <a:solidFill>
                <a:schemeClr val="bg1"/>
              </a:solidFill>
              <a:effectLst/>
              <a:uFill>
                <a:solidFill>
                  <a:srgbClr val="4A7594"/>
                </a:solidFill>
              </a:uFill>
              <a:latin typeface="Helvetica Light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2947" y="2124553"/>
            <a:ext cx="1313228" cy="872105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5928" y="2124553"/>
            <a:ext cx="1442730" cy="917085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3261" y="2108498"/>
            <a:ext cx="1542483" cy="904214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EC5D67D8-1160-4225-A7B5-50690837F61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5344994" y="2099961"/>
            <a:ext cx="1381931" cy="921287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10ED27E5-8C6B-418F-9ECA-198B3377B897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90" b="19141"/>
          <a:stretch/>
        </p:blipFill>
        <p:spPr>
          <a:xfrm>
            <a:off x="8330751" y="2137424"/>
            <a:ext cx="1449763" cy="904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872280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ACD8D45-F392-4204-99AC-EDC10B352BFC}"/>
              </a:ext>
            </a:extLst>
          </p:cNvPr>
          <p:cNvSpPr/>
          <p:nvPr/>
        </p:nvSpPr>
        <p:spPr>
          <a:xfrm>
            <a:off x="1017062" y="2429256"/>
            <a:ext cx="11416238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l">
              <a:buNone/>
            </a:pPr>
            <a:endParaRPr lang="is-IS" sz="24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r>
              <a:rPr lang="is-IS" sz="3200" b="1" u="sng" dirty="0">
                <a:solidFill>
                  <a:schemeClr val="bg1"/>
                </a:solidFill>
                <a:latin typeface="Helvetica Light"/>
                <a:cs typeface="Helvetica Neue"/>
              </a:rPr>
              <a:t>Vos accompagnateurs à Gerson</a:t>
            </a:r>
            <a:endParaRPr lang="is-IS" sz="3200" b="1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endParaRPr lang="is-IS" sz="3200" b="1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r>
              <a:rPr lang="is-IS" sz="3200" dirty="0">
                <a:solidFill>
                  <a:schemeClr val="bg1"/>
                </a:solidFill>
                <a:latin typeface="Helvetica Light"/>
                <a:cs typeface="Helvetica Neue"/>
              </a:rPr>
              <a:t>Les professeurs principaux, Madame  Maury, Monsieur  Person</a:t>
            </a:r>
          </a:p>
          <a:p>
            <a:r>
              <a:rPr lang="is-IS" sz="3200" dirty="0">
                <a:solidFill>
                  <a:schemeClr val="bg1"/>
                </a:solidFill>
                <a:latin typeface="Helvetica Light"/>
                <a:cs typeface="Helvetica Neue"/>
              </a:rPr>
              <a:t>&amp;</a:t>
            </a:r>
          </a:p>
          <a:p>
            <a:r>
              <a:rPr lang="is-IS" sz="3200" dirty="0">
                <a:solidFill>
                  <a:schemeClr val="bg1"/>
                </a:solidFill>
                <a:latin typeface="Helvetica Light"/>
                <a:cs typeface="Helvetica Neue"/>
              </a:rPr>
              <a:t>Le BDI: </a:t>
            </a:r>
          </a:p>
          <a:p>
            <a:r>
              <a:rPr lang="is-IS" sz="3200" dirty="0">
                <a:solidFill>
                  <a:schemeClr val="bg1"/>
                </a:solidFill>
                <a:latin typeface="Helvetica Light"/>
                <a:cs typeface="Helvetica Neue"/>
              </a:rPr>
              <a:t>Le mardi et le jeudi sur rendez-vous.</a:t>
            </a:r>
          </a:p>
          <a:p>
            <a:r>
              <a:rPr lang="is-IS" sz="3200" dirty="0">
                <a:solidFill>
                  <a:schemeClr val="bg1"/>
                </a:solidFill>
                <a:latin typeface="Helvetica Light"/>
                <a:cs typeface="Helvetica Neue"/>
              </a:rPr>
              <a:t>Madame Parra Moreno: nparramoreno@gerson-paris.com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1476FC7-A88E-438D-AB5F-345212A9291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57"/>
          <a:stretch/>
        </p:blipFill>
        <p:spPr>
          <a:xfrm>
            <a:off x="5676271" y="7184395"/>
            <a:ext cx="1825873" cy="1901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69655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438FAC84-5703-41BF-A0FC-D751B0CCF417}"/>
              </a:ext>
            </a:extLst>
          </p:cNvPr>
          <p:cNvSpPr txBox="1"/>
          <p:nvPr/>
        </p:nvSpPr>
        <p:spPr>
          <a:xfrm>
            <a:off x="442976" y="3430250"/>
            <a:ext cx="12118848" cy="230832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l" rtl="0"/>
            <a:endParaRPr lang="fr-FR" sz="2800" dirty="0">
              <a:solidFill>
                <a:schemeClr val="bg1"/>
              </a:solidFill>
              <a:latin typeface="Helvetica Light"/>
            </a:endParaRPr>
          </a:p>
          <a:p>
            <a:pPr algn="l" rtl="0"/>
            <a:endParaRPr lang="fr-FR" sz="2800" dirty="0">
              <a:solidFill>
                <a:schemeClr val="bg1"/>
              </a:solidFill>
              <a:latin typeface="Helvetica Light"/>
            </a:endParaRPr>
          </a:p>
          <a:p>
            <a:pPr marL="457200" indent="-457200" algn="l" rtl="0">
              <a:buFontTx/>
              <a:buChar char="-"/>
            </a:pPr>
            <a:r>
              <a:rPr lang="fr-FR" sz="2800" dirty="0">
                <a:solidFill>
                  <a:schemeClr val="bg1"/>
                </a:solidFill>
                <a:latin typeface="Helvetica Light"/>
              </a:rPr>
              <a:t>STi2D </a:t>
            </a:r>
            <a:r>
              <a:rPr lang="fr-FR" sz="2000" dirty="0">
                <a:solidFill>
                  <a:schemeClr val="bg1"/>
                </a:solidFill>
                <a:latin typeface="Helvetica Light"/>
              </a:rPr>
              <a:t>(Sciences et Technologies de l’Industrie et du Développement Durable) : Janson de Sailly, </a:t>
            </a:r>
          </a:p>
          <a:p>
            <a:pPr algn="l" rtl="0"/>
            <a:r>
              <a:rPr lang="fr-FR" sz="2000" dirty="0">
                <a:solidFill>
                  <a:schemeClr val="bg1"/>
                </a:solidFill>
                <a:latin typeface="Helvetica Light"/>
              </a:rPr>
              <a:t>                    Saint-Nicolas (Paris), Saint-Nicolas (Issy-les-Moulineaux), Passy Buzenval (Rueil-Malmaison)</a:t>
            </a:r>
          </a:p>
          <a:p>
            <a:pPr algn="l" rtl="0"/>
            <a:endParaRPr lang="fr-FR" sz="2000" dirty="0">
              <a:solidFill>
                <a:schemeClr val="bg1"/>
              </a:solidFill>
              <a:latin typeface="Helvetica Light"/>
            </a:endParaRPr>
          </a:p>
          <a:p>
            <a:pPr algn="l" rtl="0"/>
            <a:endParaRPr lang="fr-FR" sz="2000" dirty="0">
              <a:solidFill>
                <a:schemeClr val="bg1"/>
              </a:solidFill>
              <a:latin typeface="Helvetica Ligh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A2222A-8C72-43DA-B68C-50BFA21E6668}"/>
              </a:ext>
            </a:extLst>
          </p:cNvPr>
          <p:cNvSpPr/>
          <p:nvPr/>
        </p:nvSpPr>
        <p:spPr>
          <a:xfrm>
            <a:off x="442976" y="5534859"/>
            <a:ext cx="1211884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fr-FR" sz="2800" dirty="0">
              <a:solidFill>
                <a:schemeClr val="bg1"/>
              </a:solidFill>
              <a:latin typeface="Helvetica Light"/>
            </a:endParaRPr>
          </a:p>
          <a:p>
            <a:pPr algn="l"/>
            <a:r>
              <a:rPr lang="fr-FR" sz="2800" b="1" dirty="0">
                <a:solidFill>
                  <a:schemeClr val="bg1"/>
                </a:solidFill>
                <a:latin typeface="Helvetica Light"/>
              </a:rPr>
              <a:t>-    </a:t>
            </a:r>
            <a:r>
              <a:rPr lang="fr-FR" sz="2800" dirty="0">
                <a:solidFill>
                  <a:schemeClr val="bg1"/>
                </a:solidFill>
                <a:latin typeface="Helvetica Light"/>
              </a:rPr>
              <a:t>ST2S </a:t>
            </a:r>
            <a:r>
              <a:rPr lang="fr-FR" sz="2000" dirty="0">
                <a:solidFill>
                  <a:schemeClr val="bg1"/>
                </a:solidFill>
                <a:latin typeface="Helvetica Light"/>
              </a:rPr>
              <a:t>(Sciences et Technologies de la Santé et du Social) : Passy Saint-Honoré</a:t>
            </a:r>
          </a:p>
          <a:p>
            <a:pPr algn="l"/>
            <a:endParaRPr lang="fr-FR" sz="2000" dirty="0">
              <a:solidFill>
                <a:schemeClr val="bg1"/>
              </a:solidFill>
              <a:latin typeface="Helvetica Light"/>
            </a:endParaRPr>
          </a:p>
          <a:p>
            <a:pPr algn="l"/>
            <a:endParaRPr lang="fr-FR" sz="2000" dirty="0">
              <a:solidFill>
                <a:schemeClr val="bg1"/>
              </a:solidFill>
              <a:latin typeface="Helvetica Light"/>
            </a:endParaRPr>
          </a:p>
          <a:p>
            <a:pPr algn="l"/>
            <a:endParaRPr lang="fr-FR" sz="2000" dirty="0">
              <a:solidFill>
                <a:schemeClr val="bg1"/>
              </a:solidFill>
              <a:latin typeface="Helvetica Light"/>
            </a:endParaRPr>
          </a:p>
          <a:p>
            <a:pPr rtl="0"/>
            <a:r>
              <a:rPr lang="fr-FR" sz="2800" b="1" dirty="0">
                <a:solidFill>
                  <a:schemeClr val="bg1"/>
                </a:solidFill>
                <a:latin typeface="Helvetica Light"/>
              </a:rPr>
              <a:t>Poursuite d ’études identique à la filière générale</a:t>
            </a:r>
          </a:p>
          <a:p>
            <a:pPr rtl="0"/>
            <a:endParaRPr lang="fr-FR" sz="2000" dirty="0">
              <a:solidFill>
                <a:schemeClr val="bg1"/>
              </a:solidFill>
              <a:latin typeface="Helvetica Light"/>
            </a:endParaRPr>
          </a:p>
          <a:p>
            <a:pPr rtl="0"/>
            <a:r>
              <a:rPr lang="fr-FR" sz="2000" dirty="0">
                <a:solidFill>
                  <a:schemeClr val="bg1"/>
                </a:solidFill>
                <a:latin typeface="Helvetica Light"/>
              </a:rPr>
              <a:t> </a:t>
            </a:r>
            <a:r>
              <a:rPr lang="fr-FR" sz="2400" dirty="0">
                <a:solidFill>
                  <a:schemeClr val="bg1"/>
                </a:solidFill>
                <a:latin typeface="Helvetica Light"/>
              </a:rPr>
              <a:t>BTS, BUT, Ecole spécialisée, Ecole de commerce/ d’ingénieurs, Université</a:t>
            </a:r>
          </a:p>
          <a:p>
            <a:pPr algn="l"/>
            <a:endParaRPr lang="fr-FR" sz="2000" dirty="0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0C54C2-8A05-4249-A65C-D8A025C65FCB}"/>
              </a:ext>
            </a:extLst>
          </p:cNvPr>
          <p:cNvSpPr/>
          <p:nvPr/>
        </p:nvSpPr>
        <p:spPr>
          <a:xfrm>
            <a:off x="442976" y="431145"/>
            <a:ext cx="1225702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>
              <a:solidFill>
                <a:schemeClr val="bg1"/>
              </a:solidFill>
            </a:endParaRPr>
          </a:p>
          <a:p>
            <a:r>
              <a:rPr lang="fr-FR" sz="2800" b="1" dirty="0">
                <a:solidFill>
                  <a:schemeClr val="bg1"/>
                </a:solidFill>
                <a:latin typeface="Helvetica Light"/>
              </a:rPr>
              <a:t>Les établissements à privilégier pour la première technologique,</a:t>
            </a:r>
          </a:p>
          <a:p>
            <a:r>
              <a:rPr lang="fr-FR" sz="2800" b="1" dirty="0">
                <a:solidFill>
                  <a:schemeClr val="bg1"/>
                </a:solidFill>
                <a:latin typeface="Helvetica Light"/>
              </a:rPr>
              <a:t> après la seconde à Gerson</a:t>
            </a:r>
          </a:p>
          <a:p>
            <a:pPr algn="l"/>
            <a:endParaRPr lang="fr-FR" sz="2800" dirty="0">
              <a:solidFill>
                <a:schemeClr val="bg1"/>
              </a:solidFill>
              <a:latin typeface="Helvetica Light"/>
            </a:endParaRPr>
          </a:p>
          <a:p>
            <a:pPr algn="l"/>
            <a:endParaRPr lang="fr-FR" sz="2800" dirty="0">
              <a:solidFill>
                <a:schemeClr val="bg1"/>
              </a:solidFill>
              <a:latin typeface="Helvetica Light"/>
            </a:endParaRPr>
          </a:p>
          <a:p>
            <a:pPr algn="l"/>
            <a:endParaRPr lang="fr-FR" sz="2800" dirty="0">
              <a:solidFill>
                <a:schemeClr val="bg1"/>
              </a:solidFill>
              <a:latin typeface="Helvetica Light"/>
            </a:endParaRPr>
          </a:p>
          <a:p>
            <a:pPr algn="l"/>
            <a:r>
              <a:rPr lang="fr-FR" sz="2800" dirty="0">
                <a:solidFill>
                  <a:schemeClr val="bg1"/>
                </a:solidFill>
                <a:latin typeface="Helvetica Light"/>
              </a:rPr>
              <a:t>-   STMG </a:t>
            </a:r>
            <a:r>
              <a:rPr lang="fr-FR" sz="2000" dirty="0">
                <a:solidFill>
                  <a:schemeClr val="bg1"/>
                </a:solidFill>
                <a:latin typeface="Helvetica Light"/>
              </a:rPr>
              <a:t>(Management, Gestion, Economie et Droit) : Passy Saint-Honoré, Notre-Dame de Boulogne, </a:t>
            </a:r>
          </a:p>
          <a:p>
            <a:pPr algn="l"/>
            <a:r>
              <a:rPr lang="fr-FR" sz="2000" dirty="0">
                <a:solidFill>
                  <a:schemeClr val="bg1"/>
                </a:solidFill>
                <a:latin typeface="Helvetica Light"/>
              </a:rPr>
              <a:t>                                                                                                Albert de Mun</a:t>
            </a:r>
          </a:p>
        </p:txBody>
      </p:sp>
    </p:spTree>
    <p:extLst>
      <p:ext uri="{BB962C8B-B14F-4D97-AF65-F5344CB8AC3E}">
        <p14:creationId xmlns:p14="http://schemas.microsoft.com/office/powerpoint/2010/main" val="822931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5147987-E6A9-4BD7-871E-420D3427C13F}"/>
              </a:ext>
            </a:extLst>
          </p:cNvPr>
          <p:cNvSpPr/>
          <p:nvPr/>
        </p:nvSpPr>
        <p:spPr>
          <a:xfrm>
            <a:off x="0" y="6867576"/>
            <a:ext cx="13004800" cy="156966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chemeClr val="bg1"/>
                </a:solidFill>
                <a:latin typeface="Helvetica Light"/>
                <a:ea typeface="Helvetica Neue" panose="02000503000000020004" pitchFamily="2" charset="0"/>
                <a:cs typeface="Helvetica Neue" panose="02000503000000020004" pitchFamily="2" charset="0"/>
              </a:rPr>
              <a:t>Préparer son passage en première</a:t>
            </a:r>
            <a:br>
              <a:rPr lang="fr-FR" sz="3200" b="1" dirty="0">
                <a:solidFill>
                  <a:schemeClr val="bg1"/>
                </a:solidFill>
                <a:latin typeface="Helvetica Light"/>
                <a:ea typeface="Helvetica Neue" panose="02000503000000020004" pitchFamily="2" charset="0"/>
                <a:cs typeface="Helvetica Neue" panose="02000503000000020004" pitchFamily="2" charset="0"/>
              </a:rPr>
            </a:br>
            <a:br>
              <a:rPr lang="fr-FR" sz="3200" b="1" dirty="0">
                <a:solidFill>
                  <a:schemeClr val="bg1"/>
                </a:solidFill>
                <a:latin typeface="Helvetica Light"/>
                <a:ea typeface="Helvetica Neue" panose="02000503000000020004" pitchFamily="2" charset="0"/>
                <a:cs typeface="Helvetica Neue" panose="02000503000000020004" pitchFamily="2" charset="0"/>
              </a:rPr>
            </a:br>
            <a:r>
              <a:rPr lang="fr-FR" sz="3200" b="1" dirty="0">
                <a:solidFill>
                  <a:schemeClr val="bg1"/>
                </a:solidFill>
                <a:latin typeface="Helvetica Light"/>
                <a:ea typeface="Helvetica Neue" panose="02000503000000020004" pitchFamily="2" charset="0"/>
                <a:cs typeface="Helvetica Neue" panose="02000503000000020004" pitchFamily="2" charset="0"/>
              </a:rPr>
              <a:t>Le choix des spécialités, à l’issue de la seconde, étape clé de l’orientation </a:t>
            </a:r>
            <a:endParaRPr lang="fr-FR" sz="3200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7368EC6-41DE-45A2-A6DC-4633C037216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73"/>
          <a:stretch/>
        </p:blipFill>
        <p:spPr>
          <a:xfrm>
            <a:off x="4688253" y="2101194"/>
            <a:ext cx="3628293" cy="3802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572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36F5C83-46D7-461C-B98B-C6BFF1D4E5D2}"/>
              </a:ext>
            </a:extLst>
          </p:cNvPr>
          <p:cNvSpPr/>
          <p:nvPr/>
        </p:nvSpPr>
        <p:spPr>
          <a:xfrm>
            <a:off x="279400" y="5520503"/>
            <a:ext cx="1224243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l">
              <a:buNone/>
            </a:pPr>
            <a:endParaRPr lang="fr-FR" sz="20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marL="0" indent="0" algn="l">
              <a:buNone/>
            </a:pPr>
            <a:endParaRPr lang="is-IS" sz="24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marL="0" indent="0" algn="l">
              <a:buNone/>
            </a:pPr>
            <a:r>
              <a:rPr lang="is-IS" sz="2400" b="1" dirty="0">
                <a:solidFill>
                  <a:schemeClr val="bg1"/>
                </a:solidFill>
                <a:latin typeface="Helvetica Light"/>
                <a:cs typeface="Helvetica Neue"/>
              </a:rPr>
              <a:t>2- Identifier : </a:t>
            </a:r>
            <a:r>
              <a:rPr lang="is-IS" sz="2000" dirty="0">
                <a:solidFill>
                  <a:prstClr val="white"/>
                </a:solidFill>
                <a:latin typeface="Helvetica Light"/>
                <a:cs typeface="Helvetica Neue"/>
              </a:rPr>
              <a:t>ses forces, goûts et motivations </a:t>
            </a:r>
          </a:p>
          <a:p>
            <a:pPr marL="0" indent="0" algn="l">
              <a:buNone/>
            </a:pPr>
            <a:r>
              <a:rPr lang="is-IS" sz="2000" b="1" dirty="0">
                <a:solidFill>
                  <a:prstClr val="white"/>
                </a:solidFill>
                <a:latin typeface="Helvetica Light"/>
                <a:cs typeface="Helvetica Neue"/>
              </a:rPr>
              <a:t> </a:t>
            </a:r>
            <a:r>
              <a:rPr lang="fr-FR" sz="2000" b="1" dirty="0">
                <a:solidFill>
                  <a:schemeClr val="bg1"/>
                </a:solidFill>
                <a:latin typeface="Helvetica Light"/>
                <a:cs typeface="Helvetica Neue"/>
              </a:rPr>
              <a:t>C</a:t>
            </a: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apacités académiques, engouement pour certaines matières, les souhaits d’orientation </a:t>
            </a:r>
            <a:r>
              <a:rPr lang="fr-FR" sz="2000" dirty="0" err="1">
                <a:solidFill>
                  <a:schemeClr val="bg1"/>
                </a:solidFill>
                <a:latin typeface="Helvetica Light"/>
                <a:cs typeface="Helvetica Neue"/>
              </a:rPr>
              <a:t>post-bac</a:t>
            </a:r>
            <a:endParaRPr lang="fr-FR" sz="20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marL="0" indent="0" algn="l">
              <a:buNone/>
            </a:pP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 (concret /théorique, autonome/encadré, court/ long, </a:t>
            </a:r>
            <a:r>
              <a:rPr lang="is-IS" sz="2000" dirty="0">
                <a:solidFill>
                  <a:schemeClr val="bg1"/>
                </a:solidFill>
                <a:latin typeface="Helvetica Light"/>
                <a:cs typeface="Helvetica Neue"/>
              </a:rPr>
              <a:t>sélèctif/ non sélèctif, coûteux/ moindre frais, proximité/éloignement</a:t>
            </a:r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).</a:t>
            </a:r>
          </a:p>
          <a:p>
            <a:pPr marL="0" indent="0" algn="l">
              <a:buNone/>
            </a:pPr>
            <a:endParaRPr lang="fr-FR" sz="20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marL="0" indent="0" algn="l">
              <a:buNone/>
            </a:pPr>
            <a:r>
              <a:rPr lang="fr-FR" sz="2400" b="1" dirty="0">
                <a:solidFill>
                  <a:schemeClr val="bg1"/>
                </a:solidFill>
                <a:latin typeface="Helvetica Light"/>
                <a:cs typeface="Helvetica Neue"/>
              </a:rPr>
              <a:t>3</a:t>
            </a:r>
            <a:r>
              <a:rPr lang="fr-FR" sz="2400" dirty="0">
                <a:solidFill>
                  <a:schemeClr val="bg1"/>
                </a:solidFill>
                <a:latin typeface="Helvetica Light"/>
                <a:cs typeface="Helvetica Neue"/>
              </a:rPr>
              <a:t>- </a:t>
            </a:r>
            <a:r>
              <a:rPr lang="fr-FR" sz="2400" b="1" dirty="0">
                <a:solidFill>
                  <a:schemeClr val="bg1"/>
                </a:solidFill>
                <a:latin typeface="Helvetica Light"/>
                <a:cs typeface="Helvetica Neue"/>
              </a:rPr>
              <a:t>Expérimenter : </a:t>
            </a:r>
            <a:r>
              <a:rPr lang="is-IS" sz="2000" dirty="0">
                <a:solidFill>
                  <a:schemeClr val="bg1"/>
                </a:solidFill>
                <a:latin typeface="Helvetica Light"/>
                <a:cs typeface="Helvetica Neue"/>
              </a:rPr>
              <a:t>Le stage de seconde permet de se projeter dans la réalité de son projet.</a:t>
            </a:r>
          </a:p>
          <a:p>
            <a:pPr marL="0" indent="0" algn="l">
              <a:buNone/>
            </a:pPr>
            <a:r>
              <a:rPr lang="is-IS" sz="2000" dirty="0">
                <a:solidFill>
                  <a:schemeClr val="bg1"/>
                </a:solidFill>
                <a:latin typeface="Helvetica Light"/>
                <a:cs typeface="Helvetica Neue"/>
              </a:rPr>
              <a:t> Valider ou non son projet</a:t>
            </a:r>
            <a:r>
              <a:rPr lang="is-IS" sz="2000" dirty="0">
                <a:solidFill>
                  <a:prstClr val="white"/>
                </a:solidFill>
                <a:latin typeface="Helvetica Light"/>
                <a:cs typeface="Helvetica Neue"/>
              </a:rPr>
              <a:t>. </a:t>
            </a:r>
            <a:endParaRPr lang="fr-FR" sz="2000" b="1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marL="0" indent="0" algn="l">
              <a:buNone/>
            </a:pPr>
            <a:endParaRPr lang="is-IS" sz="20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marL="0" indent="0" algn="l">
              <a:buNone/>
            </a:pPr>
            <a:endParaRPr lang="is-IS" sz="20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marL="0" indent="0" algn="l">
              <a:buNone/>
            </a:pPr>
            <a:r>
              <a:rPr lang="is-IS" sz="2000" dirty="0">
                <a:solidFill>
                  <a:schemeClr val="bg1"/>
                </a:solidFill>
                <a:latin typeface="Helvetica Light"/>
                <a:cs typeface="Helvetica Neue"/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8DD0BF-D59D-45BF-92F7-F9A136B9AD4E}"/>
              </a:ext>
            </a:extLst>
          </p:cNvPr>
          <p:cNvSpPr/>
          <p:nvPr/>
        </p:nvSpPr>
        <p:spPr>
          <a:xfrm>
            <a:off x="0" y="464021"/>
            <a:ext cx="13208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chemeClr val="bg1"/>
                </a:solidFill>
                <a:latin typeface="Helvetica Light"/>
              </a:rPr>
              <a:t>La classe de seconde </a:t>
            </a:r>
            <a:br>
              <a:rPr lang="fr-FR" dirty="0">
                <a:solidFill>
                  <a:schemeClr val="bg1"/>
                </a:solidFill>
                <a:latin typeface="Helvetica Light"/>
              </a:rPr>
            </a:br>
            <a:r>
              <a:rPr lang="fr-FR" sz="2400" dirty="0">
                <a:solidFill>
                  <a:schemeClr val="bg1"/>
                </a:solidFill>
                <a:latin typeface="Helvetica Light"/>
              </a:rPr>
              <a:t>Enjeu : </a:t>
            </a:r>
            <a:r>
              <a:rPr lang="fr-FR" sz="2400" dirty="0">
                <a:solidFill>
                  <a:schemeClr val="bg1"/>
                </a:solidFill>
                <a:latin typeface="Helvetica Light"/>
                <a:cs typeface="Helvetica Neue"/>
              </a:rPr>
              <a:t>déterminer le choix des spécialités pour la première</a:t>
            </a:r>
            <a:endParaRPr lang="fr-FR" sz="24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913012-99D5-4762-B521-AEAE9CF6DAB1}"/>
              </a:ext>
            </a:extLst>
          </p:cNvPr>
          <p:cNvSpPr/>
          <p:nvPr/>
        </p:nvSpPr>
        <p:spPr>
          <a:xfrm>
            <a:off x="279400" y="1703033"/>
            <a:ext cx="127254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l">
              <a:buNone/>
            </a:pPr>
            <a:r>
              <a:rPr lang="is-IS" sz="2400" b="1" dirty="0">
                <a:solidFill>
                  <a:schemeClr val="bg1"/>
                </a:solidFill>
                <a:latin typeface="Helvetica Light"/>
                <a:cs typeface="Helvetica Neue"/>
              </a:rPr>
              <a:t>Trois Leviers : </a:t>
            </a:r>
            <a:r>
              <a:rPr lang="is-IS" sz="2000" dirty="0">
                <a:solidFill>
                  <a:schemeClr val="bg1"/>
                </a:solidFill>
                <a:latin typeface="Helvetica Light"/>
                <a:cs typeface="Helvetica Neue"/>
              </a:rPr>
              <a:t>s‘informer, identifier, experimenter.</a:t>
            </a:r>
          </a:p>
          <a:p>
            <a:pPr algn="l"/>
            <a:endParaRPr lang="is-IS" sz="24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algn="l"/>
            <a:r>
              <a:rPr lang="is-IS" sz="2400" b="1" dirty="0">
                <a:solidFill>
                  <a:schemeClr val="bg1"/>
                </a:solidFill>
                <a:latin typeface="Helvetica Light"/>
                <a:cs typeface="Helvetica Neue"/>
              </a:rPr>
              <a:t>1</a:t>
            </a:r>
            <a:r>
              <a:rPr lang="is-IS" sz="2400" dirty="0">
                <a:solidFill>
                  <a:schemeClr val="bg1"/>
                </a:solidFill>
                <a:latin typeface="Helvetica Light"/>
                <a:cs typeface="Helvetica Neue"/>
              </a:rPr>
              <a:t>-</a:t>
            </a:r>
            <a:r>
              <a:rPr lang="is-IS" sz="2400" b="1" dirty="0">
                <a:solidFill>
                  <a:schemeClr val="bg1"/>
                </a:solidFill>
                <a:latin typeface="Helvetica Light"/>
                <a:cs typeface="Helvetica Neue"/>
              </a:rPr>
              <a:t>S‘informer </a:t>
            </a:r>
            <a:r>
              <a:rPr lang="is-IS" sz="2000" dirty="0">
                <a:solidFill>
                  <a:schemeClr val="bg1"/>
                </a:solidFill>
                <a:latin typeface="Helvetica Light"/>
                <a:cs typeface="Helvetica Neue"/>
              </a:rPr>
              <a:t>: les </a:t>
            </a:r>
            <a:r>
              <a:rPr lang="fr-FR" sz="2000" dirty="0">
                <a:solidFill>
                  <a:schemeClr val="bg1"/>
                </a:solidFill>
                <a:uFill>
                  <a:solidFill>
                    <a:srgbClr val="4A7594"/>
                  </a:solidFill>
                </a:uFill>
                <a:latin typeface="Helvetica Light"/>
                <a:cs typeface="Times New Roman" panose="02020603050405020304" pitchFamily="18" charset="0"/>
                <a:sym typeface="Helvetica Neue"/>
              </a:rPr>
              <a:t>i</a:t>
            </a:r>
            <a:r>
              <a:rPr lang="fr-FR" sz="2000" dirty="0">
                <a:solidFill>
                  <a:schemeClr val="bg1"/>
                </a:solidFill>
                <a:uFill>
                  <a:solidFill>
                    <a:srgbClr val="4A7594"/>
                  </a:solidFill>
                </a:uFill>
                <a:latin typeface="Helvetica Light"/>
                <a:ea typeface="Helvetica Neue"/>
                <a:cs typeface="Times New Roman" panose="02020603050405020304" pitchFamily="18" charset="0"/>
                <a:sym typeface="Helvetica Neue"/>
              </a:rPr>
              <a:t>tinéraires après la seconde (</a:t>
            </a:r>
            <a:r>
              <a:rPr lang="is-IS" sz="2000" dirty="0">
                <a:solidFill>
                  <a:schemeClr val="bg1"/>
                </a:solidFill>
                <a:latin typeface="Helvetica Light"/>
                <a:cs typeface="Helvetica Neue"/>
              </a:rPr>
              <a:t>Générale/ Technologique)</a:t>
            </a:r>
          </a:p>
          <a:p>
            <a:pPr algn="l"/>
            <a:endParaRPr lang="fr-FR" sz="2000" dirty="0">
              <a:solidFill>
                <a:schemeClr val="bg1"/>
              </a:solidFill>
              <a:uFill>
                <a:solidFill>
                  <a:srgbClr val="4A7594"/>
                </a:solidFill>
              </a:uFill>
              <a:latin typeface="Helvetica Light"/>
              <a:cs typeface="Times New Roman" panose="02020603050405020304" pitchFamily="18" charset="0"/>
              <a:sym typeface="Helvetica Neue"/>
            </a:endParaRPr>
          </a:p>
          <a:p>
            <a:pPr algn="l"/>
            <a:r>
              <a:rPr lang="fr-FR" sz="2000" dirty="0">
                <a:solidFill>
                  <a:schemeClr val="bg1"/>
                </a:solidFill>
                <a:uFill>
                  <a:solidFill>
                    <a:srgbClr val="4A7594"/>
                  </a:solidFill>
                </a:uFill>
                <a:latin typeface="Helvetica Light"/>
                <a:cs typeface="Times New Roman" panose="02020603050405020304" pitchFamily="18" charset="0"/>
                <a:sym typeface="Helvetica Neue"/>
              </a:rPr>
              <a:t>                         :</a:t>
            </a:r>
            <a:r>
              <a:rPr lang="is-IS" sz="2000" dirty="0">
                <a:solidFill>
                  <a:schemeClr val="bg1"/>
                </a:solidFill>
                <a:latin typeface="Helvetica Light"/>
                <a:cs typeface="Helvetica Neue"/>
              </a:rPr>
              <a:t> les parcours d‘orientation post-bac (certificat de niveau des langues étrangères, options                                             spécifiques: latin/Grec, portfolio, heures de vol etc...).</a:t>
            </a:r>
          </a:p>
          <a:p>
            <a:pPr algn="l"/>
            <a:endParaRPr lang="fr-FR" sz="20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algn="l"/>
            <a:r>
              <a:rPr lang="fr-FR" sz="2000" dirty="0">
                <a:solidFill>
                  <a:schemeClr val="bg1"/>
                </a:solidFill>
                <a:latin typeface="Helvetica Light"/>
                <a:cs typeface="Helvetica Neue"/>
              </a:rPr>
              <a:t>                         : Certaines formations (Ecoles d’ingénieurs, Médecine </a:t>
            </a:r>
            <a:r>
              <a:rPr lang="is-IS" sz="2000" dirty="0">
                <a:solidFill>
                  <a:schemeClr val="bg1"/>
                </a:solidFill>
                <a:latin typeface="Helvetica Light"/>
                <a:cs typeface="Helvetica Neue"/>
              </a:rPr>
              <a:t>…) ne sont accessibles qu’après un bac à dominante scientifique. </a:t>
            </a:r>
          </a:p>
          <a:p>
            <a:pPr algn="l"/>
            <a:endParaRPr lang="is-IS" sz="20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algn="l"/>
            <a:r>
              <a:rPr lang="is-IS" sz="2000" dirty="0">
                <a:solidFill>
                  <a:schemeClr val="bg1"/>
                </a:solidFill>
                <a:latin typeface="Helvetica Light"/>
                <a:cs typeface="Helvetica Neue"/>
              </a:rPr>
              <a:t>                         : Maitriser les nombreux ponts qui existent entre les formations, du BTS aux Grandes Ecoles.</a:t>
            </a:r>
            <a:endParaRPr lang="fr-FR" sz="20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algn="l"/>
            <a:endParaRPr lang="is-IS" sz="2000" dirty="0">
              <a:solidFill>
                <a:schemeClr val="bg1"/>
              </a:solidFill>
              <a:latin typeface="Helvetica Light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916573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E929CE3-7CBB-444D-B4F8-E485EF22E97A}"/>
              </a:ext>
            </a:extLst>
          </p:cNvPr>
          <p:cNvSpPr/>
          <p:nvPr/>
        </p:nvSpPr>
        <p:spPr>
          <a:xfrm>
            <a:off x="482600" y="2016353"/>
            <a:ext cx="118999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l">
              <a:buNone/>
            </a:pPr>
            <a:r>
              <a:rPr lang="is-IS" sz="2400" b="1" dirty="0">
                <a:solidFill>
                  <a:schemeClr val="bg1"/>
                </a:solidFill>
                <a:latin typeface="Helvetica Light"/>
                <a:cs typeface="Helvetica Neue"/>
              </a:rPr>
              <a:t>Finalité :  P</a:t>
            </a:r>
            <a:r>
              <a:rPr lang="is-IS" sz="2400" dirty="0">
                <a:solidFill>
                  <a:schemeClr val="bg1"/>
                </a:solidFill>
                <a:latin typeface="Helvetica Light"/>
                <a:cs typeface="Helvetica Neue"/>
              </a:rPr>
              <a:t>oser les jalons d‘une orientation cohérente et construite </a:t>
            </a:r>
          </a:p>
          <a:p>
            <a:pPr marL="0" indent="0" algn="l">
              <a:buNone/>
            </a:pPr>
            <a:endParaRPr lang="is-IS" sz="24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marL="0" indent="0" algn="l">
              <a:buNone/>
            </a:pPr>
            <a:endParaRPr lang="is-IS" sz="24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marL="0" indent="0" algn="l">
              <a:buNone/>
            </a:pPr>
            <a:r>
              <a:rPr lang="is-IS" sz="2400" dirty="0">
                <a:solidFill>
                  <a:schemeClr val="bg1"/>
                </a:solidFill>
                <a:latin typeface="Helvetica Light"/>
                <a:cs typeface="Helvetica Neue"/>
              </a:rPr>
              <a:t>- Selectionner les bonnes spécialités en fin de seconde</a:t>
            </a:r>
          </a:p>
          <a:p>
            <a:pPr marL="0" indent="0" algn="l">
              <a:buNone/>
            </a:pPr>
            <a:endParaRPr lang="is-IS" sz="24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marL="0" indent="0" algn="l">
              <a:buNone/>
            </a:pPr>
            <a:r>
              <a:rPr lang="is-IS" sz="2400" dirty="0">
                <a:solidFill>
                  <a:schemeClr val="bg1"/>
                </a:solidFill>
                <a:latin typeface="Helvetica Light"/>
                <a:cs typeface="Helvetica Neue"/>
              </a:rPr>
              <a:t>- Etre performant dans ces matières en premiere et terminale</a:t>
            </a:r>
          </a:p>
          <a:p>
            <a:pPr marL="0" indent="0" algn="l">
              <a:buNone/>
            </a:pPr>
            <a:endParaRPr lang="is-IS" sz="24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marL="0" indent="0" algn="l">
              <a:buNone/>
            </a:pPr>
            <a:r>
              <a:rPr lang="is-IS" sz="2400" dirty="0">
                <a:solidFill>
                  <a:schemeClr val="bg1"/>
                </a:solidFill>
                <a:latin typeface="Helvetica Light"/>
                <a:cs typeface="Helvetica Neue"/>
              </a:rPr>
              <a:t>- Obtenir de bons commentaires des professeurs et résultats au bac, au controle continu et épreuves finales</a:t>
            </a:r>
          </a:p>
          <a:p>
            <a:pPr marL="0" indent="0" algn="l">
              <a:buNone/>
            </a:pPr>
            <a:endParaRPr lang="is-IS" sz="2400" dirty="0">
              <a:solidFill>
                <a:schemeClr val="bg1"/>
              </a:solidFill>
              <a:latin typeface="Helvetica Light"/>
              <a:cs typeface="Helvetica Neue"/>
            </a:endParaRPr>
          </a:p>
          <a:p>
            <a:pPr marL="0" indent="0" algn="l">
              <a:buNone/>
            </a:pPr>
            <a:r>
              <a:rPr lang="is-IS" sz="2400" dirty="0">
                <a:solidFill>
                  <a:schemeClr val="bg1"/>
                </a:solidFill>
                <a:latin typeface="Helvetica Light"/>
                <a:cs typeface="Helvetica Neue"/>
              </a:rPr>
              <a:t>- Sortir du lycée avec un parcours/ dossier solide, cohérent  avec le projet choisi, les voeux de formation post-bac formulés et avoir toutes les chances de son coté.</a:t>
            </a:r>
          </a:p>
        </p:txBody>
      </p:sp>
    </p:spTree>
    <p:extLst>
      <p:ext uri="{BB962C8B-B14F-4D97-AF65-F5344CB8AC3E}">
        <p14:creationId xmlns:p14="http://schemas.microsoft.com/office/powerpoint/2010/main" val="2333643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531315"/>
              </p:ext>
            </p:extLst>
          </p:nvPr>
        </p:nvGraphicFramePr>
        <p:xfrm>
          <a:off x="0" y="1280160"/>
          <a:ext cx="13004800" cy="8961120"/>
        </p:xfrm>
        <a:graphic>
          <a:graphicData uri="http://schemas.openxmlformats.org/drawingml/2006/table">
            <a:tbl>
              <a:tblPr firstRow="1" bandRow="1">
                <a:tableStyleId>{CF821DB8-F4EB-4A41-A1BA-3FCAFE7338EE}</a:tableStyleId>
              </a:tblPr>
              <a:tblGrid>
                <a:gridCol w="3845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1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67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78900">
                <a:tc>
                  <a:txBody>
                    <a:bodyPr/>
                    <a:lstStyle/>
                    <a:p>
                      <a:pPr algn="ctr"/>
                      <a:r>
                        <a:rPr lang="fr-FR" sz="2400" b="0" dirty="0">
                          <a:latin typeface="Helvetica Ligh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2400" b="1" dirty="0">
                          <a:latin typeface="Helvetica Light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fr-FR" sz="2400" b="1" baseline="0" dirty="0">
                          <a:latin typeface="Helvetica Light"/>
                          <a:cs typeface="Times New Roman" panose="02020603050405020304" pitchFamily="18" charset="0"/>
                        </a:rPr>
                        <a:t>nseignements</a:t>
                      </a:r>
                    </a:p>
                    <a:p>
                      <a:pPr algn="ctr"/>
                      <a:r>
                        <a:rPr lang="fr-FR" sz="2400" baseline="0" dirty="0">
                          <a:latin typeface="Helvetica Light"/>
                          <a:cs typeface="Times New Roman" panose="02020603050405020304" pitchFamily="18" charset="0"/>
                        </a:rPr>
                        <a:t> </a:t>
                      </a:r>
                      <a:endParaRPr lang="fr-FR" sz="2400" b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0" hangingPunct="0"/>
                      <a:r>
                        <a:rPr lang="fr-FR" sz="2400" dirty="0">
                          <a:latin typeface="Helvetica Light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fr-FR" sz="2400" b="1" i="0" dirty="0">
                          <a:latin typeface="Helvetica Light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fr-FR" sz="2400" b="1" i="0" baseline="0" dirty="0">
                          <a:latin typeface="Helvetica Light"/>
                          <a:cs typeface="Times New Roman" panose="02020603050405020304" pitchFamily="18" charset="0"/>
                        </a:rPr>
                        <a:t>pécialités </a:t>
                      </a:r>
                      <a:r>
                        <a:rPr lang="fr-FR" sz="2400" b="0" i="0" baseline="0" dirty="0">
                          <a:latin typeface="Helvetica Light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 eaLnBrk="0" hangingPunct="0"/>
                      <a:endParaRPr lang="fr-FR" sz="1800" b="1" i="0" baseline="0" dirty="0">
                        <a:solidFill>
                          <a:srgbClr val="DF5815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algn="ctr" eaLnBrk="0" hangingPunct="0"/>
                      <a:r>
                        <a:rPr lang="fr-FR" sz="1800" b="1" i="0" baseline="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    3 en Première – 4h 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baseline="0" dirty="0">
                          <a:latin typeface="Helvetica Light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fr-FR" sz="2400" b="1" baseline="0" dirty="0">
                          <a:latin typeface="Helvetica Light"/>
                          <a:cs typeface="Times New Roman" panose="02020603050405020304" pitchFamily="18" charset="0"/>
                        </a:rPr>
                        <a:t>Options </a:t>
                      </a:r>
                    </a:p>
                    <a:p>
                      <a:pPr algn="ctr"/>
                      <a:r>
                        <a:rPr lang="fr-FR" sz="2400" b="0" baseline="0" dirty="0">
                          <a:latin typeface="Helvetica Light"/>
                          <a:cs typeface="Times New Roman" panose="02020603050405020304" pitchFamily="18" charset="0"/>
                        </a:rPr>
                        <a:t>proposées à Gerson</a:t>
                      </a:r>
                      <a:endParaRPr lang="fr-FR" sz="2400" b="0" dirty="0">
                        <a:solidFill>
                          <a:srgbClr val="000000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2220">
                <a:tc>
                  <a:txBody>
                    <a:bodyPr/>
                    <a:lstStyle/>
                    <a:p>
                      <a:pPr marL="187325" indent="0" algn="l">
                        <a:buFont typeface="Wingdings" panose="05000000000000000000" pitchFamily="2" charset="2"/>
                        <a:buNone/>
                      </a:pPr>
                      <a:r>
                        <a:rPr lang="fr-FR" sz="1800" b="1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Tronc commun</a:t>
                      </a:r>
                    </a:p>
                    <a:p>
                      <a:pPr marL="187325" indent="0" algn="l">
                        <a:buFont typeface="Wingdings" panose="05000000000000000000" pitchFamily="2" charset="2"/>
                        <a:buNone/>
                      </a:pPr>
                      <a:endParaRPr lang="fr-FR" sz="1800" b="1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187325" indent="0" algn="l">
                        <a:buFont typeface="Wingdings" panose="05000000000000000000" pitchFamily="2" charset="2"/>
                        <a:buNone/>
                      </a:pPr>
                      <a:endParaRPr lang="fr-FR" sz="1800" b="1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361950" indent="-271463">
                        <a:buFont typeface="Wingdings" panose="05000000000000000000" pitchFamily="2" charset="2"/>
                        <a:buChar char="§"/>
                        <a:tabLst>
                          <a:tab pos="1416050" algn="l"/>
                          <a:tab pos="3863975" algn="l"/>
                        </a:tabLst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Français (4h)</a:t>
                      </a:r>
                    </a:p>
                    <a:p>
                      <a:pPr marL="361950" indent="-271463">
                        <a:buFont typeface="Wingdings" panose="05000000000000000000" pitchFamily="2" charset="2"/>
                        <a:buChar char="§"/>
                        <a:tabLst>
                          <a:tab pos="1416050" algn="l"/>
                          <a:tab pos="3863975" algn="l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361950" indent="-271463">
                        <a:buFont typeface="Wingdings" panose="05000000000000000000" pitchFamily="2" charset="2"/>
                        <a:buChar char="§"/>
                        <a:tabLst>
                          <a:tab pos="1416050" algn="l"/>
                          <a:tab pos="3863975" algn="l"/>
                        </a:tabLst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Histoire-Géographie (3h)</a:t>
                      </a:r>
                    </a:p>
                    <a:p>
                      <a:pPr marL="361950" indent="-271463">
                        <a:buFont typeface="Wingdings" panose="05000000000000000000" pitchFamily="2" charset="2"/>
                        <a:buChar char="§"/>
                        <a:tabLst>
                          <a:tab pos="1416050" algn="l"/>
                          <a:tab pos="3863975" algn="l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361950" indent="-271463">
                        <a:buFont typeface="Wingdings" panose="05000000000000000000" pitchFamily="2" charset="2"/>
                        <a:buChar char="§"/>
                        <a:tabLst>
                          <a:tab pos="1416050" algn="l"/>
                          <a:tab pos="3863975" algn="l"/>
                        </a:tabLst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EMC (1/2h)</a:t>
                      </a:r>
                    </a:p>
                    <a:p>
                      <a:pPr marL="361950" indent="-271463">
                        <a:buFont typeface="Wingdings" panose="05000000000000000000" pitchFamily="2" charset="2"/>
                        <a:buChar char="§"/>
                        <a:tabLst>
                          <a:tab pos="1416050" algn="l"/>
                          <a:tab pos="3863975" algn="l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361950" indent="-271463">
                        <a:buFont typeface="Wingdings" panose="05000000000000000000" pitchFamily="2" charset="2"/>
                        <a:buChar char="§"/>
                        <a:tabLst>
                          <a:tab pos="1416050" algn="l"/>
                          <a:tab pos="3863975" algn="l"/>
                        </a:tabLst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LVA et LVB (4h30)</a:t>
                      </a:r>
                    </a:p>
                    <a:p>
                      <a:pPr marL="361950" indent="-271463">
                        <a:buFont typeface="Wingdings" panose="05000000000000000000" pitchFamily="2" charset="2"/>
                        <a:buChar char="§"/>
                        <a:tabLst>
                          <a:tab pos="1416050" algn="l"/>
                          <a:tab pos="3863975" algn="l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361950" indent="-271463">
                        <a:buFont typeface="Wingdings" panose="05000000000000000000" pitchFamily="2" charset="2"/>
                        <a:buChar char="§"/>
                        <a:tabLst>
                          <a:tab pos="1416050" algn="l"/>
                          <a:tab pos="3863975" algn="l"/>
                        </a:tabLst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EPS (2h)</a:t>
                      </a:r>
                    </a:p>
                    <a:p>
                      <a:pPr marL="361950" indent="-271463">
                        <a:buFont typeface="Wingdings" panose="05000000000000000000" pitchFamily="2" charset="2"/>
                        <a:buChar char="§"/>
                        <a:tabLst>
                          <a:tab pos="1416050" algn="l"/>
                          <a:tab pos="3863975" algn="l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361950" indent="-271463">
                        <a:buFont typeface="Wingdings" panose="05000000000000000000" pitchFamily="2" charset="2"/>
                        <a:buChar char="§"/>
                        <a:tabLst>
                          <a:tab pos="1416050" algn="l"/>
                          <a:tab pos="3863975" algn="l"/>
                        </a:tabLst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Enseignement Scientifique (2h)</a:t>
                      </a:r>
                    </a:p>
                    <a:p>
                      <a:endParaRPr lang="fr-FR" sz="1800" b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eaLnBrk="1" hangingPunct="1">
                        <a:buFont typeface="Wingdings" charset="2"/>
                        <a:buNone/>
                      </a:pPr>
                      <a:r>
                        <a:rPr lang="fr-FR" sz="1800" b="1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Spécialités à Gerson</a:t>
                      </a:r>
                    </a:p>
                    <a:p>
                      <a:pPr marL="0" indent="0" eaLnBrk="1" hangingPunct="1">
                        <a:buFont typeface="Wingdings" charset="2"/>
                        <a:buNone/>
                      </a:pPr>
                      <a:endParaRPr lang="fr-FR" sz="1800" b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1800" b="0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-1 Mathématiques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1800" b="0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-2 Physique-Chimie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1800" b="0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-3 Sciences et Vie de la Terre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1800" b="0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-4 Sciences  Economiques et Sociales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1800" b="0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-5 Histoire-Géographie, Géopolitique et Sciences Politiques 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endParaRPr lang="fr-FR" sz="1800" b="0" i="0" u="none" strike="noStrike" kern="1200" baseline="0" dirty="0">
                        <a:solidFill>
                          <a:schemeClr val="bg1"/>
                        </a:solidFill>
                        <a:latin typeface="Helvetica Ligh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fr-FR" sz="1800" b="1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2 combinaisons possibles à Gerson: </a:t>
                      </a: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fr-FR" sz="1800" b="1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-Maths/Physique/SVT</a:t>
                      </a: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fr-FR" sz="1800" b="1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-Maths/SES/HG, Géopolitique et Sciences politiques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endParaRPr lang="fr-FR" sz="1800" b="0" i="0" u="none" strike="noStrike" kern="1200" baseline="0" dirty="0">
                        <a:solidFill>
                          <a:schemeClr val="bg1"/>
                        </a:solidFill>
                        <a:latin typeface="Helvetica Ligh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fr-FR" sz="1800" b="1" i="0" u="none" strike="noStrike" kern="1200" baseline="0" dirty="0">
                        <a:solidFill>
                          <a:schemeClr val="bg1"/>
                        </a:solidFill>
                        <a:latin typeface="Helvetica Ligh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1800" b="1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Spécialités hors Gerson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1800" b="0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-6 Sciences de l’Ingénierie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1800" b="0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-7 Numérique et sciences informatiques</a:t>
                      </a:r>
                      <a:endParaRPr lang="fr-FR" sz="1800" b="1" i="0" u="none" strike="noStrike" kern="1200" baseline="0" dirty="0">
                        <a:solidFill>
                          <a:schemeClr val="bg1"/>
                        </a:solidFill>
                        <a:latin typeface="Helvetica Ligh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1800" b="0" i="0" kern="1200" dirty="0">
                          <a:solidFill>
                            <a:schemeClr val="bg1"/>
                          </a:solidFill>
                          <a:latin typeface="Helvetica Light"/>
                          <a:ea typeface="Calibri"/>
                          <a:cs typeface="Times New Roman" panose="02020603050405020304" pitchFamily="18" charset="0"/>
                        </a:rPr>
                        <a:t>-8 Humanités, littérature et philosophie</a:t>
                      </a:r>
                    </a:p>
                    <a:p>
                      <a:pPr marL="17462" lvl="5" indent="0" algn="just">
                        <a:lnSpc>
                          <a:spcPct val="100000"/>
                        </a:lnSpc>
                        <a:buClr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1800" b="0" i="0" kern="1200" dirty="0">
                          <a:solidFill>
                            <a:schemeClr val="bg1"/>
                          </a:solidFill>
                          <a:latin typeface="Helvetica Light"/>
                          <a:ea typeface="Calibri"/>
                          <a:cs typeface="Times New Roman" panose="02020603050405020304" pitchFamily="18" charset="0"/>
                        </a:rPr>
                        <a:t>-9 Langues, littératures et cultures étrangères</a:t>
                      </a:r>
                    </a:p>
                    <a:p>
                      <a:pPr marL="17462" lvl="5" indent="0" algn="just">
                        <a:lnSpc>
                          <a:spcPct val="100000"/>
                        </a:lnSpc>
                        <a:buClr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1800" b="0" i="0" kern="1200" dirty="0">
                          <a:solidFill>
                            <a:schemeClr val="bg1"/>
                          </a:solidFill>
                          <a:latin typeface="Helvetica Light"/>
                          <a:ea typeface="Calibri"/>
                          <a:cs typeface="Times New Roman" panose="02020603050405020304" pitchFamily="18" charset="0"/>
                        </a:rPr>
                        <a:t>-10 Littérature, langues et cultures de l’Antiquité </a:t>
                      </a:r>
                    </a:p>
                    <a:p>
                      <a:pPr marL="17462" lvl="5" indent="0" algn="just">
                        <a:lnSpc>
                          <a:spcPct val="100000"/>
                        </a:lnSpc>
                        <a:buClr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1800" b="0" i="0" kern="1200" dirty="0">
                          <a:solidFill>
                            <a:schemeClr val="bg1"/>
                          </a:solidFill>
                          <a:latin typeface="Helvetica Light"/>
                          <a:ea typeface="Calibri"/>
                          <a:cs typeface="Times New Roman" panose="02020603050405020304" pitchFamily="18" charset="0"/>
                        </a:rPr>
                        <a:t>-11 Biologie écologie </a:t>
                      </a:r>
                    </a:p>
                    <a:p>
                      <a:pPr marL="17462" lvl="5" indent="0" algn="just">
                        <a:lnSpc>
                          <a:spcPct val="100000"/>
                        </a:lnSpc>
                        <a:buClr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1800" b="0" i="0" kern="1200" dirty="0">
                          <a:solidFill>
                            <a:schemeClr val="bg1"/>
                          </a:solidFill>
                          <a:latin typeface="Helvetica Light"/>
                          <a:ea typeface="Calibri"/>
                          <a:cs typeface="Times New Roman" panose="02020603050405020304" pitchFamily="18" charset="0"/>
                        </a:rPr>
                        <a:t>-12 Education Physique, pratiques et culture</a:t>
                      </a:r>
                    </a:p>
                    <a:p>
                      <a:pPr marL="17462" lvl="5" indent="0" algn="just">
                        <a:lnSpc>
                          <a:spcPct val="100000"/>
                        </a:lnSpc>
                        <a:buClr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1800" b="0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-13 Arts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defTabSz="254666">
                        <a:spcBef>
                          <a:spcPts val="1336"/>
                        </a:spcBef>
                        <a:buFont typeface="Wingdings" panose="05000000000000000000" pitchFamily="2" charset="2"/>
                        <a:buNone/>
                        <a:defRPr sz="2232"/>
                      </a:pPr>
                      <a:r>
                        <a:rPr lang="fr-FR" sz="1800" b="1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En Première </a:t>
                      </a:r>
                    </a:p>
                    <a:p>
                      <a:pPr marL="0" indent="0" defTabSz="254666">
                        <a:spcBef>
                          <a:spcPts val="1336"/>
                        </a:spcBef>
                        <a:buFont typeface="Wingdings" panose="05000000000000000000" pitchFamily="2" charset="2"/>
                        <a:buNone/>
                        <a:defRPr sz="2232"/>
                      </a:pPr>
                      <a:endParaRPr lang="fr-FR" sz="1800" b="1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0" indent="0" defTabSz="254666">
                        <a:spcBef>
                          <a:spcPts val="0"/>
                        </a:spcBef>
                        <a:buClrTx/>
                        <a:buFont typeface="Wingdings" panose="05000000000000000000" pitchFamily="2" charset="2"/>
                        <a:buNone/>
                        <a:defRPr sz="2232"/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-LVC par le CNED</a:t>
                      </a:r>
                    </a:p>
                    <a:p>
                      <a:pPr marL="0" indent="0" defTabSz="254666">
                        <a:spcBef>
                          <a:spcPts val="0"/>
                        </a:spcBef>
                        <a:buClrTx/>
                        <a:buFont typeface="Wingdings" panose="05000000000000000000" pitchFamily="2" charset="2"/>
                        <a:buNone/>
                        <a:defRPr sz="2232"/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-Latin (3h)</a:t>
                      </a:r>
                    </a:p>
                    <a:p>
                      <a:pPr marL="0" indent="0" defTabSz="254666">
                        <a:spcBef>
                          <a:spcPts val="0"/>
                        </a:spcBef>
                        <a:buClrTx/>
                        <a:buFont typeface="Wingdings" panose="05000000000000000000" pitchFamily="2" charset="2"/>
                        <a:buNone/>
                        <a:defRPr sz="2232"/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-DNL (2h)</a:t>
                      </a:r>
                    </a:p>
                    <a:p>
                      <a:pPr marL="0" indent="0" defTabSz="254666">
                        <a:spcBef>
                          <a:spcPts val="1336"/>
                        </a:spcBef>
                        <a:buFont typeface="Wingdings" panose="05000000000000000000" pitchFamily="2" charset="2"/>
                        <a:buNone/>
                        <a:defRPr sz="2232"/>
                      </a:pPr>
                      <a:endParaRPr lang="fr-FR" sz="1800" b="1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0" indent="0" defTabSz="254666">
                        <a:spcBef>
                          <a:spcPts val="1336"/>
                        </a:spcBef>
                        <a:buFont typeface="Wingdings" panose="05000000000000000000" pitchFamily="2" charset="2"/>
                        <a:buNone/>
                        <a:defRPr sz="2232"/>
                      </a:pPr>
                      <a:endParaRPr lang="fr-FR" sz="180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48280" y="314133"/>
            <a:ext cx="122358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>
                <a:solidFill>
                  <a:schemeClr val="tx2"/>
                </a:solidFill>
                <a:latin typeface="Helvetica Light"/>
                <a:cs typeface="Helvetica Neue"/>
              </a:rPr>
              <a:t>    </a:t>
            </a:r>
            <a:r>
              <a:rPr lang="fr-FR" sz="3200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 La classe de Première générale à Gerson  </a:t>
            </a:r>
          </a:p>
        </p:txBody>
      </p:sp>
    </p:spTree>
    <p:extLst>
      <p:ext uri="{BB962C8B-B14F-4D97-AF65-F5344CB8AC3E}">
        <p14:creationId xmlns:p14="http://schemas.microsoft.com/office/powerpoint/2010/main" val="1606820722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12A11913-7D81-42B2-987D-69DB623B06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113978"/>
              </p:ext>
            </p:extLst>
          </p:nvPr>
        </p:nvGraphicFramePr>
        <p:xfrm>
          <a:off x="0" y="1280160"/>
          <a:ext cx="13004799" cy="8473440"/>
        </p:xfrm>
        <a:graphic>
          <a:graphicData uri="http://schemas.openxmlformats.org/drawingml/2006/table">
            <a:tbl>
              <a:tblPr firstRow="1" bandRow="1">
                <a:tableStyleId>{CF821DB8-F4EB-4A41-A1BA-3FCAFE7338EE}</a:tableStyleId>
              </a:tblPr>
              <a:tblGrid>
                <a:gridCol w="38405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843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98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09300">
                <a:tc>
                  <a:txBody>
                    <a:bodyPr/>
                    <a:lstStyle/>
                    <a:p>
                      <a:pPr algn="ctr"/>
                      <a:r>
                        <a:rPr lang="fr-FR" sz="2400" b="0" dirty="0">
                          <a:latin typeface="Helvetica Light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2400" b="1" dirty="0">
                          <a:latin typeface="Helvetica Light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fr-FR" sz="2400" b="1" baseline="0" dirty="0">
                          <a:latin typeface="Helvetica Light"/>
                          <a:cs typeface="Times New Roman" panose="02020603050405020304" pitchFamily="18" charset="0"/>
                        </a:rPr>
                        <a:t>nseignements</a:t>
                      </a:r>
                    </a:p>
                    <a:p>
                      <a:pPr algn="ctr"/>
                      <a:r>
                        <a:rPr lang="fr-FR" sz="2400" baseline="0" dirty="0">
                          <a:latin typeface="Helvetica Light"/>
                          <a:cs typeface="Times New Roman" panose="02020603050405020304" pitchFamily="18" charset="0"/>
                        </a:rPr>
                        <a:t> </a:t>
                      </a:r>
                      <a:endParaRPr lang="fr-FR" sz="2400" b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eaLnBrk="0" hangingPunct="0"/>
                      <a:r>
                        <a:rPr lang="fr-FR" sz="2400" dirty="0">
                          <a:latin typeface="Helvetica Light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fr-FR" sz="2400" b="1" i="0" dirty="0">
                          <a:latin typeface="Helvetica Light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fr-FR" sz="2400" b="1" i="0" baseline="0" dirty="0">
                          <a:latin typeface="Helvetica Light"/>
                          <a:cs typeface="Times New Roman" panose="02020603050405020304" pitchFamily="18" charset="0"/>
                        </a:rPr>
                        <a:t>pécialités </a:t>
                      </a:r>
                      <a:r>
                        <a:rPr lang="fr-FR" sz="2400" b="0" i="0" baseline="0" dirty="0">
                          <a:latin typeface="Helvetica Light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 eaLnBrk="0" hangingPunct="0"/>
                      <a:endParaRPr lang="fr-FR" sz="1800" b="1" i="0" baseline="0" dirty="0">
                        <a:solidFill>
                          <a:srgbClr val="DF5815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algn="ctr" eaLnBrk="0" hangingPunct="0"/>
                      <a:r>
                        <a:rPr lang="fr-FR" sz="1800" b="1" i="0" baseline="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2 en Terminale – 6h</a:t>
                      </a:r>
                      <a:endParaRPr lang="fr-FR" sz="1800" b="1" i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baseline="0" dirty="0">
                          <a:latin typeface="Helvetica Light"/>
                          <a:cs typeface="Times New Roman" panose="02020603050405020304" pitchFamily="18" charset="0"/>
                        </a:rPr>
                        <a:t>       </a:t>
                      </a:r>
                      <a:r>
                        <a:rPr lang="fr-FR" sz="2400" b="1" baseline="0" dirty="0">
                          <a:latin typeface="Helvetica Light"/>
                          <a:cs typeface="Times New Roman" panose="02020603050405020304" pitchFamily="18" charset="0"/>
                        </a:rPr>
                        <a:t>Options </a:t>
                      </a:r>
                    </a:p>
                    <a:p>
                      <a:pPr algn="ctr"/>
                      <a:r>
                        <a:rPr lang="fr-FR" sz="2400" b="0" baseline="0" dirty="0">
                          <a:latin typeface="Helvetica Light"/>
                          <a:cs typeface="Times New Roman" panose="02020603050405020304" pitchFamily="18" charset="0"/>
                        </a:rPr>
                        <a:t>proposées à Gerson</a:t>
                      </a:r>
                      <a:endParaRPr lang="fr-FR" sz="2400" b="0" dirty="0">
                        <a:solidFill>
                          <a:srgbClr val="000000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64140">
                <a:tc>
                  <a:txBody>
                    <a:bodyPr/>
                    <a:lstStyle/>
                    <a:p>
                      <a:pPr marL="187325" indent="0" algn="l">
                        <a:buFont typeface="Wingdings" panose="05000000000000000000" pitchFamily="2" charset="2"/>
                        <a:buNone/>
                      </a:pPr>
                      <a:r>
                        <a:rPr lang="fr-FR" sz="1800" b="1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Tronc commun</a:t>
                      </a:r>
                    </a:p>
                    <a:p>
                      <a:pPr marL="187325" indent="0" algn="l">
                        <a:buFont typeface="Wingdings" panose="05000000000000000000" pitchFamily="2" charset="2"/>
                        <a:buNone/>
                      </a:pPr>
                      <a:endParaRPr lang="fr-FR" sz="1800" b="1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187325" indent="0" algn="l">
                        <a:buFont typeface="Wingdings" panose="05000000000000000000" pitchFamily="2" charset="2"/>
                        <a:buNone/>
                      </a:pPr>
                      <a:endParaRPr lang="fr-FR" sz="1800" b="1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361950" indent="-271463">
                        <a:buFont typeface="Wingdings" panose="05000000000000000000" pitchFamily="2" charset="2"/>
                        <a:buChar char="§"/>
                        <a:tabLst>
                          <a:tab pos="1416050" algn="l"/>
                          <a:tab pos="3863975" algn="l"/>
                        </a:tabLst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Philosophie (4h)</a:t>
                      </a:r>
                    </a:p>
                    <a:p>
                      <a:pPr marL="361950" indent="-271463">
                        <a:buFont typeface="Wingdings" panose="05000000000000000000" pitchFamily="2" charset="2"/>
                        <a:buChar char="§"/>
                        <a:tabLst>
                          <a:tab pos="1416050" algn="l"/>
                          <a:tab pos="3863975" algn="l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361950" indent="-271463">
                        <a:buFont typeface="Wingdings" panose="05000000000000000000" pitchFamily="2" charset="2"/>
                        <a:buChar char="§"/>
                        <a:tabLst>
                          <a:tab pos="1416050" algn="l"/>
                          <a:tab pos="3863975" algn="l"/>
                        </a:tabLst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Histoire Géographie (3h)</a:t>
                      </a:r>
                    </a:p>
                    <a:p>
                      <a:pPr marL="361950" indent="-271463">
                        <a:buFont typeface="Wingdings" panose="05000000000000000000" pitchFamily="2" charset="2"/>
                        <a:buChar char="§"/>
                        <a:tabLst>
                          <a:tab pos="1416050" algn="l"/>
                          <a:tab pos="3863975" algn="l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361950" indent="-271463">
                        <a:buFont typeface="Wingdings" panose="05000000000000000000" pitchFamily="2" charset="2"/>
                        <a:buChar char="§"/>
                        <a:tabLst>
                          <a:tab pos="1416050" algn="l"/>
                          <a:tab pos="3863975" algn="l"/>
                        </a:tabLst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EMC (1/2h)</a:t>
                      </a:r>
                    </a:p>
                    <a:p>
                      <a:pPr marL="361950" indent="-271463">
                        <a:buFont typeface="Wingdings" panose="05000000000000000000" pitchFamily="2" charset="2"/>
                        <a:buChar char="§"/>
                        <a:tabLst>
                          <a:tab pos="1416050" algn="l"/>
                          <a:tab pos="3863975" algn="l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361950" indent="-271463">
                        <a:buFont typeface="Wingdings" panose="05000000000000000000" pitchFamily="2" charset="2"/>
                        <a:buChar char="§"/>
                        <a:tabLst>
                          <a:tab pos="1416050" algn="l"/>
                          <a:tab pos="3863975" algn="l"/>
                        </a:tabLst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LVA et LVB (4h)</a:t>
                      </a:r>
                    </a:p>
                    <a:p>
                      <a:pPr marL="361950" indent="-271463">
                        <a:buFont typeface="Wingdings" panose="05000000000000000000" pitchFamily="2" charset="2"/>
                        <a:buChar char="§"/>
                        <a:tabLst>
                          <a:tab pos="1416050" algn="l"/>
                          <a:tab pos="3863975" algn="l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361950" indent="-271463">
                        <a:buFont typeface="Wingdings" panose="05000000000000000000" pitchFamily="2" charset="2"/>
                        <a:buChar char="§"/>
                        <a:tabLst>
                          <a:tab pos="1416050" algn="l"/>
                          <a:tab pos="3863975" algn="l"/>
                        </a:tabLst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EPS (2h)</a:t>
                      </a:r>
                    </a:p>
                    <a:p>
                      <a:pPr marL="361950" indent="-271463">
                        <a:buFont typeface="Wingdings" panose="05000000000000000000" pitchFamily="2" charset="2"/>
                        <a:buChar char="§"/>
                        <a:tabLst>
                          <a:tab pos="1416050" algn="l"/>
                          <a:tab pos="3863975" algn="l"/>
                        </a:tabLst>
                      </a:pPr>
                      <a:endParaRPr lang="fr-FR" sz="180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361950" indent="-271463">
                        <a:buFont typeface="Wingdings" panose="05000000000000000000" pitchFamily="2" charset="2"/>
                        <a:buChar char="§"/>
                        <a:tabLst>
                          <a:tab pos="1416050" algn="l"/>
                          <a:tab pos="3863975" algn="l"/>
                        </a:tabLst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Enseignement Scientifique (2h)</a:t>
                      </a:r>
                    </a:p>
                    <a:p>
                      <a:endParaRPr lang="fr-FR" sz="1800" b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eaLnBrk="1" hangingPunct="1">
                        <a:buFont typeface="Wingdings" charset="2"/>
                        <a:buNone/>
                      </a:pPr>
                      <a:r>
                        <a:rPr lang="fr-FR" sz="1800" b="1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Spécialités à Gerson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fr-FR" sz="1800" b="1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Mathématiques 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fr-FR" sz="1800" b="1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Physique-Chimie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fr-FR" sz="1800" b="1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Sciences et Vie de la Terre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fr-FR" sz="1800" b="1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Sciences  Economiques et Sociales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fr-FR" sz="1800" b="1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Histoire-Géographie, Géopolitique et Sciences Politiques 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endParaRPr lang="fr-FR" sz="1800" b="1" i="0" u="none" strike="noStrike" kern="1200" baseline="0" dirty="0">
                        <a:solidFill>
                          <a:schemeClr val="bg1"/>
                        </a:solidFill>
                        <a:latin typeface="Helvetica Ligh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fr-FR" sz="1800" b="1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1 spécialité à retirer </a:t>
                      </a:r>
                    </a:p>
                    <a:p>
                      <a:pPr marL="0" indent="0">
                        <a:buFont typeface="Wingdings" pitchFamily="2" charset="2"/>
                        <a:buNone/>
                      </a:pPr>
                      <a:r>
                        <a:rPr lang="fr-FR" sz="1800" b="1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4 combinaisons à Gerson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fr-FR" sz="1800" b="1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Maths/Physique-Chimie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fr-FR" sz="1800" b="1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SVT/Physique-Chimie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fr-FR" sz="1800" b="1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SES/HG, Géopolitique et Sciences politiques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fr-FR" sz="1800" b="1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SES/Maths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endParaRPr lang="fr-FR" sz="1800" b="1" i="0" u="none" strike="noStrike" kern="1200" baseline="0" dirty="0">
                        <a:solidFill>
                          <a:schemeClr val="bg1"/>
                        </a:solidFill>
                        <a:latin typeface="Helvetica Ligh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fr-FR" sz="1800" b="1" i="0" u="none" strike="noStrike" kern="1200" baseline="0" dirty="0">
                        <a:solidFill>
                          <a:schemeClr val="bg1"/>
                        </a:solidFill>
                        <a:latin typeface="Helvetica Ligh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1800" b="1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Spécialités hors Gerson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fr-FR" sz="1800" b="0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Sciences de l’Ingénierie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fr-FR" sz="1800" b="0" i="0" u="none" strike="noStrike" kern="1200" baseline="0" dirty="0">
                          <a:solidFill>
                            <a:schemeClr val="bg1"/>
                          </a:solidFill>
                          <a:latin typeface="Helvetica Light"/>
                          <a:ea typeface="+mn-ea"/>
                          <a:cs typeface="Times New Roman" panose="02020603050405020304" pitchFamily="18" charset="0"/>
                        </a:rPr>
                        <a:t>Numérique et sciences informatiques</a:t>
                      </a:r>
                      <a:endParaRPr lang="fr-FR" sz="1800" b="1" i="0" u="none" strike="noStrike" kern="1200" baseline="0" dirty="0">
                        <a:solidFill>
                          <a:schemeClr val="bg1"/>
                        </a:solidFill>
                        <a:latin typeface="Helvetica Ligh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Font typeface="Wingdings" panose="05000000000000000000" pitchFamily="2" charset="2"/>
                        <a:buChar char="§"/>
                      </a:pPr>
                      <a:r>
                        <a:rPr lang="fr-FR" sz="1800" b="0" i="0" kern="1200" dirty="0">
                          <a:solidFill>
                            <a:schemeClr val="bg1"/>
                          </a:solidFill>
                          <a:latin typeface="Helvetica Light"/>
                          <a:ea typeface="Calibri"/>
                          <a:cs typeface="Times New Roman" panose="02020603050405020304" pitchFamily="18" charset="0"/>
                        </a:rPr>
                        <a:t>Humanités, littérature et philosophie</a:t>
                      </a:r>
                    </a:p>
                    <a:p>
                      <a:pPr marL="361950" lvl="5" indent="-344488" algn="just">
                        <a:lnSpc>
                          <a:spcPct val="100000"/>
                        </a:lnSpc>
                        <a:buClr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fr-FR" sz="1800" b="0" i="0" kern="1200" dirty="0">
                          <a:solidFill>
                            <a:schemeClr val="bg1"/>
                          </a:solidFill>
                          <a:latin typeface="Helvetica Light"/>
                          <a:ea typeface="Calibri"/>
                          <a:cs typeface="Times New Roman" panose="02020603050405020304" pitchFamily="18" charset="0"/>
                        </a:rPr>
                        <a:t>Langues, littératures et cultures étrangères</a:t>
                      </a:r>
                    </a:p>
                    <a:p>
                      <a:pPr marL="361950" lvl="5" indent="-344488" algn="just">
                        <a:lnSpc>
                          <a:spcPct val="100000"/>
                        </a:lnSpc>
                        <a:buClr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fr-FR" sz="1800" b="0" i="0" kern="1200" dirty="0">
                          <a:solidFill>
                            <a:schemeClr val="bg1"/>
                          </a:solidFill>
                          <a:latin typeface="Helvetica Light"/>
                          <a:ea typeface="Calibri"/>
                          <a:cs typeface="Times New Roman" panose="02020603050405020304" pitchFamily="18" charset="0"/>
                        </a:rPr>
                        <a:t>Littérature, langues et cultures de l’Antiquité </a:t>
                      </a:r>
                    </a:p>
                    <a:p>
                      <a:pPr marL="361950" lvl="5" indent="-344488" algn="just">
                        <a:lnSpc>
                          <a:spcPct val="100000"/>
                        </a:lnSpc>
                        <a:buClr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fr-FR" sz="1800" b="0" i="0" kern="1200" dirty="0">
                          <a:solidFill>
                            <a:schemeClr val="bg1"/>
                          </a:solidFill>
                          <a:latin typeface="Helvetica Light"/>
                          <a:ea typeface="Calibri"/>
                          <a:cs typeface="Times New Roman" panose="02020603050405020304" pitchFamily="18" charset="0"/>
                        </a:rPr>
                        <a:t>Education Physique, pratiques et culture sport</a:t>
                      </a:r>
                    </a:p>
                    <a:p>
                      <a:pPr marL="361950" lvl="5" indent="-344488" algn="just">
                        <a:lnSpc>
                          <a:spcPct val="100000"/>
                        </a:lnSpc>
                        <a:buClr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fr-FR" sz="1800" b="0" i="0" kern="1200" dirty="0">
                          <a:solidFill>
                            <a:schemeClr val="bg1"/>
                          </a:solidFill>
                          <a:latin typeface="Helvetica Light"/>
                          <a:ea typeface="Calibri"/>
                          <a:cs typeface="Times New Roman" panose="02020603050405020304" pitchFamily="18" charset="0"/>
                        </a:rPr>
                        <a:t>Biologie écologie </a:t>
                      </a:r>
                    </a:p>
                    <a:p>
                      <a:pPr marL="361950" lvl="5" indent="-344488" algn="just">
                        <a:lnSpc>
                          <a:spcPct val="100000"/>
                        </a:lnSpc>
                        <a:buClr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fr-FR" sz="1800" b="0" i="0" kern="1200" dirty="0">
                          <a:solidFill>
                            <a:schemeClr val="bg1"/>
                          </a:solidFill>
                          <a:latin typeface="Helvetica Light"/>
                          <a:ea typeface="Calibri"/>
                          <a:cs typeface="Times New Roman" panose="02020603050405020304" pitchFamily="18" charset="0"/>
                        </a:rPr>
                        <a:t>Arts</a:t>
                      </a:r>
                      <a:endParaRPr lang="fr-FR" sz="1800" b="0" i="0" u="none" strike="noStrike" kern="1200" baseline="0" dirty="0">
                        <a:solidFill>
                          <a:schemeClr val="bg1"/>
                        </a:solidFill>
                        <a:latin typeface="Helvetica Ligh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defTabSz="254666">
                        <a:spcBef>
                          <a:spcPts val="1336"/>
                        </a:spcBef>
                        <a:buFont typeface="Wingdings" panose="05000000000000000000" pitchFamily="2" charset="2"/>
                        <a:buNone/>
                        <a:defRPr sz="2232"/>
                      </a:pPr>
                      <a:endParaRPr lang="fr-FR" sz="1800" b="1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0" indent="0" defTabSz="254666">
                        <a:spcBef>
                          <a:spcPts val="1336"/>
                        </a:spcBef>
                        <a:buFont typeface="Wingdings" panose="05000000000000000000" pitchFamily="2" charset="2"/>
                        <a:buNone/>
                        <a:defRPr sz="2232"/>
                      </a:pPr>
                      <a:r>
                        <a:rPr lang="fr-FR" sz="1800" b="1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En Terminale</a:t>
                      </a:r>
                      <a:endParaRPr lang="fr-FR" sz="1800" b="1" baseline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0" indent="0" defTabSz="254666">
                        <a:spcBef>
                          <a:spcPts val="1336"/>
                        </a:spcBef>
                        <a:buFont typeface="Wingdings" panose="05000000000000000000" pitchFamily="2" charset="2"/>
                        <a:buNone/>
                        <a:defRPr sz="2232"/>
                      </a:pPr>
                      <a:r>
                        <a:rPr lang="fr-FR" sz="1800" b="1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1 enseignement parmi:</a:t>
                      </a:r>
                    </a:p>
                    <a:p>
                      <a:pPr marL="342900" indent="-342900" defTabSz="254666">
                        <a:spcBef>
                          <a:spcPts val="0"/>
                        </a:spcBef>
                        <a:buClrTx/>
                        <a:buFont typeface="Wingdings" panose="05000000000000000000" pitchFamily="2" charset="2"/>
                        <a:buChar char="§"/>
                        <a:defRPr sz="2232"/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Maths complémentaires (3h)</a:t>
                      </a:r>
                    </a:p>
                    <a:p>
                      <a:pPr marL="342900" indent="-342900" defTabSz="254666">
                        <a:spcBef>
                          <a:spcPts val="0"/>
                        </a:spcBef>
                        <a:buClrTx/>
                        <a:buFont typeface="Wingdings" panose="05000000000000000000" pitchFamily="2" charset="2"/>
                        <a:buChar char="§"/>
                        <a:defRPr sz="2232"/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Maths expertes (3h)</a:t>
                      </a:r>
                    </a:p>
                    <a:p>
                      <a:pPr marL="342900" indent="-342900" defTabSz="254666">
                        <a:spcBef>
                          <a:spcPts val="0"/>
                        </a:spcBef>
                        <a:buClrTx/>
                        <a:buFont typeface="Wingdings" panose="05000000000000000000" pitchFamily="2" charset="2"/>
                        <a:buChar char="§"/>
                        <a:defRPr sz="2232"/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Droit et grands enjeux du monde contemporain (3h)</a:t>
                      </a:r>
                    </a:p>
                    <a:p>
                      <a:pPr marL="0" indent="0" defTabSz="254666">
                        <a:spcBef>
                          <a:spcPts val="1336"/>
                        </a:spcBef>
                        <a:buNone/>
                        <a:defRPr sz="2232"/>
                      </a:pPr>
                      <a:r>
                        <a:rPr lang="fr-FR" sz="1800" b="1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1 enseignement parmi:</a:t>
                      </a:r>
                    </a:p>
                    <a:p>
                      <a:pPr marL="425450" lvl="3" indent="-342900" defTabSz="254666">
                        <a:spcBef>
                          <a:spcPts val="0"/>
                        </a:spcBef>
                        <a:buClrTx/>
                        <a:buSzPct val="115000"/>
                        <a:buFont typeface="Wingdings" panose="05000000000000000000" pitchFamily="2" charset="2"/>
                        <a:buChar char="§"/>
                        <a:defRPr sz="2232"/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LVC par le CNED</a:t>
                      </a:r>
                    </a:p>
                    <a:p>
                      <a:pPr marL="425450" lvl="3" indent="-342900" defTabSz="254666">
                        <a:spcBef>
                          <a:spcPts val="0"/>
                        </a:spcBef>
                        <a:buClrTx/>
                        <a:buSzPct val="115000"/>
                        <a:buFont typeface="Wingdings" panose="05000000000000000000" pitchFamily="2" charset="2"/>
                        <a:buChar char="§"/>
                        <a:defRPr sz="2232"/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Latin (3h)</a:t>
                      </a:r>
                    </a:p>
                    <a:p>
                      <a:pPr marL="425450" lvl="3" indent="-342900" defTabSz="254666">
                        <a:spcBef>
                          <a:spcPts val="0"/>
                        </a:spcBef>
                        <a:buClrTx/>
                        <a:buSzPct val="115000"/>
                        <a:buFont typeface="Wingdings" panose="05000000000000000000" pitchFamily="2" charset="2"/>
                        <a:buChar char="§"/>
                        <a:defRPr sz="2232"/>
                      </a:pPr>
                      <a:r>
                        <a:rPr lang="fr-FR" sz="180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DNL (2h)</a:t>
                      </a:r>
                    </a:p>
                    <a:p>
                      <a:pPr marL="425450" lvl="3" indent="-342900" defTabSz="254666">
                        <a:spcBef>
                          <a:spcPts val="0"/>
                        </a:spcBef>
                        <a:buClrTx/>
                        <a:buSzPct val="115000"/>
                        <a:buFont typeface="Wingdings" panose="05000000000000000000" pitchFamily="2" charset="2"/>
                        <a:buChar char="§"/>
                        <a:defRPr sz="2232"/>
                      </a:pPr>
                      <a:endParaRPr lang="fr-FR" sz="180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425450" lvl="3" indent="-342900" defTabSz="254666">
                        <a:spcBef>
                          <a:spcPts val="0"/>
                        </a:spcBef>
                        <a:buClrTx/>
                        <a:buSzPct val="115000"/>
                        <a:buFont typeface="Wingdings" panose="05000000000000000000" pitchFamily="2" charset="2"/>
                        <a:buChar char="§"/>
                        <a:defRPr sz="2232"/>
                      </a:pPr>
                      <a:endParaRPr lang="fr-FR" sz="180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425450" lvl="3" indent="-342900" defTabSz="254666">
                        <a:spcBef>
                          <a:spcPts val="0"/>
                        </a:spcBef>
                        <a:buClrTx/>
                        <a:buSzPct val="115000"/>
                        <a:buFont typeface="Wingdings" panose="05000000000000000000" pitchFamily="2" charset="2"/>
                        <a:buChar char="§"/>
                        <a:defRPr sz="2232"/>
                      </a:pPr>
                      <a:r>
                        <a:rPr lang="fr-FR" sz="1800" b="1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Anglais étoile : option interne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86A885EE-A9FA-4598-96B2-FCA5BA8CC83C}"/>
              </a:ext>
            </a:extLst>
          </p:cNvPr>
          <p:cNvSpPr/>
          <p:nvPr/>
        </p:nvSpPr>
        <p:spPr>
          <a:xfrm>
            <a:off x="231649" y="323010"/>
            <a:ext cx="12452472" cy="64633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fr-FR" dirty="0">
                <a:solidFill>
                  <a:schemeClr val="bg1"/>
                </a:solidFill>
                <a:latin typeface="Helvetica Light"/>
                <a:cs typeface="Times New Roman" panose="02020603050405020304" pitchFamily="18" charset="0"/>
              </a:rPr>
              <a:t> La classe de Terminale générale à Gerson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0554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68986" y="531455"/>
            <a:ext cx="122903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  <a:latin typeface="Helvetica Light"/>
                <a:cs typeface="Helvetica Neue"/>
              </a:rPr>
              <a:t>A Gerson, les qualités et exigences attendues par filière </a:t>
            </a:r>
          </a:p>
          <a:p>
            <a:r>
              <a:rPr lang="fr-FR" dirty="0">
                <a:solidFill>
                  <a:schemeClr val="bg1"/>
                </a:solidFill>
                <a:latin typeface="Helvetica Light"/>
                <a:cs typeface="Helvetica Neue"/>
              </a:rPr>
              <a:t>dès la seconde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21CA1B53-4955-4358-8390-28DF916137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28895"/>
              </p:ext>
            </p:extLst>
          </p:nvPr>
        </p:nvGraphicFramePr>
        <p:xfrm>
          <a:off x="585216" y="2218944"/>
          <a:ext cx="12191999" cy="68635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70963">
                  <a:extLst>
                    <a:ext uri="{9D8B030D-6E8A-4147-A177-3AD203B41FA5}">
                      <a16:colId xmlns:a16="http://schemas.microsoft.com/office/drawing/2014/main" val="4214225440"/>
                    </a:ext>
                  </a:extLst>
                </a:gridCol>
                <a:gridCol w="6121036">
                  <a:extLst>
                    <a:ext uri="{9D8B030D-6E8A-4147-A177-3AD203B41FA5}">
                      <a16:colId xmlns:a16="http://schemas.microsoft.com/office/drawing/2014/main" val="1842706725"/>
                    </a:ext>
                  </a:extLst>
                </a:gridCol>
              </a:tblGrid>
              <a:tr h="1855032"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bg1"/>
                          </a:solidFill>
                          <a:latin typeface="Helvetica Light"/>
                          <a:ea typeface="Helvetica Neue" panose="02000503000000020004" pitchFamily="2" charset="0"/>
                          <a:cs typeface="Times New Roman" panose="02020603050405020304" pitchFamily="18" charset="0"/>
                        </a:rPr>
                        <a:t>      </a:t>
                      </a:r>
                    </a:p>
                    <a:p>
                      <a:pPr algn="ctr"/>
                      <a:r>
                        <a:rPr lang="fr-FR" sz="2400" b="1" dirty="0">
                          <a:solidFill>
                            <a:schemeClr val="bg1"/>
                          </a:solidFill>
                          <a:latin typeface="Helvetica Light"/>
                          <a:ea typeface="Helvetica Neue" panose="02000503000000020004" pitchFamily="2" charset="0"/>
                          <a:cs typeface="Times New Roman" panose="02020603050405020304" pitchFamily="18" charset="0"/>
                        </a:rPr>
                        <a:t>Filière économique : Maths/SES/HGGSP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bg1"/>
                          </a:solidFill>
                          <a:latin typeface="Helvetica Light"/>
                          <a:ea typeface="Helvetica Neue" panose="02000503000000020004" pitchFamily="2" charset="0"/>
                          <a:cs typeface="Times New Roman" panose="02020603050405020304" pitchFamily="18" charset="0"/>
                        </a:rPr>
                        <a:t>          </a:t>
                      </a:r>
                    </a:p>
                    <a:p>
                      <a:pPr algn="ctr"/>
                      <a:r>
                        <a:rPr lang="fr-FR" sz="2400" b="1" dirty="0">
                          <a:solidFill>
                            <a:schemeClr val="bg1"/>
                          </a:solidFill>
                          <a:latin typeface="Helvetica Light"/>
                          <a:ea typeface="Helvetica Neue" panose="02000503000000020004" pitchFamily="2" charset="0"/>
                          <a:cs typeface="Times New Roman" panose="02020603050405020304" pitchFamily="18" charset="0"/>
                        </a:rPr>
                        <a:t>Filière scientifique : Maths/Physique/SVT</a:t>
                      </a:r>
                    </a:p>
                    <a:p>
                      <a:r>
                        <a:rPr lang="fr-FR" sz="2400" b="1" dirty="0">
                          <a:solidFill>
                            <a:schemeClr val="bg1"/>
                          </a:solidFill>
                          <a:latin typeface="Helvetica Light"/>
                          <a:ea typeface="Helvetica Neue" panose="02000503000000020004" pitchFamily="2" charset="0"/>
                          <a:cs typeface="Times New Roman" panose="02020603050405020304" pitchFamily="18" charset="0"/>
                        </a:rPr>
                        <a:t>       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1095434"/>
                  </a:ext>
                </a:extLst>
              </a:tr>
              <a:tr h="5008527">
                <a:tc>
                  <a:txBody>
                    <a:bodyPr/>
                    <a:lstStyle/>
                    <a:p>
                      <a:pPr marL="457200" marR="0" lvl="0" indent="-457200" algn="l" defTabSz="9753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endParaRPr lang="fr-FR" baseline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-457200" algn="l" defTabSz="9753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fr-FR" baseline="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Culture générale étendue</a:t>
                      </a:r>
                    </a:p>
                    <a:p>
                      <a:pPr marL="457200" marR="0" lvl="0" indent="-457200" algn="l" defTabSz="9753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endParaRPr lang="fr-FR" baseline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-457200" algn="l" defTabSz="9753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fr-FR" baseline="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Qualités d’analyse et méthode</a:t>
                      </a:r>
                    </a:p>
                    <a:p>
                      <a:pPr marL="457200" marR="0" lvl="0" indent="-457200" algn="l" defTabSz="9753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endParaRPr lang="fr-FR" baseline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-457200" algn="l" defTabSz="9753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fr-FR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Goût pour la pluridisciplinarité</a:t>
                      </a:r>
                    </a:p>
                    <a:p>
                      <a:pPr marL="457200" marR="0" lvl="0" indent="-457200" algn="l" defTabSz="9753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endParaRPr lang="fr-FR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-457200" algn="l" defTabSz="9753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fr-FR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Intérêt</a:t>
                      </a:r>
                      <a:r>
                        <a:rPr lang="fr-FR" baseline="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 pour l’actualité socio-économique</a:t>
                      </a:r>
                    </a:p>
                    <a:p>
                      <a:pPr marL="457200" marR="0" lvl="0" indent="-457200" algn="l" defTabSz="9753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endParaRPr lang="fr-FR" baseline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-457200" algn="l" defTabSz="9753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fr-FR" baseline="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Aisance en expression écrite et orale</a:t>
                      </a:r>
                    </a:p>
                    <a:p>
                      <a:pPr marL="457200" marR="0" lvl="0" indent="-457200" algn="l" defTabSz="9753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endParaRPr lang="fr-FR" baseline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-457200" algn="l" defTabSz="9753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fr-FR" baseline="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Maitrise de l’orthographe</a:t>
                      </a:r>
                    </a:p>
                    <a:p>
                      <a:endParaRPr lang="fr-FR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Wingdings" charset="2"/>
                        <a:buNone/>
                      </a:pPr>
                      <a:endParaRPr lang="fr-FR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625475" indent="-442913">
                        <a:buFont typeface="Wingdings" charset="2"/>
                        <a:buChar char="ü"/>
                        <a:tabLst/>
                      </a:pPr>
                      <a:r>
                        <a:rPr lang="fr-FR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Culture</a:t>
                      </a:r>
                      <a:r>
                        <a:rPr lang="fr-FR" baseline="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 et démarche scientifique</a:t>
                      </a:r>
                    </a:p>
                    <a:p>
                      <a:pPr marL="182562" indent="0">
                        <a:buFont typeface="Wingdings" charset="2"/>
                        <a:buNone/>
                        <a:tabLst/>
                      </a:pPr>
                      <a:endParaRPr lang="fr-FR" baseline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625475" indent="-442913">
                        <a:buFont typeface="Wingdings" charset="2"/>
                        <a:buChar char="ü"/>
                        <a:tabLst/>
                      </a:pPr>
                      <a:r>
                        <a:rPr lang="fr-FR" baseline="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Capacités d’abstraction et raisonnement</a:t>
                      </a:r>
                    </a:p>
                    <a:p>
                      <a:pPr marL="625475" indent="-442913">
                        <a:buFont typeface="Wingdings" charset="2"/>
                        <a:buChar char="ü"/>
                        <a:tabLst/>
                      </a:pPr>
                      <a:endParaRPr lang="fr-FR" baseline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625475" marR="0" lvl="0" indent="-442913" algn="l" defTabSz="9753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fr-FR" baseline="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Goût de l’expérimentation</a:t>
                      </a:r>
                    </a:p>
                    <a:p>
                      <a:pPr marL="625475" marR="0" lvl="0" indent="-442913" algn="l" defTabSz="9753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endParaRPr lang="fr-FR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625475" indent="-442913">
                        <a:buFont typeface="Wingdings" charset="2"/>
                        <a:buChar char="ü"/>
                        <a:tabLst/>
                      </a:pPr>
                      <a:r>
                        <a:rPr lang="fr-FR" baseline="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Sens de l’observation</a:t>
                      </a:r>
                    </a:p>
                    <a:p>
                      <a:pPr marL="625475" indent="-442913">
                        <a:buFont typeface="Wingdings" charset="2"/>
                        <a:buChar char="ü"/>
                        <a:tabLst/>
                      </a:pPr>
                      <a:endParaRPr lang="fr-FR" baseline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625475" marR="0" lvl="0" indent="-442913" algn="l" defTabSz="9753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fr-FR" baseline="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Rigueur et méthode</a:t>
                      </a:r>
                    </a:p>
                    <a:p>
                      <a:pPr marL="625475" marR="0" lvl="0" indent="-442913" algn="l" defTabSz="9753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endParaRPr lang="fr-FR" baseline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pPr marL="625475" marR="0" lvl="0" indent="-442913" algn="l" defTabSz="9753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charset="2"/>
                        <a:buChar char="ü"/>
                        <a:tabLst/>
                        <a:defRPr/>
                      </a:pPr>
                      <a:r>
                        <a:rPr lang="fr-FR" baseline="0" dirty="0">
                          <a:solidFill>
                            <a:schemeClr val="bg1"/>
                          </a:solidFill>
                          <a:latin typeface="Helvetica Light"/>
                          <a:cs typeface="Times New Roman" panose="02020603050405020304" pitchFamily="18" charset="0"/>
                        </a:rPr>
                        <a:t>Maitrise de l’orthographe</a:t>
                      </a:r>
                    </a:p>
                    <a:p>
                      <a:pPr marL="182562" indent="0">
                        <a:buFont typeface="Wingdings" charset="2"/>
                        <a:buNone/>
                        <a:tabLst/>
                      </a:pPr>
                      <a:endParaRPr lang="fr-FR" baseline="0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  <a:p>
                      <a:endParaRPr lang="fr-FR" dirty="0">
                        <a:solidFill>
                          <a:schemeClr val="bg1"/>
                        </a:solidFill>
                        <a:latin typeface="Helvetica Light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0646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920280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42464D"/>
      </a:dk2>
      <a:lt2>
        <a:srgbClr val="D4D6D9"/>
      </a:lt2>
      <a:accent1>
        <a:srgbClr val="095CC4"/>
      </a:accent1>
      <a:accent2>
        <a:srgbClr val="1B8518"/>
      </a:accent2>
      <a:accent3>
        <a:srgbClr val="D3B21C"/>
      </a:accent3>
      <a:accent4>
        <a:srgbClr val="D45510"/>
      </a:accent4>
      <a:accent5>
        <a:srgbClr val="BA120A"/>
      </a:accent5>
      <a:accent6>
        <a:srgbClr val="62298A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95CC4"/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11598</TotalTime>
  <Words>2495</Words>
  <Application>Microsoft Office PowerPoint</Application>
  <PresentationFormat>Personnalisé</PresentationFormat>
  <Paragraphs>541</Paragraphs>
  <Slides>28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9" baseType="lpstr">
      <vt:lpstr>Arial</vt:lpstr>
      <vt:lpstr>Avenir Roman</vt:lpstr>
      <vt:lpstr>Calibri</vt:lpstr>
      <vt:lpstr>Calibri Light</vt:lpstr>
      <vt:lpstr>Helvetica Light</vt:lpstr>
      <vt:lpstr>Helvetica Neue</vt:lpstr>
      <vt:lpstr>Helvetica Neue Bold Condensed</vt:lpstr>
      <vt:lpstr>Helvetica Neue Light</vt:lpstr>
      <vt:lpstr>Times New Roman</vt:lpstr>
      <vt:lpstr>Wingdings</vt:lpstr>
      <vt:lpstr>Thème Office</vt:lpstr>
      <vt:lpstr>Orientation </vt:lpstr>
      <vt:lpstr>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Classes préparatoires Gerson Terminales S 2025</vt:lpstr>
      <vt:lpstr>Présentation PowerPoint</vt:lpstr>
      <vt:lpstr>Présentation PowerPoint</vt:lpstr>
      <vt:lpstr>  Quelle prépa pour quels débouchés?   </vt:lpstr>
      <vt:lpstr> Les Ecoles post-bac</vt:lpstr>
      <vt:lpstr>L’ université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L’étranger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Orientation Seconde</dc:title>
  <dc:creator>Claire Challier</dc:creator>
  <cp:lastModifiedBy>Nelly Parra-Moreno</cp:lastModifiedBy>
  <cp:revision>297</cp:revision>
  <cp:lastPrinted>2025-10-09T15:40:45Z</cp:lastPrinted>
  <dcterms:modified xsi:type="dcterms:W3CDTF">2025-10-15T10:04:50Z</dcterms:modified>
</cp:coreProperties>
</file>