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07" r:id="rId1"/>
  </p:sldMasterIdLst>
  <p:notesMasterIdLst>
    <p:notesMasterId r:id="rId20"/>
  </p:notesMasterIdLst>
  <p:handoutMasterIdLst>
    <p:handoutMasterId r:id="rId21"/>
  </p:handoutMasterIdLst>
  <p:sldIdLst>
    <p:sldId id="355" r:id="rId2"/>
    <p:sldId id="354" r:id="rId3"/>
    <p:sldId id="358" r:id="rId4"/>
    <p:sldId id="368" r:id="rId5"/>
    <p:sldId id="359" r:id="rId6"/>
    <p:sldId id="356" r:id="rId7"/>
    <p:sldId id="309" r:id="rId8"/>
    <p:sldId id="307" r:id="rId9"/>
    <p:sldId id="369" r:id="rId10"/>
    <p:sldId id="370" r:id="rId11"/>
    <p:sldId id="371" r:id="rId12"/>
    <p:sldId id="372" r:id="rId13"/>
    <p:sldId id="376" r:id="rId14"/>
    <p:sldId id="373" r:id="rId15"/>
    <p:sldId id="363" r:id="rId16"/>
    <p:sldId id="261" r:id="rId17"/>
    <p:sldId id="360" r:id="rId18"/>
    <p:sldId id="453" r:id="rId19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bg2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bg2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bg2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bg2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bg2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b="1" kern="1200">
        <a:solidFill>
          <a:schemeClr val="bg2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b="1" kern="1200">
        <a:solidFill>
          <a:schemeClr val="bg2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b="1" kern="1200">
        <a:solidFill>
          <a:schemeClr val="bg2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b="1" kern="1200">
        <a:solidFill>
          <a:schemeClr val="bg2"/>
        </a:solidFill>
        <a:latin typeface="Times New Roman" pitchFamily="18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  <a:srgbClr val="99FFCC"/>
    <a:srgbClr val="009900"/>
    <a:srgbClr val="FFFF00"/>
    <a:srgbClr val="0000CC"/>
    <a:srgbClr val="FFFF99"/>
    <a:srgbClr val="C1C4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7" autoAdjust="0"/>
    <p:restoredTop sz="94660"/>
  </p:normalViewPr>
  <p:slideViewPr>
    <p:cSldViewPr>
      <p:cViewPr varScale="1">
        <p:scale>
          <a:sx n="53" d="100"/>
          <a:sy n="53" d="100"/>
        </p:scale>
        <p:origin x="1334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77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defRPr>
            </a:pPr>
            <a:r>
              <a:rPr lang="fr-FR" sz="200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GERSON Scientifiques 2022</a:t>
            </a:r>
          </a:p>
        </c:rich>
      </c:tx>
      <c:layout>
        <c:manualLayout>
          <c:xMode val="edge"/>
          <c:yMode val="edge"/>
          <c:x val="0.38372703700655902"/>
          <c:y val="0.90740941003223696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7692373239362821"/>
          <c:y val="0.19562387367117115"/>
          <c:w val="0.68465129046898598"/>
          <c:h val="0.63801725372374996"/>
        </c:manualLayout>
      </c:layout>
      <c:pie3DChart>
        <c:varyColors val="1"/>
        <c:ser>
          <c:idx val="0"/>
          <c:order val="0"/>
          <c:explosion val="27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5F5F-4CF1-83B9-9E95C87A85F3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F5F-4CF1-83B9-9E95C87A85F3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3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5F5F-4CF1-83B9-9E95C87A85F3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4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7-5F5F-4CF1-83B9-9E95C87A85F3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5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9-5F5F-4CF1-83B9-9E95C87A85F3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6"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B-5F5F-4CF1-83B9-9E95C87A85F3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D-5F5F-4CF1-83B9-9E95C87A85F3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2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F-5F5F-4CF1-83B9-9E95C87A85F3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3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1-5F5F-4CF1-83B9-9E95C87A85F3}"/>
              </c:ext>
            </c:extLst>
          </c:dPt>
          <c:dPt>
            <c:idx val="9"/>
            <c:bubble3D val="0"/>
            <c:spPr>
              <a:gradFill rotWithShape="1">
                <a:gsLst>
                  <a:gs pos="0">
                    <a:schemeClr val="accent4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4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3-5F5F-4CF1-83B9-9E95C87A85F3}"/>
              </c:ext>
            </c:extLst>
          </c:dPt>
          <c:dPt>
            <c:idx val="10"/>
            <c:bubble3D val="0"/>
            <c:spPr>
              <a:gradFill rotWithShape="1">
                <a:gsLst>
                  <a:gs pos="0">
                    <a:schemeClr val="accent5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5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5-5F5F-4CF1-83B9-9E95C87A85F3}"/>
              </c:ext>
            </c:extLst>
          </c:dPt>
          <c:dPt>
            <c:idx val="11"/>
            <c:bubble3D val="0"/>
            <c:spPr>
              <a:gradFill rotWithShape="1">
                <a:gsLst>
                  <a:gs pos="0">
                    <a:schemeClr val="accent6">
                      <a:lumMod val="6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6">
                      <a:lumMod val="6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7-5F5F-4CF1-83B9-9E95C87A85F3}"/>
              </c:ext>
            </c:extLst>
          </c:dPt>
          <c:dPt>
            <c:idx val="12"/>
            <c:bubble3D val="0"/>
            <c:spPr>
              <a:gradFill rotWithShape="1">
                <a:gsLst>
                  <a:gs pos="0">
                    <a:schemeClr val="accent1">
                      <a:lumMod val="80000"/>
                      <a:lumOff val="20000"/>
                      <a:tint val="100000"/>
                      <a:shade val="100000"/>
                      <a:satMod val="130000"/>
                    </a:schemeClr>
                  </a:gs>
                  <a:gs pos="100000">
                    <a:schemeClr val="accent1">
                      <a:lumMod val="80000"/>
                      <a:lumOff val="20000"/>
                      <a:tint val="50000"/>
                      <a:shade val="100000"/>
                      <a:satMod val="350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19-5F5F-4CF1-83B9-9E95C87A85F3}"/>
              </c:ext>
            </c:extLst>
          </c:dPt>
          <c:dLbls>
            <c:dLbl>
              <c:idx val="0"/>
              <c:layout>
                <c:manualLayout>
                  <c:x val="-8.4867578231508545E-4"/>
                  <c:y val="-3.3097183708439663E-2"/>
                </c:manualLayout>
              </c:layout>
              <c:tx>
                <c:rich>
                  <a:bodyPr/>
                  <a:lstStyle/>
                  <a:p>
                    <a:r>
                      <a:rPr lang="fr-FR" sz="1600" baseline="0" dirty="0">
                        <a:solidFill>
                          <a:schemeClr val="tx1"/>
                        </a:solidFill>
                      </a:rPr>
                      <a:t>Classes Préparatoire aux Grandes Ecoles
33,9%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F5F-4CF1-83B9-9E95C87A85F3}"/>
                </c:ext>
              </c:extLst>
            </c:dLbl>
            <c:dLbl>
              <c:idx val="1"/>
              <c:layout>
                <c:manualLayout>
                  <c:x val="9.1553906459779816E-2"/>
                  <c:y val="-3.9654713801328921E-2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baseline="0"/>
                      <a:t>Prépa intégrée Ingénieur</a:t>
                    </a:r>
                    <a:endParaRPr lang="en-US" sz="1600" b="1"/>
                  </a:p>
                  <a:p>
                    <a:r>
                      <a:rPr lang="en-US" sz="1600" b="1" baseline="0"/>
                      <a:t>25%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F5F-4CF1-83B9-9E95C87A85F3}"/>
                </c:ext>
              </c:extLst>
            </c:dLbl>
            <c:dLbl>
              <c:idx val="2"/>
              <c:layout>
                <c:manualLayout>
                  <c:x val="-1.3165297819057897E-2"/>
                  <c:y val="-5.8273391017273427E-3"/>
                </c:manualLayout>
              </c:layout>
              <c:tx>
                <c:rich>
                  <a:bodyPr/>
                  <a:lstStyle/>
                  <a:p>
                    <a:r>
                      <a:rPr lang="en-US" sz="1600" b="1" baseline="0"/>
                      <a:t>Médecine PASS
17,9%</a:t>
                    </a:r>
                    <a:endParaRPr lang="en-US" sz="1600" b="1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F5F-4CF1-83B9-9E95C87A85F3}"/>
                </c:ext>
              </c:extLst>
            </c:dLbl>
            <c:dLbl>
              <c:idx val="3"/>
              <c:layout>
                <c:manualLayout>
                  <c:x val="-5.6247361846663527E-2"/>
                  <c:y val="0.10539854951845627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Médecine L.AS
3,6%</a:t>
                    </a:r>
                    <a:endParaRPr lang="en-US" sz="160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F5F-4CF1-83B9-9E95C87A85F3}"/>
                </c:ext>
              </c:extLst>
            </c:dLbl>
            <c:dLbl>
              <c:idx val="4"/>
              <c:layout>
                <c:manualLayout>
                  <c:x val="-3.427488773056437E-2"/>
                  <c:y val="4.07934781934883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defRPr>
                    </a:pPr>
                    <a:r>
                      <a:rPr lang="en-US" sz="1600" baseline="0" dirty="0">
                        <a:solidFill>
                          <a:schemeClr val="tx1"/>
                        </a:solidFill>
                      </a:rPr>
                      <a:t>Post-bac Commerce </a:t>
                    </a:r>
                  </a:p>
                  <a:p>
                    <a:pPr>
                      <a:defRPr sz="1600" b="1" i="0" u="none" strike="noStrike" kern="1200" baseline="0">
                        <a:solidFill>
                          <a:schemeClr val="tx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defRPr>
                    </a:pPr>
                    <a:r>
                      <a:rPr lang="en-US" sz="1600" baseline="0" dirty="0">
                        <a:solidFill>
                          <a:schemeClr val="tx1"/>
                        </a:solidFill>
                      </a:rPr>
                      <a:t>3,6%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488812537817193"/>
                      <c:h val="0.1174867431229627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5F5F-4CF1-83B9-9E95C87A85F3}"/>
                </c:ext>
              </c:extLst>
            </c:dLbl>
            <c:dLbl>
              <c:idx val="5"/>
              <c:layout>
                <c:manualLayout>
                  <c:x val="-8.1912960084324887E-2"/>
                  <c:y val="-2.681655495883736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>
                        <a:solidFill>
                          <a:schemeClr val="tx1"/>
                        </a:solidFill>
                      </a:rPr>
                      <a:t>Dauphine 3,6%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F5F-4CF1-83B9-9E95C87A85F3}"/>
                </c:ext>
              </c:extLst>
            </c:dLbl>
            <c:dLbl>
              <c:idx val="6"/>
              <c:layout>
                <c:manualLayout>
                  <c:x val="-5.6585114192418851E-2"/>
                  <c:y val="-5.6685989500604668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Licence sélective 3,6%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F5F-4CF1-83B9-9E95C87A85F3}"/>
                </c:ext>
              </c:extLst>
            </c:dLbl>
            <c:dLbl>
              <c:idx val="7"/>
              <c:layout>
                <c:manualLayout>
                  <c:x val="-0.11478453725527284"/>
                  <c:y val="-0.12770933276831695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Licence 3,6%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5F5F-4CF1-83B9-9E95C87A85F3}"/>
                </c:ext>
              </c:extLst>
            </c:dLbl>
            <c:dLbl>
              <c:idx val="8"/>
              <c:layout>
                <c:manualLayout>
                  <c:x val="-2.4214595990711775E-2"/>
                  <c:y val="-0.16730185973786185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Etranger 3,6%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5F5F-4CF1-83B9-9E95C87A85F3}"/>
                </c:ext>
              </c:extLst>
            </c:dLbl>
            <c:dLbl>
              <c:idx val="9"/>
              <c:layout>
                <c:manualLayout>
                  <c:x val="5.5733431967555161E-3"/>
                  <c:y val="-8.036829956534336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Art 3,6%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5F5F-4CF1-83B9-9E95C87A85F3}"/>
                </c:ext>
              </c:extLst>
            </c:dLbl>
            <c:dLbl>
              <c:idx val="10"/>
              <c:layout>
                <c:manualLayout>
                  <c:x val="-1.2002491739584351E-2"/>
                  <c:y val="-2.9784049589295244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Etranger 6,7%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5F5F-4CF1-83B9-9E95C87A85F3}"/>
                </c:ext>
              </c:extLst>
            </c:dLbl>
            <c:dLbl>
              <c:idx val="11"/>
              <c:layout>
                <c:manualLayout>
                  <c:x val="-3.7743395146364808E-2"/>
                  <c:y val="-5.2997248267499866E-2"/>
                </c:manualLayout>
              </c:layout>
              <c:tx>
                <c:rich>
                  <a:bodyPr/>
                  <a:lstStyle/>
                  <a:p>
                    <a:r>
                      <a:rPr lang="en-US" sz="1600" baseline="0"/>
                      <a:t>Licence 3,3%</a:t>
                    </a:r>
                    <a:endParaRPr lang="en-US" sz="1600"/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5F5F-4CF1-83B9-9E95C87A85F3}"/>
                </c:ext>
              </c:extLst>
            </c:dLbl>
            <c:dLbl>
              <c:idx val="12"/>
              <c:layout>
                <c:manualLayout>
                  <c:x val="-3.2279486458381496E-2"/>
                  <c:y val="-7.9621801545023782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defRPr>
                    </a:pPr>
                    <a:r>
                      <a:rPr lang="en-US" sz="1400" b="1" baseline="0">
                        <a:solidFill>
                          <a:schemeClr val="tx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rPr>
                      <a:t>Licence sélective 6,7%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</c:ext>
                <c:ext xmlns:c16="http://schemas.microsoft.com/office/drawing/2014/chart" uri="{C3380CC4-5D6E-409C-BE32-E72D297353CC}">
                  <c16:uniqueId val="{00000019-5F5F-4CF1-83B9-9E95C87A85F3}"/>
                </c:ext>
              </c:extLst>
            </c:dLbl>
            <c:dLbl>
              <c:idx val="13"/>
              <c:layout>
                <c:manualLayout>
                  <c:x val="-1.9478698323762252E-2"/>
                  <c:y val="-9.4015282993329362E-3"/>
                </c:manualLayout>
              </c:layout>
              <c:tx>
                <c:rich>
                  <a:bodyPr/>
                  <a:lstStyle/>
                  <a:p>
                    <a:fld id="{66B28C75-B447-5949-A215-1864D5CC7071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3,3%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A-5F5F-4CF1-83B9-9E95C87A85F3}"/>
                </c:ext>
              </c:extLst>
            </c:dLbl>
            <c:dLbl>
              <c:idx val="14"/>
              <c:layout>
                <c:manualLayout>
                  <c:x val="-1.116390901439704E-2"/>
                  <c:y val="-6.8039580160596871E-2"/>
                </c:manualLayout>
              </c:layout>
              <c:tx>
                <c:rich>
                  <a:bodyPr/>
                  <a:lstStyle/>
                  <a:p>
                    <a:fld id="{8EB4CF3B-3A5B-2B46-BDE4-3A4449805960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5F5F-4CF1-83B9-9E95C87A85F3}"/>
                </c:ext>
              </c:extLst>
            </c:dLbl>
            <c:dLbl>
              <c:idx val="15"/>
              <c:tx>
                <c:rich>
                  <a:bodyPr/>
                  <a:lstStyle/>
                  <a:p>
                    <a:fld id="{79E3E5E5-18A5-504A-80BD-50440322FE5A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1,7%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C-5F5F-4CF1-83B9-9E95C87A85F3}"/>
                </c:ext>
              </c:extLst>
            </c:dLbl>
            <c:dLbl>
              <c:idx val="16"/>
              <c:layout>
                <c:manualLayout>
                  <c:x val="1.0237538166788155E-2"/>
                  <c:y val="-6.791910771016596E-2"/>
                </c:manualLayout>
              </c:layout>
              <c:tx>
                <c:rich>
                  <a:bodyPr/>
                  <a:lstStyle/>
                  <a:p>
                    <a:fld id="{CC847C20-D194-8241-B681-1D15F5D5AF92}" type="CATEGORYNAME">
                      <a:rPr lang="en-US"/>
                      <a:pPr/>
                      <a:t>[NOM DE CATÉGORIE]</a:t>
                    </a:fld>
                    <a:r>
                      <a:rPr lang="en-US" baseline="0"/>
                      <a:t>
3,3%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5F5F-4CF1-83B9-9E95C87A85F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Helvetica Neue" panose="02000503000000020004" pitchFamily="2" charset="0"/>
                    <a:ea typeface="Helvetica Neue" panose="02000503000000020004" pitchFamily="2" charset="0"/>
                    <a:cs typeface="Helvetica Neue" panose="02000503000000020004" pitchFamily="2" charset="0"/>
                  </a:defRPr>
                </a:pPr>
                <a:endParaRPr lang="fr-FR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'Orientation S 22'!$A$1:$A$12</c:f>
              <c:strCache>
                <c:ptCount val="10"/>
                <c:pt idx="0">
                  <c:v>CPGE </c:v>
                </c:pt>
                <c:pt idx="1">
                  <c:v>Prépa Intégrée Ingénieur</c:v>
                </c:pt>
                <c:pt idx="2">
                  <c:v>Médecine PASS</c:v>
                </c:pt>
                <c:pt idx="3">
                  <c:v>Médecine L.AS</c:v>
                </c:pt>
                <c:pt idx="4">
                  <c:v>Post Bac Commerce</c:v>
                </c:pt>
                <c:pt idx="5">
                  <c:v>Dauphine</c:v>
                </c:pt>
                <c:pt idx="6">
                  <c:v>Licence sélective</c:v>
                </c:pt>
                <c:pt idx="7">
                  <c:v>Licence </c:v>
                </c:pt>
                <c:pt idx="8">
                  <c:v>Etranger</c:v>
                </c:pt>
                <c:pt idx="9">
                  <c:v>Art </c:v>
                </c:pt>
              </c:strCache>
            </c:strRef>
          </c:cat>
          <c:val>
            <c:numRef>
              <c:f>'Orientation S 22'!$B$1:$B$12</c:f>
              <c:numCache>
                <c:formatCode>0.0%</c:formatCode>
                <c:ptCount val="12"/>
                <c:pt idx="0">
                  <c:v>0.3392857142857143</c:v>
                </c:pt>
                <c:pt idx="1">
                  <c:v>0.25</c:v>
                </c:pt>
                <c:pt idx="2">
                  <c:v>0.17857142857142858</c:v>
                </c:pt>
                <c:pt idx="3">
                  <c:v>3.5714285714285712E-2</c:v>
                </c:pt>
                <c:pt idx="4">
                  <c:v>3.5714285714285712E-2</c:v>
                </c:pt>
                <c:pt idx="5">
                  <c:v>3.5714285714285712E-2</c:v>
                </c:pt>
                <c:pt idx="6">
                  <c:v>3.5714285714285712E-2</c:v>
                </c:pt>
                <c:pt idx="7">
                  <c:v>3.5714285714285712E-2</c:v>
                </c:pt>
                <c:pt idx="8">
                  <c:v>3.5714285714285712E-2</c:v>
                </c:pt>
                <c:pt idx="9">
                  <c:v>1.7857142857142856E-2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E-5F5F-4CF1-83B9-9E95C87A85F3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fr-FR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66A20C1-A9C4-45DA-B1EF-D674A6C4137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4377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409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1E846AA-7BDC-4F15-913C-9A6F637AF63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68530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  <p:sp>
        <p:nvSpPr>
          <p:cNvPr id="16387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53A8F90-A1BA-48AF-8F37-B559A3CAA7B0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  <p:sp>
        <p:nvSpPr>
          <p:cNvPr id="1843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0398CF-B211-463F-B872-A9C0C0536AED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A1CFFD-33C9-4676-BCC1-C08E9DDDB280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58EB56-6BB4-43E9-827F-94EDA306746F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F15EA93-660C-45D6-885F-64BA48231376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4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  <p:sp>
        <p:nvSpPr>
          <p:cNvPr id="28675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4B564FF-3C21-47D9-88B0-2974F30C1075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0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fr-FR"/>
          </a:p>
        </p:txBody>
      </p:sp>
      <p:sp>
        <p:nvSpPr>
          <p:cNvPr id="32771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04CAD51-732F-4914-AECA-9025383857C1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ectangle à coins arrondis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/>
              <a:t>Cliquez pour modifier le style des sous-titres du masque</a:t>
            </a: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11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BDFBE42-1BB8-4BB9-868B-C5CB2F5195C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A5BCFE-FBB9-4999-906E-69F5F53D387C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E1C43-AC71-493C-9482-76FCCD95C7C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e du titre"/>
          <p:cNvSpPr txBox="1">
            <a:spLocks noGrp="1"/>
          </p:cNvSpPr>
          <p:nvPr>
            <p:ph type="title"/>
          </p:nvPr>
        </p:nvSpPr>
        <p:spPr>
          <a:xfrm>
            <a:off x="732235" y="187523"/>
            <a:ext cx="7679531" cy="1714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58AAB"/>
                </a:solidFill>
              </a:defRPr>
            </a:lvl1pPr>
          </a:lstStyle>
          <a:p>
            <a:r>
              <a:t>Texte du titre</a:t>
            </a:r>
          </a:p>
        </p:txBody>
      </p:sp>
      <p:sp>
        <p:nvSpPr>
          <p:cNvPr id="89" name="Texte niveau 1…"/>
          <p:cNvSpPr txBox="1">
            <a:spLocks noGrp="1"/>
          </p:cNvSpPr>
          <p:nvPr>
            <p:ph type="body" idx="1"/>
          </p:nvPr>
        </p:nvSpPr>
        <p:spPr>
          <a:xfrm>
            <a:off x="732235" y="1946672"/>
            <a:ext cx="7679531" cy="4018359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9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62322864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- Ha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Texte du titre"/>
          <p:cNvSpPr txBox="1">
            <a:spLocks noGrp="1"/>
          </p:cNvSpPr>
          <p:nvPr>
            <p:ph type="title"/>
          </p:nvPr>
        </p:nvSpPr>
        <p:spPr>
          <a:xfrm>
            <a:off x="732235" y="187523"/>
            <a:ext cx="7679531" cy="17145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558AAB"/>
                </a:solidFill>
              </a:defRPr>
            </a:lvl1pPr>
          </a:lstStyle>
          <a:p>
            <a:r>
              <a:t>Texte du titre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5007573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C3442A-CCA6-479A-A9F2-98DB57BEEBE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5" name="Rectangle à coins arrondis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C57148-998D-4197-B130-7BB5EE817E8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B8580-DE8D-4738-8513-7E1C28B4562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7CF15-15A3-4F0D-8B27-950B1D82226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C479D-42DB-4034-A6DF-686FC5E65B6A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5A90AB-79A7-4D0A-9393-05B0CC067AF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6" name="Rectangle à coins arrondis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354565-E7C6-420D-A83F-56FFED6D2815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8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91EAB0-F411-444F-8277-E173022CCA2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 useBgFill="1">
        <p:nvSpPr>
          <p:cNvPr id="8" name="Rectangle à coins arrondis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8" name="Espace réservé du titre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  <a:endParaRPr lang="en-US"/>
          </a:p>
        </p:txBody>
      </p:sp>
      <p:sp>
        <p:nvSpPr>
          <p:cNvPr id="1029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A067F875-EF43-45B0-B16E-78C4FD37E7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18" r:id="rId2"/>
    <p:sldLayoutId id="2147483720" r:id="rId3"/>
    <p:sldLayoutId id="2147483717" r:id="rId4"/>
    <p:sldLayoutId id="2147483716" r:id="rId5"/>
    <p:sldLayoutId id="2147483715" r:id="rId6"/>
    <p:sldLayoutId id="2147483714" r:id="rId7"/>
    <p:sldLayoutId id="2147483721" r:id="rId8"/>
    <p:sldLayoutId id="2147483722" r:id="rId9"/>
    <p:sldLayoutId id="2147483713" r:id="rId10"/>
    <p:sldLayoutId id="2147483712" r:id="rId11"/>
    <p:sldLayoutId id="2147483723" r:id="rId12"/>
    <p:sldLayoutId id="2147483724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0" fontAlgn="base" hangingPunct="0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0" fontAlgn="base" hangingPunct="0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375"/>
        </a:spcBef>
        <a:spcAft>
          <a:spcPct val="0"/>
        </a:spcAft>
        <a:buClr>
          <a:srgbClr val="B2C1D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375"/>
        </a:spcBef>
        <a:spcAft>
          <a:spcPct val="0"/>
        </a:spcAft>
        <a:buClr>
          <a:srgbClr val="9BBB59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75"/>
        </a:spcBef>
        <a:spcAft>
          <a:spcPct val="0"/>
        </a:spcAft>
        <a:buClr>
          <a:srgbClr val="9BBB59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2"/>
          <p:cNvSpPr txBox="1">
            <a:spLocks noChangeArrowheads="1"/>
          </p:cNvSpPr>
          <p:nvPr/>
        </p:nvSpPr>
        <p:spPr bwMode="auto">
          <a:xfrm>
            <a:off x="395536" y="1124744"/>
            <a:ext cx="820891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6600" b="0" dirty="0">
                <a:solidFill>
                  <a:schemeClr val="accent1"/>
                </a:solidFill>
              </a:rPr>
              <a:t> L’ANNEE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6600" b="0" dirty="0">
                <a:solidFill>
                  <a:schemeClr val="accent1"/>
                </a:solidFill>
              </a:rPr>
              <a:t>DE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6600" b="0" dirty="0">
                <a:solidFill>
                  <a:schemeClr val="accent1"/>
                </a:solidFill>
              </a:rPr>
              <a:t>TROISIEME</a:t>
            </a:r>
            <a:endParaRPr lang="fr-FR" sz="5400" b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2235" y="187524"/>
            <a:ext cx="7679531" cy="1199384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ENSEIGNEMENTS OPTIONNELS</a:t>
            </a:r>
            <a:endParaRPr lang="fr-FR" sz="320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847648" y="2140381"/>
            <a:ext cx="7273731" cy="2888287"/>
          </a:xfrm>
          <a:prstGeom prst="rect">
            <a:avLst/>
          </a:prstGeom>
          <a:noFill/>
          <a:ln w="12700" cap="flat">
            <a:solidFill>
              <a:schemeClr val="bg1"/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5717" tIns="35717" rIns="35717" bIns="35717" numCol="1" spcCol="26788" rtlCol="0" anchor="ctr">
            <a:spAutoFit/>
          </a:bodyPr>
          <a:lstStyle/>
          <a:p>
            <a:pPr defTabSz="410751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</a:t>
            </a:r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 </a:t>
            </a:r>
            <a:r>
              <a:rPr lang="en-US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choix</a:t>
            </a:r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parmi</a:t>
            </a:r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defTabSz="410751" fontAlgn="auto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500" b="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   </a:t>
            </a:r>
            <a:r>
              <a:rPr lang="en-US" sz="2500" b="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Langues</a:t>
            </a:r>
            <a:r>
              <a:rPr lang="en-US" sz="2500" b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 et cultures de </a:t>
            </a:r>
            <a:r>
              <a:rPr lang="en-US" sz="2500" b="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l’Antiquité</a:t>
            </a:r>
            <a:r>
              <a:rPr lang="en-US" sz="2500" b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 : Latin (3h)</a:t>
            </a:r>
          </a:p>
          <a:p>
            <a:pPr>
              <a:lnSpc>
                <a:spcPct val="150000"/>
              </a:lnSpc>
            </a:pPr>
            <a:r>
              <a:rPr lang="en-US" b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LVC (par le CNED à Gerson)</a:t>
            </a:r>
            <a:endParaRPr lang="en-US" b="0" baseline="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50000"/>
              </a:lnSpc>
            </a:pPr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enseignement</a:t>
            </a:r>
            <a:r>
              <a:rPr lang="en-US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algn="l">
              <a:lnSpc>
                <a:spcPct val="150000"/>
              </a:lnSpc>
            </a:pPr>
            <a:r>
              <a:rPr lang="en-US" sz="2500" b="0" dirty="0"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-   </a:t>
            </a:r>
            <a:r>
              <a:rPr lang="en-US" sz="2500" b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DNL (option euro, Hist. </a:t>
            </a:r>
            <a:r>
              <a:rPr lang="en-US" sz="2500" b="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Géo</a:t>
            </a:r>
            <a:r>
              <a:rPr lang="en-US" sz="2500" b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 </a:t>
            </a:r>
            <a:r>
              <a:rPr lang="en-US" sz="2500" b="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en</a:t>
            </a:r>
            <a:r>
              <a:rPr lang="en-US" sz="2500" b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 </a:t>
            </a:r>
            <a:r>
              <a:rPr lang="en-US" sz="2500" b="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Anglais</a:t>
            </a:r>
            <a:r>
              <a:rPr lang="en-US" sz="2500" b="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  <a:sym typeface="Helvetica Neue Bold Condensed"/>
              </a:rPr>
              <a:t>) (2h)</a:t>
            </a:r>
            <a:endParaRPr lang="fr-FR" sz="2500" b="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  <a:sym typeface="Helvetica Neue Bold Condensed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21379" y="5763606"/>
            <a:ext cx="45719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7952924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Enseignements Communs…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dirty="0"/>
              <a:t> </a:t>
            </a:r>
            <a:r>
              <a:rPr sz="3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NSEIGNEMENTS COMMUNS</a:t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EN PREMIERE ET EN TERMINALE</a:t>
            </a:r>
            <a:endParaRPr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3" name="Français / Philosophie…"/>
          <p:cNvSpPr txBox="1">
            <a:spLocks noGrp="1"/>
          </p:cNvSpPr>
          <p:nvPr>
            <p:ph type="body" idx="1"/>
          </p:nvPr>
        </p:nvSpPr>
        <p:spPr>
          <a:xfrm>
            <a:off x="732235" y="2276872"/>
            <a:ext cx="7679531" cy="4176464"/>
          </a:xfrm>
          <a:prstGeom prst="rect">
            <a:avLst/>
          </a:prstGeom>
        </p:spPr>
        <p:txBody>
          <a:bodyPr/>
          <a:lstStyle/>
          <a:p>
            <a:pPr>
              <a:buFontTx/>
              <a:buChar char="-"/>
            </a:pP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Français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/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Philosophie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Histoire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Géographie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, EMC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LVA et LVB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EPS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Tx/>
              <a:buChar char="-"/>
            </a:pP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Enseignement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Scientifique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139443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Enseignements de spécialités proposés à Gerson"/>
          <p:cNvSpPr txBox="1">
            <a:spLocks noGrp="1"/>
          </p:cNvSpPr>
          <p:nvPr>
            <p:ph type="title"/>
          </p:nvPr>
        </p:nvSpPr>
        <p:spPr>
          <a:xfrm>
            <a:off x="732235" y="187523"/>
            <a:ext cx="7679531" cy="1369269"/>
          </a:xfrm>
          <a:prstGeom prst="rect">
            <a:avLst/>
          </a:prstGeom>
        </p:spPr>
        <p:txBody>
          <a:bodyPr/>
          <a:lstStyle>
            <a:lvl1pPr algn="ctr">
              <a:defRPr sz="6000"/>
            </a:lvl1pPr>
          </a:lstStyle>
          <a:p>
            <a:r>
              <a:rPr sz="32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NSEIGNEMENTS DE SPECIALITES</a:t>
            </a:r>
            <a:r>
              <a:rPr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PROPOSES A GERSON</a:t>
            </a:r>
            <a:endParaRPr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6" name="Mathématiques (4h)…"/>
          <p:cNvSpPr txBox="1">
            <a:spLocks noGrp="1"/>
          </p:cNvSpPr>
          <p:nvPr>
            <p:ph type="body" idx="1"/>
          </p:nvPr>
        </p:nvSpPr>
        <p:spPr>
          <a:xfrm>
            <a:off x="827584" y="1628800"/>
            <a:ext cx="7679532" cy="495446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fr-FR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Spécialités en Première (4h)</a:t>
            </a:r>
          </a:p>
          <a:p>
            <a:pPr marL="0" indent="0">
              <a:buNone/>
            </a:pPr>
            <a:r>
              <a:rPr lang="fr-FR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spécialités en Terminale (6h)</a:t>
            </a:r>
          </a:p>
          <a:p>
            <a:pPr marL="0" indent="0">
              <a:buNone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Mathématiques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(4h)</a:t>
            </a:r>
          </a:p>
          <a:p>
            <a:pPr marL="0" indent="0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Physique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Chimie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(4h)</a:t>
            </a:r>
          </a:p>
          <a:p>
            <a:pPr>
              <a:buFontTx/>
              <a:buChar char="-"/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SVT (4h)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Mathématiques (4h)</a:t>
            </a:r>
          </a:p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- SES (4h)</a:t>
            </a:r>
          </a:p>
          <a:p>
            <a:pPr marL="0" indent="0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HG,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Géopolitique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et Sciences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Politiques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(4h)</a:t>
            </a:r>
          </a:p>
        </p:txBody>
      </p:sp>
    </p:spTree>
    <p:extLst>
      <p:ext uri="{BB962C8B-B14F-4D97-AF65-F5344CB8AC3E}">
        <p14:creationId xmlns:p14="http://schemas.microsoft.com/office/powerpoint/2010/main" val="2153153784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sz="3200" dirty="0">
                <a:latin typeface="Arial" panose="020B0604020202020204" pitchFamily="34" charset="0"/>
                <a:cs typeface="Arial" panose="020B0604020202020204" pitchFamily="34" charset="0"/>
              </a:rPr>
              <a:t>ENSEIGNEMENTS DE SPECIALITES PROPOSES HORS GERSON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000800" lvl="5" indent="-342900" algn="just">
              <a:lnSpc>
                <a:spcPct val="115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Humanités, littérature et philosophie</a:t>
            </a:r>
          </a:p>
          <a:p>
            <a:pPr marL="1000800" lvl="5" indent="-342900" algn="just">
              <a:lnSpc>
                <a:spcPct val="115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Langues, littératures et cultures étrangères</a:t>
            </a:r>
          </a:p>
          <a:p>
            <a:pPr marL="1000800" lvl="5" indent="-342900" algn="just">
              <a:lnSpc>
                <a:spcPct val="115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Littérature, langues et cultures de l’Antiquité </a:t>
            </a:r>
          </a:p>
          <a:p>
            <a:pPr marL="1000800" lvl="5" indent="-342900" algn="just">
              <a:lnSpc>
                <a:spcPct val="115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Biologie écologie (dans les lycées agricoles uniquement)</a:t>
            </a:r>
          </a:p>
          <a:p>
            <a:pPr marL="1000800" lvl="5" indent="-342900" algn="just">
              <a:lnSpc>
                <a:spcPct val="115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Sciences de l’Ingénieur</a:t>
            </a:r>
          </a:p>
          <a:p>
            <a:pPr marL="1000800" lvl="5" indent="-342900" algn="just">
              <a:lnSpc>
                <a:spcPct val="115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Numérique et sciences informatiques</a:t>
            </a:r>
          </a:p>
          <a:p>
            <a:pPr marL="1000800" lvl="5" indent="-342900" algn="just">
              <a:lnSpc>
                <a:spcPct val="115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fr-FR" sz="24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Arts</a:t>
            </a:r>
          </a:p>
          <a:p>
            <a:pPr marL="0" indent="0">
              <a:lnSpc>
                <a:spcPct val="120000"/>
              </a:lnSpc>
              <a:buClr>
                <a:srgbClr val="EE7444"/>
              </a:buClr>
              <a:buNone/>
              <a:defRPr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Les spécialités les plus rares seront proposées dans quelques établissements par académie.</a:t>
            </a:r>
          </a:p>
        </p:txBody>
      </p:sp>
    </p:spTree>
    <p:extLst>
      <p:ext uri="{BB962C8B-B14F-4D97-AF65-F5344CB8AC3E}">
        <p14:creationId xmlns:p14="http://schemas.microsoft.com/office/powerpoint/2010/main" val="395774635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Enseignements optionnels proposés à Gerson"/>
          <p:cNvSpPr txBox="1">
            <a:spLocks noGrp="1"/>
          </p:cNvSpPr>
          <p:nvPr>
            <p:ph type="title"/>
          </p:nvPr>
        </p:nvSpPr>
        <p:spPr>
          <a:xfrm>
            <a:off x="732235" y="187523"/>
            <a:ext cx="7368157" cy="1153245"/>
          </a:xfrm>
          <a:prstGeom prst="rect">
            <a:avLst/>
          </a:prstGeom>
        </p:spPr>
        <p:txBody>
          <a:bodyPr/>
          <a:lstStyle/>
          <a:p>
            <a:pPr algn="ctr">
              <a:defRPr sz="4200" b="1"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rPr sz="3500" dirty="0"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lang="fr-FR" sz="3200" dirty="0"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ENSEIGNEMENTS OPTIONNELS PROPOSES A GERSON</a:t>
            </a:r>
            <a:endParaRPr sz="3200" dirty="0"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  <p:sp>
        <p:nvSpPr>
          <p:cNvPr id="180" name="En Première : LVC par le CNED, Latin (3h), Arts (3h), DNL (2h)…"/>
          <p:cNvSpPr txBox="1">
            <a:spLocks noGrp="1"/>
          </p:cNvSpPr>
          <p:nvPr>
            <p:ph type="body" idx="1"/>
          </p:nvPr>
        </p:nvSpPr>
        <p:spPr>
          <a:xfrm>
            <a:off x="732235" y="1340768"/>
            <a:ext cx="7656189" cy="475252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/>
          <a:p>
            <a:pPr marL="0" indent="0" defTabSz="254666">
              <a:spcBef>
                <a:spcPts val="1336"/>
              </a:spcBef>
              <a:buNone/>
              <a:defRPr sz="2232"/>
            </a:pPr>
            <a:r>
              <a:rPr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Première :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LVC par le CNED, Latin (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h), DNL (2h),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Anglais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étoile (1h)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254666">
              <a:spcBef>
                <a:spcPts val="1336"/>
              </a:spcBef>
              <a:buNone/>
              <a:defRPr sz="2232"/>
            </a:pPr>
            <a:r>
              <a:rPr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Terminale</a:t>
            </a:r>
            <a:r>
              <a:rPr lang="fr-FR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option possible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parmi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254666">
              <a:spcBef>
                <a:spcPts val="1336"/>
              </a:spcBef>
              <a:buNone/>
              <a:defRPr sz="2232"/>
            </a:pP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Mathématiques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complémentaires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(3h)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254666">
              <a:spcBef>
                <a:spcPts val="1336"/>
              </a:spcBef>
              <a:buNone/>
              <a:defRPr sz="2232"/>
            </a:pP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Mathématiques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expertes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(3h)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254666">
              <a:spcBef>
                <a:spcPts val="1336"/>
              </a:spcBef>
              <a:buNone/>
              <a:defRPr sz="2232"/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Droit et grands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enjeux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du monde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contemporain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(3h)</a:t>
            </a: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defTabSz="254666">
              <a:spcBef>
                <a:spcPts val="1336"/>
              </a:spcBef>
              <a:buNone/>
              <a:defRPr sz="2232"/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enseignement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 err="1">
                <a:latin typeface="Arial" panose="020B0604020202020204" pitchFamily="34" charset="0"/>
                <a:cs typeface="Arial" panose="020B0604020202020204" pitchFamily="34" charset="0"/>
              </a:rPr>
              <a:t>parmi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</a:p>
          <a:p>
            <a:pPr marL="581302" lvl="3" indent="0" defTabSz="254666">
              <a:spcBef>
                <a:spcPts val="1336"/>
              </a:spcBef>
              <a:buClr>
                <a:srgbClr val="777775"/>
              </a:buClr>
              <a:buSzPct val="115000"/>
              <a:buNone/>
              <a:defRPr sz="2232"/>
            </a:pP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LVC par le CNED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Latin (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h)</a:t>
            </a: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sz="2400" dirty="0">
                <a:latin typeface="Arial" panose="020B0604020202020204" pitchFamily="34" charset="0"/>
                <a:cs typeface="Arial" panose="020B0604020202020204" pitchFamily="34" charset="0"/>
              </a:rPr>
              <a:t>DNL (2h)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Anglais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étoile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(1h)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982344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724073" y="-672081"/>
            <a:ext cx="7679531" cy="67208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1300460" rtl="0" eaLnBrk="1" latinLnBrk="0" hangingPunct="1">
              <a:lnSpc>
                <a:spcPts val="8249"/>
              </a:lnSpc>
              <a:spcBef>
                <a:spcPct val="0"/>
              </a:spcBef>
              <a:buNone/>
              <a:defRPr sz="77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endParaRPr lang="fr-FR" sz="562" dirty="0">
              <a:solidFill>
                <a:srgbClr val="FFFFFF"/>
              </a:solidFill>
              <a:latin typeface="Helvetica Neue Light"/>
              <a:cs typeface="Helvetica Neue Ligh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483532" y="283368"/>
            <a:ext cx="6176936" cy="395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69" dirty="0">
                <a:solidFill>
                  <a:srgbClr val="FFFFFF"/>
                </a:solidFill>
                <a:latin typeface="Helvetica Neue"/>
                <a:cs typeface="Helvetica Neue"/>
              </a:rPr>
              <a:t>Orientation Gerson Scientifique 2021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A97083A-E5CF-4168-97EA-33043679327C}"/>
              </a:ext>
            </a:extLst>
          </p:cNvPr>
          <p:cNvSpPr/>
          <p:nvPr/>
        </p:nvSpPr>
        <p:spPr bwMode="auto">
          <a:xfrm>
            <a:off x="5179568" y="5847429"/>
            <a:ext cx="101261" cy="151892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0"/>
            <a:headEnd type="none" w="med" len="med"/>
            <a:tailEnd type="none" w="med" len="med"/>
          </a:ln>
          <a:effectLst/>
        </p:spPr>
        <p:txBody>
          <a:bodyPr vert="horz" wrap="square" lIns="64294" tIns="32147" rIns="64294" bIns="32147" numCol="1" rtlCol="0" anchor="t" anchorCtr="0" compatLnSpc="1">
            <a:prstTxWarp prst="textNoShape">
              <a:avLst/>
            </a:prstTxWarp>
          </a:bodyPr>
          <a:lstStyle/>
          <a:p>
            <a:pPr algn="ctr" defTabSz="410751" hangingPunct="0"/>
            <a:endParaRPr lang="fr-FR" sz="2531" b="0">
              <a:solidFill>
                <a:srgbClr val="876552"/>
              </a:solidFill>
              <a:latin typeface="Georgia" pitchFamily="18" charset="0"/>
              <a:ea typeface="Georgia" pitchFamily="18" charset="0"/>
              <a:cs typeface="Georgia" pitchFamily="18" charset="0"/>
              <a:sym typeface="Georgia" pitchFamily="18" charset="0"/>
            </a:endParaRPr>
          </a:p>
        </p:txBody>
      </p:sp>
      <p:graphicFrame>
        <p:nvGraphicFramePr>
          <p:cNvPr id="7" name="Graphique 6">
            <a:extLst>
              <a:ext uri="{FF2B5EF4-FFF2-40B4-BE49-F238E27FC236}">
                <a16:creationId xmlns:a16="http://schemas.microsoft.com/office/drawing/2014/main" id="{D98696A5-BB89-42FC-8D68-C60441D8506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452462"/>
              </p:ext>
            </p:extLst>
          </p:nvPr>
        </p:nvGraphicFramePr>
        <p:xfrm>
          <a:off x="323528" y="283368"/>
          <a:ext cx="8712968" cy="6291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31266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85C29C-B9CC-6D43-9FFF-6B6E6023BF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427645" y="138010"/>
            <a:ext cx="7886700" cy="994172"/>
          </a:xfrm>
        </p:spPr>
        <p:txBody>
          <a:bodyPr>
            <a:normAutofit/>
          </a:bodyPr>
          <a:lstStyle/>
          <a:p>
            <a:pPr algn="ctr"/>
            <a:r>
              <a:rPr lang="fr-FR" sz="2250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Classes Préparatoires aux Grandes Ecoles S - 2022</a:t>
            </a:r>
          </a:p>
        </p:txBody>
      </p:sp>
      <p:pic>
        <p:nvPicPr>
          <p:cNvPr id="5" name="Espace réservé du contenu 4">
            <a:extLst>
              <a:ext uri="{FF2B5EF4-FFF2-40B4-BE49-F238E27FC236}">
                <a16:creationId xmlns:a16="http://schemas.microsoft.com/office/drawing/2014/main" id="{98996322-CC21-7349-A780-E01DEF5D9F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8886" y="1145366"/>
            <a:ext cx="6595879" cy="4556756"/>
          </a:xfrm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42913D33-1ABF-444D-8F74-FB2855F3C333}"/>
              </a:ext>
            </a:extLst>
          </p:cNvPr>
          <p:cNvSpPr txBox="1"/>
          <p:nvPr/>
        </p:nvSpPr>
        <p:spPr>
          <a:xfrm>
            <a:off x="6588224" y="422922"/>
            <a:ext cx="201243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MPSI</a:t>
            </a:r>
          </a:p>
          <a:p>
            <a:pPr algn="l"/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Pasteur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Chaptal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Lakanal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Condorcet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l"/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PCSI</a:t>
            </a:r>
          </a:p>
          <a:p>
            <a:pPr algn="l"/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Stanislas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Pasteur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Fénelon Sainte Marie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Buffon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Claude Bernard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l"/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PTSI</a:t>
            </a:r>
          </a:p>
          <a:p>
            <a:pPr algn="l"/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Jules Ferry – Versailles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Newton </a:t>
            </a:r>
            <a:r>
              <a:rPr lang="fr-FR" sz="12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Enrea</a:t>
            </a: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– Clichy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Lycée polyvalent Cachan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l"/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BCPST</a:t>
            </a:r>
          </a:p>
          <a:p>
            <a:pPr algn="l"/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Janson de </a:t>
            </a:r>
            <a:r>
              <a:rPr lang="fr-FR" sz="1200" dirty="0" err="1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Sailly</a:t>
            </a:r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Jean-Baptiste Say</a:t>
            </a:r>
          </a:p>
          <a:p>
            <a:pPr marL="214312" indent="-214312">
              <a:buFont typeface="Arial" panose="020B0604020202020204" pitchFamily="34" charset="0"/>
              <a:buChar char="•"/>
            </a:pPr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algn="l"/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ECG</a:t>
            </a:r>
          </a:p>
          <a:p>
            <a:pPr algn="l"/>
            <a:endParaRPr lang="fr-FR" sz="1200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214312" indent="-214312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Saint Jean de Douai</a:t>
            </a:r>
          </a:p>
        </p:txBody>
      </p:sp>
    </p:spTree>
    <p:extLst>
      <p:ext uri="{BB962C8B-B14F-4D97-AF65-F5344CB8AC3E}">
        <p14:creationId xmlns:p14="http://schemas.microsoft.com/office/powerpoint/2010/main" val="35530395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724073" y="-672081"/>
            <a:ext cx="7679531" cy="67208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1300460" rtl="0" eaLnBrk="1" latinLnBrk="0" hangingPunct="1">
              <a:lnSpc>
                <a:spcPts val="8249"/>
              </a:lnSpc>
              <a:spcBef>
                <a:spcPct val="0"/>
              </a:spcBef>
              <a:buNone/>
              <a:defRPr sz="77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endParaRPr lang="fr-FR" sz="562" dirty="0">
              <a:solidFill>
                <a:srgbClr val="FFFFFF"/>
              </a:solidFill>
              <a:latin typeface="Helvetica Neue Light"/>
              <a:cs typeface="Helvetica Neue Ligh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749297" y="313468"/>
            <a:ext cx="3442883" cy="698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69" dirty="0">
                <a:solidFill>
                  <a:srgbClr val="FFFFFF"/>
                </a:solidFill>
                <a:latin typeface="Helvetica Neue"/>
                <a:cs typeface="Helvetica Neue"/>
              </a:rPr>
              <a:t>Orientation Gerson Eco 2022</a:t>
            </a:r>
          </a:p>
        </p:txBody>
      </p:sp>
      <p:pic>
        <p:nvPicPr>
          <p:cNvPr id="7" name="Espace réservé du contenu 5">
            <a:extLst>
              <a:ext uri="{FF2B5EF4-FFF2-40B4-BE49-F238E27FC236}">
                <a16:creationId xmlns:a16="http://schemas.microsoft.com/office/drawing/2014/main" id="{F9499E87-259C-439A-AFBD-4123322EF7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7" y="404664"/>
            <a:ext cx="8367884" cy="5904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83622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724073" y="-672081"/>
            <a:ext cx="7679531" cy="67208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1300460" rtl="0" eaLnBrk="1" latinLnBrk="0" hangingPunct="1">
              <a:lnSpc>
                <a:spcPts val="8249"/>
              </a:lnSpc>
              <a:spcBef>
                <a:spcPct val="0"/>
              </a:spcBef>
              <a:buNone/>
              <a:defRPr sz="7700" kern="120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endParaRPr lang="fr-FR" sz="562" dirty="0">
              <a:solidFill>
                <a:srgbClr val="FFFFFF"/>
              </a:solidFill>
              <a:latin typeface="Helvetica Neue Light"/>
              <a:cs typeface="Helvetica Neue Ligh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749297" y="313468"/>
            <a:ext cx="3442883" cy="6983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969" dirty="0">
                <a:solidFill>
                  <a:srgbClr val="FFFFFF"/>
                </a:solidFill>
                <a:latin typeface="Helvetica Neue"/>
                <a:cs typeface="Helvetica Neue"/>
              </a:rPr>
              <a:t>Orientation Gerson Eco 2022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0A4F0A31-E25F-3E4F-88EE-E5F5C67ED8B8}"/>
              </a:ext>
            </a:extLst>
          </p:cNvPr>
          <p:cNvSpPr txBox="1"/>
          <p:nvPr/>
        </p:nvSpPr>
        <p:spPr>
          <a:xfrm>
            <a:off x="7002270" y="1849241"/>
            <a:ext cx="1822703" cy="3425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547" dirty="0">
                <a:solidFill>
                  <a:schemeClr val="tx1"/>
                </a:solidFill>
                <a:latin typeface="Helvetica Neue" panose="02000503000000020004"/>
              </a:rPr>
              <a:t>CPGE ECG</a:t>
            </a:r>
          </a:p>
          <a:p>
            <a:endParaRPr lang="fr-FR" sz="1547" dirty="0">
              <a:solidFill>
                <a:schemeClr val="tx1"/>
              </a:solidFill>
              <a:latin typeface="Helvetica Neue" panose="02000503000000020004"/>
            </a:endParaRPr>
          </a:p>
          <a:p>
            <a:pPr marL="200911" indent="-200911">
              <a:buFont typeface="Arial" panose="020B0604020202020204" pitchFamily="34" charset="0"/>
              <a:buChar char="•"/>
            </a:pPr>
            <a:r>
              <a:rPr lang="fr-FR" sz="1547" dirty="0">
                <a:solidFill>
                  <a:schemeClr val="tx1"/>
                </a:solidFill>
                <a:latin typeface="Helvetica Neue" panose="02000503000000020004"/>
              </a:rPr>
              <a:t>Hoche</a:t>
            </a:r>
          </a:p>
          <a:p>
            <a:pPr marL="200911" indent="-200911">
              <a:buFont typeface="Arial" panose="020B0604020202020204" pitchFamily="34" charset="0"/>
              <a:buChar char="•"/>
            </a:pPr>
            <a:r>
              <a:rPr lang="fr-FR" sz="1547" dirty="0">
                <a:solidFill>
                  <a:schemeClr val="tx1"/>
                </a:solidFill>
                <a:latin typeface="Helvetica Neue" panose="02000503000000020004"/>
              </a:rPr>
              <a:t>Saint Jean de Douai</a:t>
            </a:r>
          </a:p>
          <a:p>
            <a:pPr marL="200911" indent="-200911">
              <a:buFont typeface="Arial" panose="020B0604020202020204" pitchFamily="34" charset="0"/>
              <a:buChar char="•"/>
            </a:pPr>
            <a:r>
              <a:rPr lang="fr-FR" sz="1547" dirty="0">
                <a:solidFill>
                  <a:schemeClr val="tx1"/>
                </a:solidFill>
                <a:latin typeface="Helvetica Neue" panose="02000503000000020004"/>
              </a:rPr>
              <a:t>Janson de Sailly</a:t>
            </a:r>
          </a:p>
          <a:p>
            <a:pPr marL="200911" indent="-200911">
              <a:buFont typeface="Arial" panose="020B0604020202020204" pitchFamily="34" charset="0"/>
              <a:buChar char="•"/>
            </a:pPr>
            <a:r>
              <a:rPr lang="fr-FR" sz="1547" dirty="0" err="1">
                <a:solidFill>
                  <a:schemeClr val="tx1"/>
                </a:solidFill>
                <a:latin typeface="Helvetica Neue" panose="02000503000000020004"/>
              </a:rPr>
              <a:t>Ipesup</a:t>
            </a:r>
            <a:endParaRPr lang="fr-FR" sz="1547" dirty="0">
              <a:solidFill>
                <a:schemeClr val="tx1"/>
              </a:solidFill>
              <a:latin typeface="Helvetica Neue" panose="02000503000000020004"/>
            </a:endParaRPr>
          </a:p>
          <a:p>
            <a:pPr marL="200911" indent="-200911">
              <a:buFont typeface="Arial" panose="020B0604020202020204" pitchFamily="34" charset="0"/>
              <a:buChar char="•"/>
            </a:pPr>
            <a:r>
              <a:rPr lang="fr-FR" sz="1547" dirty="0" err="1">
                <a:solidFill>
                  <a:schemeClr val="tx1"/>
                </a:solidFill>
                <a:latin typeface="Helvetica Neue" panose="02000503000000020004"/>
              </a:rPr>
              <a:t>Commercia</a:t>
            </a:r>
            <a:endParaRPr lang="fr-FR" sz="1547" dirty="0">
              <a:solidFill>
                <a:schemeClr val="tx1"/>
              </a:solidFill>
              <a:latin typeface="Helvetica Neue" panose="02000503000000020004"/>
            </a:endParaRPr>
          </a:p>
          <a:p>
            <a:pPr marL="200911" indent="-200911">
              <a:buFont typeface="Arial" panose="020B0604020202020204" pitchFamily="34" charset="0"/>
              <a:buChar char="•"/>
            </a:pPr>
            <a:endParaRPr lang="fr-FR" sz="1547" dirty="0">
              <a:solidFill>
                <a:schemeClr val="tx1"/>
              </a:solidFill>
              <a:latin typeface="Helvetica Neue" panose="02000503000000020004"/>
            </a:endParaRPr>
          </a:p>
          <a:p>
            <a:r>
              <a:rPr lang="fr-FR" sz="1547" dirty="0">
                <a:solidFill>
                  <a:schemeClr val="tx1"/>
                </a:solidFill>
                <a:latin typeface="Helvetica Neue" panose="02000503000000020004"/>
              </a:rPr>
              <a:t>CPGE HK </a:t>
            </a:r>
          </a:p>
          <a:p>
            <a:endParaRPr lang="fr-FR" sz="1547" dirty="0">
              <a:solidFill>
                <a:schemeClr val="tx1"/>
              </a:solidFill>
              <a:latin typeface="Helvetica Neue" panose="02000503000000020004"/>
            </a:endParaRPr>
          </a:p>
          <a:p>
            <a:pPr marL="200911" indent="-200911">
              <a:buFont typeface="Arial" panose="020B0604020202020204" pitchFamily="34" charset="0"/>
              <a:buChar char="•"/>
            </a:pPr>
            <a:r>
              <a:rPr lang="fr-FR" sz="1547" dirty="0">
                <a:solidFill>
                  <a:schemeClr val="tx1"/>
                </a:solidFill>
                <a:latin typeface="Helvetica Neue" panose="02000503000000020004"/>
              </a:rPr>
              <a:t>Michelet</a:t>
            </a:r>
          </a:p>
          <a:p>
            <a:pPr marL="200911" indent="-200911">
              <a:buFont typeface="Arial" panose="020B0604020202020204" pitchFamily="34" charset="0"/>
              <a:buChar char="•"/>
            </a:pPr>
            <a:r>
              <a:rPr lang="fr-FR" sz="1547" dirty="0">
                <a:solidFill>
                  <a:schemeClr val="tx1"/>
                </a:solidFill>
                <a:latin typeface="Helvetica Neue" panose="02000503000000020004"/>
              </a:rPr>
              <a:t>Blomet</a:t>
            </a:r>
          </a:p>
        </p:txBody>
      </p:sp>
      <p:pic>
        <p:nvPicPr>
          <p:cNvPr id="9" name="Espace réservé du contenu 8">
            <a:extLst>
              <a:ext uri="{FF2B5EF4-FFF2-40B4-BE49-F238E27FC236}">
                <a16:creationId xmlns:a16="http://schemas.microsoft.com/office/drawing/2014/main" id="{704519CB-501F-4124-AF47-941CC74A92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536" y="1168788"/>
            <a:ext cx="6445842" cy="4520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51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914400" y="274638"/>
            <a:ext cx="7772400" cy="1641475"/>
          </a:xfrm>
        </p:spPr>
        <p:txBody>
          <a:bodyPr/>
          <a:lstStyle/>
          <a:p>
            <a:pPr algn="ctr" eaLnBrk="1" hangingPunct="1"/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LES</a:t>
            </a:r>
            <a:r>
              <a:rPr lang="fr-F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 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ENJEUX</a:t>
            </a:r>
            <a:r>
              <a:rPr lang="fr-FR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</a:rPr>
              <a:t> </a:t>
            </a:r>
            <a:r>
              <a:rPr lang="fr-FR" sz="3200" dirty="0">
                <a:solidFill>
                  <a:schemeClr val="accent1"/>
                </a:solidFill>
                <a:latin typeface="Times New Roman" pitchFamily="18" charset="0"/>
              </a:rPr>
              <a:t>:</a:t>
            </a:r>
          </a:p>
        </p:txBody>
      </p:sp>
      <p:sp>
        <p:nvSpPr>
          <p:cNvPr id="17410" name="Rectangle 3"/>
          <p:cNvSpPr>
            <a:spLocks noGrp="1" noRot="1" noChangeAspect="1" noChangeArrowheads="1"/>
          </p:cNvSpPr>
          <p:nvPr>
            <p:ph sz="quarter" idx="1"/>
          </p:nvPr>
        </p:nvSpPr>
        <p:spPr>
          <a:xfrm>
            <a:off x="107504" y="2564904"/>
            <a:ext cx="8784976" cy="2246769"/>
          </a:xfrm>
        </p:spPr>
        <p:txBody>
          <a:bodyPr wrap="square">
            <a:spAutoFit/>
          </a:bodyPr>
          <a:lstStyle/>
          <a:p>
            <a:pPr marL="0" indent="0" eaLnBrk="1" hangingPunct="1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- l’obtention du  Diplôme National du Brevet avec mention.</a:t>
            </a:r>
          </a:p>
          <a:p>
            <a:pPr eaLnBrk="1" hangingPunct="1">
              <a:buFontTx/>
              <a:buChar char="-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- l’orientation en vue du passage en Seconde :</a:t>
            </a:r>
          </a:p>
          <a:p>
            <a:pPr eaLnBrk="1" hangingPunct="1">
              <a:buFontTx/>
              <a:buChar char="-"/>
            </a:pPr>
            <a:endParaRPr lang="fr-F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  au lycée général et technologique ou au lycée professionnel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2"/>
          <p:cNvSpPr txBox="1">
            <a:spLocks noChangeArrowheads="1"/>
          </p:cNvSpPr>
          <p:nvPr/>
        </p:nvSpPr>
        <p:spPr bwMode="auto">
          <a:xfrm>
            <a:off x="179512" y="908720"/>
            <a:ext cx="8856983" cy="6503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b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Socle commun : 400 points</a:t>
            </a: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Chacun des 8 champs d’apprentissage du socle commun donne des points : </a:t>
            </a: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Insuffisant 10 pts. Fragile 25 pts. Satisfaisant 40 pts. Très Bien 50 pts.</a:t>
            </a: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 Option Latin 20 pts.</a:t>
            </a:r>
          </a:p>
          <a:p>
            <a:endParaRPr lang="fr-FR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Examen final : 400 points </a:t>
            </a: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Soutenance orale d’un projet d’EPI (10 mn d’exposé et 15 mn de questions) 100 pts.(à Gerson les </a:t>
            </a:r>
            <a:r>
              <a:rPr lang="fr-FR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15-16 février</a:t>
            </a:r>
            <a:r>
              <a:rPr lang="fr-FR" b="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b="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Epreuves écrites sur deux journées </a:t>
            </a:r>
            <a:r>
              <a:rPr lang="fr-FR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fr-FR" b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26-27 </a:t>
            </a: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juin) 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Français (3h) 100 Pts.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Histoire-géographie-EMC (2h) 50 pts.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 (2h) 100 pts.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Physique-Chimie ou SVT et Technologie (1h) 50 pts.</a:t>
            </a:r>
          </a:p>
          <a:p>
            <a:endParaRPr lang="fr-FR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9458" name="Rectangle 3"/>
          <p:cNvSpPr>
            <a:spLocks noRot="1" noChangeArrowheads="1"/>
          </p:cNvSpPr>
          <p:nvPr/>
        </p:nvSpPr>
        <p:spPr bwMode="auto">
          <a:xfrm>
            <a:off x="457200" y="0"/>
            <a:ext cx="838517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fr-FR" sz="4000" b="0" dirty="0">
                <a:solidFill>
                  <a:schemeClr val="accent1"/>
                </a:solidFill>
              </a:rPr>
              <a:t>Le DNB </a:t>
            </a:r>
            <a:r>
              <a:rPr lang="fr-FR" sz="3200" b="0" dirty="0">
                <a:solidFill>
                  <a:schemeClr val="accent1"/>
                </a:solidFill>
              </a:rPr>
              <a:t>(Diplôme National du Brevet)</a:t>
            </a:r>
            <a:endParaRPr lang="fr-FR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476672"/>
            <a:ext cx="878497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b="0" dirty="0">
              <a:solidFill>
                <a:schemeClr val="tx2">
                  <a:lumMod val="60000"/>
                  <a:lumOff val="4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0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candidat est admis s’il a au moins 400/800 points</a:t>
            </a:r>
          </a:p>
          <a:p>
            <a:endParaRPr lang="fr-FR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Mentions : </a:t>
            </a: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Assez Bien 480 points</a:t>
            </a: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Bien 560 points</a:t>
            </a: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Très Bien 640 points</a:t>
            </a:r>
          </a:p>
          <a:p>
            <a:endParaRPr lang="fr-FR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L’attribution du diplôme et l’orientation sont deux décisions distinctes.</a:t>
            </a:r>
          </a:p>
          <a:p>
            <a:endParaRPr lang="fr-FR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toute information complémentaire, consultez Mme de Beauvais.</a:t>
            </a:r>
          </a:p>
        </p:txBody>
      </p:sp>
    </p:spTree>
    <p:extLst>
      <p:ext uri="{BB962C8B-B14F-4D97-AF65-F5344CB8AC3E}">
        <p14:creationId xmlns:p14="http://schemas.microsoft.com/office/powerpoint/2010/main" val="1849689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"/>
          <p:cNvSpPr txBox="1">
            <a:spLocks noChangeArrowheads="1"/>
          </p:cNvSpPr>
          <p:nvPr/>
        </p:nvSpPr>
        <p:spPr bwMode="auto">
          <a:xfrm>
            <a:off x="395536" y="836712"/>
            <a:ext cx="8352928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fr-FR" sz="4000" b="0" dirty="0">
                <a:solidFill>
                  <a:srgbClr val="4F81BD"/>
                </a:solidFill>
              </a:rPr>
              <a:t>LA 3</a:t>
            </a:r>
            <a:r>
              <a:rPr lang="fr-FR" sz="4000" b="0" baseline="30000" dirty="0">
                <a:solidFill>
                  <a:srgbClr val="4F81BD"/>
                </a:solidFill>
              </a:rPr>
              <a:t>ème</a:t>
            </a:r>
            <a:r>
              <a:rPr lang="fr-FR" sz="4000" b="0" dirty="0">
                <a:solidFill>
                  <a:srgbClr val="4F81BD"/>
                </a:solidFill>
              </a:rPr>
              <a:t> : CLASSE D’ORIENTATION</a:t>
            </a:r>
          </a:p>
          <a:p>
            <a:pPr algn="just" eaLnBrk="0" hangingPunct="0">
              <a:spcBef>
                <a:spcPct val="50000"/>
              </a:spcBef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 aurez des choix à faire pour la fin du 3</a:t>
            </a:r>
            <a:r>
              <a:rPr lang="fr-FR" b="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trimestre, informez-vous dès maintenant. </a:t>
            </a:r>
          </a:p>
          <a:p>
            <a:pPr algn="just" eaLnBrk="0" hangingPunct="0">
              <a:spcBef>
                <a:spcPct val="50000"/>
              </a:spcBef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Cette présentation va vous permettre de découvrir les principales filières accessibles après la classe de 3</a:t>
            </a:r>
            <a:r>
              <a:rPr lang="fr-FR" b="0" baseline="30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 eaLnBrk="0" hangingPunct="0">
              <a:spcBef>
                <a:spcPct val="50000"/>
              </a:spcBef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Vous pourrez y réfléchir tout au long de cette année. </a:t>
            </a:r>
          </a:p>
          <a:p>
            <a:pPr algn="just" eaLnBrk="0" hangingPunct="0">
              <a:spcBef>
                <a:spcPct val="50000"/>
              </a:spcBef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Parlez-en avec votre enfant, n’attendez pas pour rencontrer le responsable de niveau, le professeur principal et la responsable du BDI.</a:t>
            </a:r>
          </a:p>
          <a:p>
            <a:pPr algn="just" eaLnBrk="0" hangingPunct="0">
              <a:spcBef>
                <a:spcPct val="50000"/>
              </a:spcBef>
            </a:pP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Une réunion sur les filières technologiques est prévue ultérieurement</a:t>
            </a:r>
            <a:r>
              <a:rPr lang="fr-FR" b="0" dirty="0">
                <a:solidFill>
                  <a:srgbClr val="000000"/>
                </a:solidFill>
              </a:rPr>
              <a:t>. (</a:t>
            </a:r>
            <a:r>
              <a:rPr lang="fr-FR" b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consultez la rubrique Orientation sur le site web de Gerson</a:t>
            </a:r>
            <a:r>
              <a:rPr lang="fr-FR" b="0" dirty="0">
                <a:solidFill>
                  <a:srgbClr val="000000"/>
                </a:solidFill>
              </a:rPr>
              <a:t>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2"/>
          <p:cNvSpPr txBox="1">
            <a:spLocks noChangeArrowheads="1"/>
          </p:cNvSpPr>
          <p:nvPr/>
        </p:nvSpPr>
        <p:spPr bwMode="auto">
          <a:xfrm>
            <a:off x="179512" y="1916113"/>
            <a:ext cx="8615238" cy="433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Dès le 2</a:t>
            </a:r>
            <a:r>
              <a:rPr lang="fr-FR" b="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fr-FR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trimestre 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L’élève et sa famille font part de leur souhait d’orientation par l’intermédiaire d’une fiche navette.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conseil répond sur la pertinence de ce choix. </a:t>
            </a:r>
          </a:p>
          <a:p>
            <a:pPr algn="just" eaLnBrk="0" hangingPunct="0">
              <a:spcBef>
                <a:spcPct val="50000"/>
              </a:spcBef>
            </a:pP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3</a:t>
            </a:r>
            <a:r>
              <a:rPr lang="fr-FR" b="0" baseline="30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trimestre 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L’élève et sa famille indiquent leur choix d’orientation sur la même fiche navette.</a:t>
            </a:r>
          </a:p>
          <a:p>
            <a:pPr algn="just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fr-FR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 conseil de classe propose une orientation qui devient décision après accord de la famille</a:t>
            </a:r>
            <a:r>
              <a:rPr lang="fr-FR" b="0" dirty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0" y="126876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      </a:t>
            </a:r>
            <a:r>
              <a:rPr lang="fr-FR" dirty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Deux étapes :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2"/>
          <p:cNvSpPr txBox="1">
            <a:spLocks noChangeArrowheads="1"/>
          </p:cNvSpPr>
          <p:nvPr/>
        </p:nvSpPr>
        <p:spPr bwMode="auto">
          <a:xfrm>
            <a:off x="1447800" y="1373188"/>
            <a:ext cx="6400800" cy="411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6600" b="0" dirty="0">
                <a:solidFill>
                  <a:schemeClr val="tx2"/>
                </a:solidFill>
              </a:rPr>
              <a:t>APRES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6600" b="0" dirty="0">
                <a:solidFill>
                  <a:schemeClr val="tx2"/>
                </a:solidFill>
              </a:rPr>
              <a:t>LA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6600" b="0" dirty="0">
                <a:solidFill>
                  <a:schemeClr val="tx2"/>
                </a:solidFill>
              </a:rPr>
              <a:t>TROISIEME</a:t>
            </a:r>
            <a:endParaRPr lang="fr-FR" sz="5400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2"/>
          <p:cNvSpPr txBox="1">
            <a:spLocks noChangeArrowheads="1"/>
          </p:cNvSpPr>
          <p:nvPr/>
        </p:nvSpPr>
        <p:spPr bwMode="auto">
          <a:xfrm>
            <a:off x="228600" y="206713"/>
            <a:ext cx="8663880" cy="570925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3200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VOIE GENERALE OU TECHNOLOGIQUE :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3200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Seconde de détermination pour un Bac général 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3200" b="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ou 7 Bacs technologiques</a:t>
            </a:r>
          </a:p>
          <a:p>
            <a:pPr eaLnBrk="0" hangingPunct="0">
              <a:spcBef>
                <a:spcPct val="50000"/>
              </a:spcBef>
            </a:pPr>
            <a:r>
              <a:rPr lang="fr-F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Sciences et Technologies  Industrielles (STI2D)</a:t>
            </a:r>
          </a:p>
          <a:p>
            <a:pPr eaLnBrk="0" hangingPunct="0">
              <a:spcBef>
                <a:spcPct val="50000"/>
              </a:spcBef>
            </a:pPr>
            <a:r>
              <a:rPr lang="fr-F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Sciences et Technologies Gestion (STMG)</a:t>
            </a:r>
          </a:p>
          <a:p>
            <a:pPr eaLnBrk="0" hangingPunct="0">
              <a:spcBef>
                <a:spcPct val="50000"/>
              </a:spcBef>
            </a:pPr>
            <a:r>
              <a:rPr lang="fr-F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Sciences et Technologies de la Santé et du Social (ST2S)</a:t>
            </a:r>
          </a:p>
          <a:p>
            <a:pPr eaLnBrk="0" hangingPunct="0">
              <a:spcBef>
                <a:spcPct val="50000"/>
              </a:spcBef>
            </a:pPr>
            <a:r>
              <a:rPr lang="fr-F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Sciences et Technologies de Laboratoire (STL)</a:t>
            </a:r>
          </a:p>
          <a:p>
            <a:pPr eaLnBrk="0" hangingPunct="0">
              <a:spcBef>
                <a:spcPct val="50000"/>
              </a:spcBef>
            </a:pPr>
            <a:r>
              <a:rPr lang="fr-F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Sciences et Technologies de la Musique et de la Danse (STMD)</a:t>
            </a:r>
          </a:p>
          <a:p>
            <a:pPr eaLnBrk="0" hangingPunct="0">
              <a:spcBef>
                <a:spcPct val="50000"/>
              </a:spcBef>
            </a:pPr>
            <a:r>
              <a:rPr lang="fr-F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Sciences et Technologies de l’Agronomie et du vivant  (STAV) </a:t>
            </a:r>
          </a:p>
          <a:p>
            <a:pPr eaLnBrk="0" hangingPunct="0">
              <a:spcBef>
                <a:spcPct val="50000"/>
              </a:spcBef>
            </a:pPr>
            <a:r>
              <a:rPr lang="fr-FR" sz="20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- Hôtellerie</a:t>
            </a:r>
          </a:p>
          <a:p>
            <a:pPr eaLnBrk="0" hangingPunct="0">
              <a:spcBef>
                <a:spcPct val="50000"/>
              </a:spcBef>
            </a:pPr>
            <a:endParaRPr lang="fr-FR" sz="1800" b="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55576" y="188640"/>
            <a:ext cx="7679531" cy="1282048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ENSEIGNEMENTS COMMUNS</a:t>
            </a: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SECONDE</a:t>
            </a:r>
            <a:endParaRPr lang="fr-F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32235" y="1377724"/>
            <a:ext cx="7679531" cy="45873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Français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(4h)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Histoire-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Géographie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(3h) + EMC (18h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annuelles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LVA et LVB (5h30)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SES (1h30)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Mathématiques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(4h)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Physique-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Chimie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(3h)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SVT (1h30)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EPS (2h)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Sciences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numériques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technologiques</a:t>
            </a:r>
            <a:r>
              <a:rPr lang="en-US" sz="2400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(1h30)</a:t>
            </a:r>
          </a:p>
        </p:txBody>
      </p:sp>
    </p:spTree>
    <p:extLst>
      <p:ext uri="{BB962C8B-B14F-4D97-AF65-F5344CB8AC3E}">
        <p14:creationId xmlns:p14="http://schemas.microsoft.com/office/powerpoint/2010/main" val="2173008098"/>
      </p:ext>
    </p:extLst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u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pitaux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pitaux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6342</TotalTime>
  <Words>938</Words>
  <Application>Microsoft Office PowerPoint</Application>
  <PresentationFormat>Affichage à l'écran (4:3)</PresentationFormat>
  <Paragraphs>186</Paragraphs>
  <Slides>18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30" baseType="lpstr">
      <vt:lpstr>Arial</vt:lpstr>
      <vt:lpstr>Calibri</vt:lpstr>
      <vt:lpstr>Franklin Gothic Book</vt:lpstr>
      <vt:lpstr>Georgia</vt:lpstr>
      <vt:lpstr>Helvetica Neue</vt:lpstr>
      <vt:lpstr>Helvetica Neue Bold Condensed</vt:lpstr>
      <vt:lpstr>Helvetica Neue Light</vt:lpstr>
      <vt:lpstr>Perpetua</vt:lpstr>
      <vt:lpstr>Times New Roman</vt:lpstr>
      <vt:lpstr>Wingdings</vt:lpstr>
      <vt:lpstr>Wingdings 2</vt:lpstr>
      <vt:lpstr>Capitaux</vt:lpstr>
      <vt:lpstr>Présentation PowerPoint</vt:lpstr>
      <vt:lpstr>LES ENJEUX :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ENSEIGNEMENTS COMMUNS EN SECONDE</vt:lpstr>
      <vt:lpstr>ENSEIGNEMENTS OPTIONNELS</vt:lpstr>
      <vt:lpstr> ENSEIGNEMENTS COMMUNS EN PREMIERE ET EN TERMINALE</vt:lpstr>
      <vt:lpstr>ENSEIGNEMENTS DE SPECIALITES  PROPOSES A GERSON</vt:lpstr>
      <vt:lpstr>ENSEIGNEMENTS DE SPECIALITES PROPOSES HORS GERSON</vt:lpstr>
      <vt:lpstr> ENSEIGNEMENTS OPTIONNELS PROPOSES A GERSON</vt:lpstr>
      <vt:lpstr>Présentation PowerPoint</vt:lpstr>
      <vt:lpstr>Classes Préparatoires aux Grandes Ecoles S - 2022</vt:lpstr>
      <vt:lpstr>Présentation PowerPoint</vt:lpstr>
      <vt:lpstr>Présentation PowerPoint</vt:lpstr>
    </vt:vector>
  </TitlesOfParts>
  <Company>GERSON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Aucun titre de diapositive</dc:title>
  <dc:creator>GERSON</dc:creator>
  <cp:lastModifiedBy>Marie Claude de Beauvais</cp:lastModifiedBy>
  <cp:revision>577</cp:revision>
  <cp:lastPrinted>2003-12-03T08:23:39Z</cp:lastPrinted>
  <dcterms:created xsi:type="dcterms:W3CDTF">1999-11-25T13:42:52Z</dcterms:created>
  <dcterms:modified xsi:type="dcterms:W3CDTF">2023-01-14T15:22:02Z</dcterms:modified>
</cp:coreProperties>
</file>