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howSpecialPlsOnTitleSld="0" strictFirstAndLastChars="0" saveSubsetFonts="1">
  <p:sldMasterIdLst>
    <p:sldMasterId id="2147483650" r:id="rId1"/>
    <p:sldMasterId id="2147483653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324" r:id="rId5"/>
    <p:sldId id="350" r:id="rId6"/>
    <p:sldId id="337" r:id="rId7"/>
    <p:sldId id="349" r:id="rId8"/>
    <p:sldId id="359" r:id="rId9"/>
    <p:sldId id="351" r:id="rId10"/>
    <p:sldId id="343" r:id="rId11"/>
    <p:sldId id="346" r:id="rId12"/>
    <p:sldId id="344" r:id="rId13"/>
    <p:sldId id="321" r:id="rId14"/>
    <p:sldId id="322" r:id="rId15"/>
    <p:sldId id="295" r:id="rId16"/>
    <p:sldId id="345" r:id="rId17"/>
    <p:sldId id="330" r:id="rId18"/>
    <p:sldId id="319" r:id="rId19"/>
    <p:sldId id="334" r:id="rId20"/>
  </p:sldIdLst>
  <p:sldSz cx="13004800" cy="9753600"/>
  <p:notesSz cx="6858000" cy="9144000"/>
  <p:defaultTextStyle>
    <a:defPPr>
      <a:defRPr lang="fr-FR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876552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1pPr>
    <a:lvl2pPr marL="342900" indent="1143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876552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2pPr>
    <a:lvl3pPr marL="685800" indent="228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876552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3pPr>
    <a:lvl4pPr marL="1028700" indent="3429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876552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4pPr>
    <a:lvl5pPr marL="1371600" indent="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876552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5pPr>
    <a:lvl6pPr marL="2286000" algn="l" defTabSz="914400" rtl="0" eaLnBrk="1" latinLnBrk="0" hangingPunct="1">
      <a:defRPr sz="3600" kern="1200">
        <a:solidFill>
          <a:srgbClr val="876552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6pPr>
    <a:lvl7pPr marL="2743200" algn="l" defTabSz="914400" rtl="0" eaLnBrk="1" latinLnBrk="0" hangingPunct="1">
      <a:defRPr sz="3600" kern="1200">
        <a:solidFill>
          <a:srgbClr val="876552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7pPr>
    <a:lvl8pPr marL="3200400" algn="l" defTabSz="914400" rtl="0" eaLnBrk="1" latinLnBrk="0" hangingPunct="1">
      <a:defRPr sz="3600" kern="1200">
        <a:solidFill>
          <a:srgbClr val="876552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8pPr>
    <a:lvl9pPr marL="3657600" algn="l" defTabSz="914400" rtl="0" eaLnBrk="1" latinLnBrk="0" hangingPunct="1">
      <a:defRPr sz="3600" kern="1200">
        <a:solidFill>
          <a:srgbClr val="876552"/>
        </a:solidFill>
        <a:latin typeface="Georgia" pitchFamily="18" charset="0"/>
        <a:ea typeface="Georgia" pitchFamily="18" charset="0"/>
        <a:cs typeface="Georgia" pitchFamily="18" charset="0"/>
        <a:sym typeface="Georgia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77D"/>
    <a:srgbClr val="154F97"/>
    <a:srgbClr val="133B9C"/>
    <a:srgbClr val="0080FF"/>
    <a:srgbClr val="2143A8"/>
    <a:srgbClr val="19358F"/>
    <a:srgbClr val="2043AD"/>
    <a:srgbClr val="2853D4"/>
    <a:srgbClr val="876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95"/>
    <p:restoredTop sz="93750" autoAdjust="0"/>
  </p:normalViewPr>
  <p:slideViewPr>
    <p:cSldViewPr>
      <p:cViewPr>
        <p:scale>
          <a:sx n="50" d="100"/>
          <a:sy n="50" d="100"/>
        </p:scale>
        <p:origin x="29" y="269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36BBE-2C61-EA48-AEF6-00DAFD4F2621}" type="datetimeFigureOut">
              <a:rPr lang="fr-FR" smtClean="0"/>
              <a:t>08/09/2022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8DD8D-CA3F-3841-979E-18268DAC4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59572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sp>
      <p:sp>
        <p:nvSpPr>
          <p:cNvPr id="717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>
                <a:sym typeface="Noteworthy Bold" charset="0"/>
              </a:rPr>
              <a:t>Click to edit Master text styles</a:t>
            </a:r>
          </a:p>
          <a:p>
            <a:pPr lvl="1"/>
            <a:r>
              <a:rPr lang="fr-FR" noProof="0">
                <a:sym typeface="Noteworthy Bold" charset="0"/>
              </a:rPr>
              <a:t>Second level</a:t>
            </a:r>
          </a:p>
          <a:p>
            <a:pPr lvl="2"/>
            <a:r>
              <a:rPr lang="fr-FR" noProof="0">
                <a:sym typeface="Noteworthy Bold" charset="0"/>
              </a:rPr>
              <a:t>Third level</a:t>
            </a:r>
          </a:p>
          <a:p>
            <a:pPr lvl="3"/>
            <a:r>
              <a:rPr lang="fr-FR" noProof="0">
                <a:sym typeface="Noteworthy Bold" charset="0"/>
              </a:rPr>
              <a:t>Fourth level</a:t>
            </a:r>
          </a:p>
          <a:p>
            <a:pPr lvl="4"/>
            <a:r>
              <a:rPr lang="fr-FR" noProof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38728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1pPr>
    <a:lvl2pPr marL="3429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2pPr>
    <a:lvl3pPr marL="6858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3pPr>
    <a:lvl4pPr marL="10287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4pPr>
    <a:lvl5pPr marL="13716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074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340850" y="7467600"/>
            <a:ext cx="2838450" cy="17653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25500" y="7467600"/>
            <a:ext cx="8362950" cy="17653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>
              <a:sym typeface="Georgia" pitchFamily="18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25500" y="8597900"/>
            <a:ext cx="5600700" cy="63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8597900"/>
            <a:ext cx="5600700" cy="63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>
              <a:sym typeface="Georgia" pitchFamily="18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154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/>
          </p:cNvSpPr>
          <p:nvPr>
            <p:ph type="title"/>
          </p:nvPr>
        </p:nvSpPr>
        <p:spPr bwMode="auto">
          <a:xfrm>
            <a:off x="825500" y="7467600"/>
            <a:ext cx="11353800" cy="1143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Georgia" pitchFamily="18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/>
          </p:cNvSpPr>
          <p:nvPr>
            <p:ph type="body" idx="1"/>
          </p:nvPr>
        </p:nvSpPr>
        <p:spPr bwMode="auto">
          <a:xfrm>
            <a:off x="825500" y="8597900"/>
            <a:ext cx="11353800" cy="635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Georgia" pitchFamily="18" charset="0"/>
              </a:rPr>
              <a:t>Click to edit Master text styles</a:t>
            </a:r>
          </a:p>
          <a:p>
            <a:pPr lvl="1"/>
            <a:r>
              <a:rPr lang="fr-FR">
                <a:sym typeface="Georgia" pitchFamily="18" charset="0"/>
              </a:rPr>
              <a:t>Second level</a:t>
            </a:r>
          </a:p>
          <a:p>
            <a:pPr lvl="2"/>
            <a:r>
              <a:rPr lang="fr-FR">
                <a:sym typeface="Georgia" pitchFamily="18" charset="0"/>
              </a:rPr>
              <a:t>Third level</a:t>
            </a:r>
          </a:p>
          <a:p>
            <a:pPr lvl="3"/>
            <a:r>
              <a:rPr lang="fr-FR">
                <a:sym typeface="Georgia" pitchFamily="18" charset="0"/>
              </a:rPr>
              <a:t>Fourth level</a:t>
            </a:r>
          </a:p>
          <a:p>
            <a:pPr lvl="4"/>
            <a:r>
              <a:rPr lang="fr-FR">
                <a:sym typeface="Georgia" pitchFamily="18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dt="0"/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  <a:sym typeface="Georgia" pitchFamily="18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9pPr>
    </p:titleStyle>
    <p:bodyStyle>
      <a:lvl1pPr algn="ctr" defTabSz="584200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eorgia" pitchFamily="18" charset="0"/>
        </a:defRPr>
      </a:lvl1pPr>
      <a:lvl2pPr marL="342900" algn="ctr" defTabSz="584200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eorgia" pitchFamily="18" charset="0"/>
        </a:defRPr>
      </a:lvl2pPr>
      <a:lvl3pPr marL="685800" algn="ctr" defTabSz="584200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eorgia" pitchFamily="18" charset="0"/>
        </a:defRPr>
      </a:lvl3pPr>
      <a:lvl4pPr marL="1028700" algn="ctr" defTabSz="584200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eorgia" pitchFamily="18" charset="0"/>
        </a:defRPr>
      </a:lvl4pPr>
      <a:lvl5pPr marL="1371600" algn="ctr" defTabSz="584200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eorgia" pitchFamily="18" charset="0"/>
        </a:defRPr>
      </a:lvl5pPr>
      <a:lvl6pPr marL="1828800" algn="ctr" defTabSz="584200" rtl="0" fontAlgn="base" hangingPunct="0">
        <a:spcBef>
          <a:spcPct val="0"/>
        </a:spcBef>
        <a:spcAft>
          <a:spcPct val="0"/>
        </a:spcAft>
        <a:defRPr sz="3600" i="1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eorgia" pitchFamily="18" charset="0"/>
        </a:defRPr>
      </a:lvl6pPr>
      <a:lvl7pPr marL="2286000" algn="ctr" defTabSz="584200" rtl="0" fontAlgn="base" hangingPunct="0">
        <a:spcBef>
          <a:spcPct val="0"/>
        </a:spcBef>
        <a:spcAft>
          <a:spcPct val="0"/>
        </a:spcAft>
        <a:defRPr sz="3600" i="1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eorgia" pitchFamily="18" charset="0"/>
        </a:defRPr>
      </a:lvl7pPr>
      <a:lvl8pPr marL="2743200" algn="ctr" defTabSz="584200" rtl="0" fontAlgn="base" hangingPunct="0">
        <a:spcBef>
          <a:spcPct val="0"/>
        </a:spcBef>
        <a:spcAft>
          <a:spcPct val="0"/>
        </a:spcAft>
        <a:defRPr sz="3600" i="1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eorgia" pitchFamily="18" charset="0"/>
        </a:defRPr>
      </a:lvl8pPr>
      <a:lvl9pPr marL="3200400" algn="ctr" defTabSz="584200" rtl="0" fontAlgn="base" hangingPunct="0">
        <a:spcBef>
          <a:spcPct val="0"/>
        </a:spcBef>
        <a:spcAft>
          <a:spcPct val="0"/>
        </a:spcAft>
        <a:defRPr sz="3600" i="1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Georgia" pitchFamily="18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154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  <a:sym typeface="Georgia" pitchFamily="18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9pPr>
    </p:titleStyle>
    <p:bodyStyle>
      <a:lvl1pPr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1pPr>
      <a:lvl2pPr marL="342900"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2pPr>
      <a:lvl3pPr marL="685800"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3pPr>
      <a:lvl4pPr marL="1028700"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4pPr>
      <a:lvl5pPr marL="1371600"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5pPr>
      <a:lvl6pPr marL="1828800" algn="l" defTabSz="584200" rtl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6pPr>
      <a:lvl7pPr marL="2286000" algn="l" defTabSz="584200" rtl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7pPr>
      <a:lvl8pPr marL="2743200" algn="l" defTabSz="584200" rtl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8pPr>
      <a:lvl9pPr marL="3200400" algn="l" defTabSz="584200" rtl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832916" y="6244952"/>
            <a:ext cx="11718156" cy="1800200"/>
          </a:xfrm>
        </p:spPr>
        <p:txBody>
          <a:bodyPr/>
          <a:lstStyle/>
          <a:p>
            <a:pPr eaLnBrk="1">
              <a:defRPr/>
            </a:pPr>
            <a:br>
              <a:rPr lang="fr-FR" sz="6000" dirty="0">
                <a:solidFill>
                  <a:srgbClr val="FFFFFF"/>
                </a:solidFill>
                <a:effectLst/>
                <a:latin typeface="Helvetica Neue"/>
              </a:rPr>
            </a:br>
            <a:br>
              <a:rPr lang="fr-FR" sz="6000" dirty="0">
                <a:solidFill>
                  <a:srgbClr val="FFFFFF"/>
                </a:solidFill>
                <a:effectLst/>
                <a:latin typeface="Helvetica Neue"/>
              </a:rPr>
            </a:br>
            <a:r>
              <a:rPr lang="fr-FR" sz="6000" dirty="0">
                <a:solidFill>
                  <a:srgbClr val="FFFFFF"/>
                </a:solidFill>
                <a:effectLst/>
                <a:latin typeface="Helvetica Neue"/>
              </a:rPr>
              <a:t>Réunion d’Information Parcoursup</a:t>
            </a:r>
            <a:br>
              <a:rPr lang="fr-FR" sz="6000" dirty="0">
                <a:solidFill>
                  <a:srgbClr val="FFFFFF"/>
                </a:solidFill>
                <a:effectLst/>
                <a:latin typeface="Helvetica Neue"/>
              </a:rPr>
            </a:br>
            <a:r>
              <a:rPr lang="fr-FR" sz="6000" dirty="0">
                <a:solidFill>
                  <a:srgbClr val="FFFFFF"/>
                </a:solidFill>
                <a:effectLst/>
                <a:latin typeface="Helvetica Neue"/>
              </a:rPr>
              <a:t>Terminale Eco</a:t>
            </a:r>
          </a:p>
        </p:txBody>
      </p:sp>
      <p:sp>
        <p:nvSpPr>
          <p:cNvPr id="8194" name="Rectangle 2"/>
          <p:cNvSpPr>
            <a:spLocks/>
          </p:cNvSpPr>
          <p:nvPr/>
        </p:nvSpPr>
        <p:spPr bwMode="auto">
          <a:xfrm>
            <a:off x="825500" y="7829128"/>
            <a:ext cx="11353800" cy="140377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fr-FR" sz="3000" dirty="0">
              <a:solidFill>
                <a:srgbClr val="FFFFFF"/>
              </a:solidFill>
              <a:latin typeface="Helvetica Neue"/>
            </a:endParaRPr>
          </a:p>
        </p:txBody>
      </p:sp>
      <p:pic>
        <p:nvPicPr>
          <p:cNvPr id="8195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9518" y="1996480"/>
            <a:ext cx="2925763" cy="4011613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algn="ctr" rotWithShape="0">
              <a:srgbClr val="000000">
                <a:alpha val="75000"/>
              </a:srgbClr>
            </a:outerShdw>
          </a:effectLst>
        </p:spPr>
      </p:pic>
      <p:sp>
        <p:nvSpPr>
          <p:cNvPr id="2" name="ZoneTexte 1"/>
          <p:cNvSpPr txBox="1"/>
          <p:nvPr/>
        </p:nvSpPr>
        <p:spPr>
          <a:xfrm>
            <a:off x="9166696" y="876523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FFFF"/>
                </a:solidFill>
                <a:latin typeface="Helvetica Neue"/>
              </a:rPr>
              <a:t>Septembre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C4D2BEA-3B87-6F4B-8170-9A970DA73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12" y="479279"/>
            <a:ext cx="3434889" cy="122413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CF63E7A-2EF3-2B4D-A900-0BEF1429310A}"/>
              </a:ext>
            </a:extLst>
          </p:cNvPr>
          <p:cNvSpPr txBox="1"/>
          <p:nvPr/>
        </p:nvSpPr>
        <p:spPr>
          <a:xfrm>
            <a:off x="3838104" y="9197280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CFBACC8-6112-774B-8004-2DDEBED73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232" y="479279"/>
            <a:ext cx="6984776" cy="872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72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C4D2BEA-3B87-6F4B-8170-9A970DA73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28" y="700336"/>
            <a:ext cx="3434889" cy="122413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5EE7D96-5EED-0641-A075-EA61F1B1DFB3}"/>
              </a:ext>
            </a:extLst>
          </p:cNvPr>
          <p:cNvSpPr txBox="1"/>
          <p:nvPr/>
        </p:nvSpPr>
        <p:spPr>
          <a:xfrm>
            <a:off x="4116647" y="989238"/>
            <a:ext cx="7207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Les grands principes pour Gerson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2B40E94-7D04-EB4E-A63F-CFF7B61FD18C}"/>
              </a:ext>
            </a:extLst>
          </p:cNvPr>
          <p:cNvSpPr txBox="1"/>
          <p:nvPr/>
        </p:nvSpPr>
        <p:spPr>
          <a:xfrm>
            <a:off x="437520" y="1732437"/>
            <a:ext cx="11737304" cy="7031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defRPr sz="1800">
                <a:solidFill>
                  <a:srgbClr val="000000"/>
                </a:solidFill>
                <a:uFillTx/>
              </a:defRPr>
            </a:pPr>
            <a:endParaRPr lang="fr-FR" sz="2400" dirty="0">
              <a:solidFill>
                <a:schemeClr val="bg1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488950" indent="-398463" algn="just">
              <a:lnSpc>
                <a:spcPct val="120000"/>
              </a:lnSpc>
              <a:spcBef>
                <a:spcPts val="0"/>
              </a:spcBef>
              <a:buFont typeface="Wingdings" charset="2"/>
              <a:buChar char="§"/>
              <a:defRPr sz="180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L’établissement communique à la plateforme les notes de 1ère, les deux premiers  trimestres de Terminale et les notes des épreuves anticipées du baccalauréat</a:t>
            </a:r>
          </a:p>
          <a:p>
            <a:pPr marL="96253" indent="-457200" algn="just">
              <a:lnSpc>
                <a:spcPct val="120000"/>
              </a:lnSpc>
              <a:spcBef>
                <a:spcPts val="0"/>
              </a:spcBef>
              <a:buFont typeface="Wingdings" charset="2"/>
              <a:buChar char="§"/>
              <a:defRPr sz="1800">
                <a:solidFill>
                  <a:srgbClr val="000000"/>
                </a:solidFill>
                <a:uFillTx/>
              </a:defRPr>
            </a:pPr>
            <a:endParaRPr lang="fr-FR" sz="1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96253" indent="-457200" algn="just">
              <a:lnSpc>
                <a:spcPct val="120000"/>
              </a:lnSpc>
              <a:spcBef>
                <a:spcPts val="0"/>
              </a:spcBef>
              <a:buFont typeface="Wingdings" charset="2"/>
              <a:buChar char="§"/>
              <a:defRPr sz="180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Les professeurs remplissent </a:t>
            </a:r>
            <a:r>
              <a:rPr lang="fr-FR" sz="2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 fiche Avenir </a:t>
            </a:r>
            <a:r>
              <a:rPr lang="fr-FR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pour chacun des vœux ou sous-  	vœux des élèves. Elle comprend les notes de l’élève (Moyenne des notes du 1er  	et second trimestre de Terminale), son rang, et l’appréciation des professeurs par 	discipline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 sz="1800">
                <a:solidFill>
                  <a:srgbClr val="000000"/>
                </a:solidFill>
                <a:uFillTx/>
              </a:defRPr>
            </a:pPr>
            <a:endParaRPr lang="fr-FR" sz="2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96253" indent="-457200" algn="just">
              <a:lnSpc>
                <a:spcPct val="120000"/>
              </a:lnSpc>
              <a:spcBef>
                <a:spcPts val="0"/>
              </a:spcBef>
              <a:buFont typeface="Wingdings" charset="2"/>
              <a:buChar char="§"/>
              <a:defRPr sz="180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Sur la base de cette fiche avenir, le chef d’établissement émet un avis sur la 	candidature de l’élève </a:t>
            </a:r>
            <a:r>
              <a:rPr lang="mr-IN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 Light" charset="0"/>
              </a:rPr>
              <a:t>–</a:t>
            </a:r>
            <a:r>
              <a:rPr lang="fr-FR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Cohérence vœu / motivation et capacité à réussir</a:t>
            </a:r>
          </a:p>
          <a:p>
            <a:pPr marL="76200" algn="just">
              <a:lnSpc>
                <a:spcPct val="120000"/>
              </a:lnSpc>
              <a:spcBef>
                <a:spcPts val="0"/>
              </a:spcBef>
              <a:defRPr sz="1800">
                <a:solidFill>
                  <a:srgbClr val="000000"/>
                </a:solidFill>
                <a:uFillTx/>
              </a:defRPr>
            </a:pPr>
            <a:endParaRPr lang="fr-FR" sz="1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Wingdings" charset="2"/>
              <a:buChar char="§"/>
              <a:defRPr sz="180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Ces fiches sont transmises aux établissements du supérieur qui les étudient pour faire des propositions d’affectation aux lycéens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 sz="1800">
                <a:solidFill>
                  <a:srgbClr val="000000"/>
                </a:solidFill>
                <a:uFillTx/>
              </a:defRPr>
            </a:pPr>
            <a:endParaRPr lang="fr-FR" sz="1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Wingdings" charset="2"/>
              <a:buChar char="§"/>
              <a:defRPr sz="180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Elle sera consultable par les élèves et familles à la date d’ouverture des propositions sur Parcoursup</a:t>
            </a:r>
            <a:endParaRPr lang="fr-FR" sz="2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CF63E7A-2EF3-2B4D-A900-0BEF1429310A}"/>
              </a:ext>
            </a:extLst>
          </p:cNvPr>
          <p:cNvSpPr txBox="1"/>
          <p:nvPr/>
        </p:nvSpPr>
        <p:spPr>
          <a:xfrm>
            <a:off x="3838104" y="9197280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</p:spTree>
    <p:extLst>
      <p:ext uri="{BB962C8B-B14F-4D97-AF65-F5344CB8AC3E}">
        <p14:creationId xmlns:p14="http://schemas.microsoft.com/office/powerpoint/2010/main" val="160363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0017" y="933914"/>
            <a:ext cx="12601400" cy="849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r-FR" sz="2800" b="1" dirty="0">
              <a:solidFill>
                <a:srgbClr val="FFFFFF"/>
              </a:solidFill>
              <a:latin typeface="Helvetica Neue"/>
            </a:endParaRPr>
          </a:p>
          <a:p>
            <a:pPr algn="l"/>
            <a:endParaRPr lang="fr-FR" sz="2200" b="1" dirty="0">
              <a:solidFill>
                <a:srgbClr val="FFFFFF"/>
              </a:solidFill>
              <a:latin typeface="Helvetica Neue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FFFFFF"/>
                </a:solidFill>
                <a:latin typeface="Helvetica Neue"/>
              </a:rPr>
              <a:t>Décembre 2022 : </a:t>
            </a:r>
            <a:r>
              <a:rPr lang="fr-FR" sz="2400" dirty="0">
                <a:solidFill>
                  <a:srgbClr val="FFFFFF"/>
                </a:solidFill>
                <a:latin typeface="Helvetica Neue"/>
              </a:rPr>
              <a:t>Ouverture du site  - Phase d’information sur les formations (Contenu, capacités d’accueil, attendus, taux de réussite, Journées portes ouvertes …)</a:t>
            </a:r>
          </a:p>
          <a:p>
            <a:pPr marL="342900" indent="-342900" algn="l">
              <a:buFont typeface="Wingdings" charset="2"/>
              <a:buChar char="ü"/>
            </a:pPr>
            <a:endParaRPr lang="fr-FR" sz="1800" dirty="0">
              <a:solidFill>
                <a:srgbClr val="FFFFFF"/>
              </a:solidFill>
              <a:latin typeface="Helvetica Neue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rgbClr val="FFFFFF"/>
                </a:solidFill>
                <a:latin typeface="Helvetica Neue"/>
              </a:rPr>
              <a:t>Les étapes clés de la procédure :</a:t>
            </a:r>
          </a:p>
          <a:p>
            <a:pPr algn="l"/>
            <a:endParaRPr lang="fr-FR" sz="1800" b="1" dirty="0">
              <a:solidFill>
                <a:srgbClr val="FFFFFF"/>
              </a:solidFill>
              <a:latin typeface="Helvetica Neue"/>
            </a:endParaRPr>
          </a:p>
          <a:p>
            <a:pPr marL="342900" indent="-342900" algn="l">
              <a:buFont typeface="Wingdings" charset="2"/>
              <a:buChar char="§"/>
            </a:pPr>
            <a:r>
              <a:rPr lang="fr-FR" sz="2400" b="1" dirty="0">
                <a:solidFill>
                  <a:srgbClr val="FFFFFF"/>
                </a:solidFill>
                <a:latin typeface="Helvetica Neue"/>
              </a:rPr>
              <a:t>Mi-janvier à mi-mars 2023 </a:t>
            </a:r>
            <a:r>
              <a:rPr lang="fr-FR" sz="2400" dirty="0">
                <a:solidFill>
                  <a:srgbClr val="FFFFFF"/>
                </a:solidFill>
                <a:latin typeface="Helvetica Neue"/>
              </a:rPr>
              <a:t>:  Inscription des candidats et sélection des formations</a:t>
            </a:r>
          </a:p>
          <a:p>
            <a:pPr algn="l"/>
            <a:r>
              <a:rPr lang="fr-FR" sz="2400" dirty="0">
                <a:solidFill>
                  <a:srgbClr val="FFFFFF"/>
                </a:solidFill>
                <a:latin typeface="Helvetica Neue"/>
              </a:rPr>
              <a:t>		</a:t>
            </a:r>
          </a:p>
          <a:p>
            <a:pPr marL="342900" indent="-342900" algn="l">
              <a:buFont typeface="Wingdings" charset="2"/>
              <a:buChar char="§"/>
            </a:pPr>
            <a:r>
              <a:rPr lang="fr-FR" sz="2400" b="1" dirty="0">
                <a:solidFill>
                  <a:srgbClr val="FFFFFF"/>
                </a:solidFill>
                <a:latin typeface="Helvetica Neue"/>
              </a:rPr>
              <a:t>Jusqu’à fin mars 2023 : </a:t>
            </a:r>
            <a:r>
              <a:rPr lang="fr-FR" sz="2400" dirty="0">
                <a:solidFill>
                  <a:srgbClr val="FFFFFF"/>
                </a:solidFill>
                <a:latin typeface="Helvetica Neue"/>
              </a:rPr>
              <a:t>Finalisation des dossiers, </a:t>
            </a:r>
            <a:r>
              <a:rPr lang="fr-FR" sz="2400" b="1" dirty="0">
                <a:solidFill>
                  <a:srgbClr val="FFFFFF"/>
                </a:solidFill>
                <a:latin typeface="Helvetica Neue"/>
              </a:rPr>
              <a:t>rédaction des projets de formation motivé </a:t>
            </a:r>
            <a:r>
              <a:rPr lang="fr-FR" sz="2400" dirty="0">
                <a:solidFill>
                  <a:srgbClr val="FFFFFF"/>
                </a:solidFill>
                <a:latin typeface="Helvetica Neue"/>
              </a:rPr>
              <a:t>et confirmation des vœux</a:t>
            </a:r>
          </a:p>
          <a:p>
            <a:pPr marL="342900" indent="-342900" algn="l">
              <a:buFont typeface="Wingdings" charset="2"/>
              <a:buChar char="§"/>
            </a:pPr>
            <a:endParaRPr lang="fr-FR" sz="1800" dirty="0">
              <a:solidFill>
                <a:srgbClr val="FFFFFF"/>
              </a:solidFill>
              <a:latin typeface="Helvetica Neue"/>
            </a:endParaRPr>
          </a:p>
          <a:p>
            <a:pPr marL="342900" indent="-342900" algn="l">
              <a:buFont typeface="Wingdings" charset="2"/>
              <a:buChar char="§"/>
            </a:pPr>
            <a:r>
              <a:rPr lang="fr-FR" sz="2400" dirty="0">
                <a:solidFill>
                  <a:srgbClr val="FFFFFF"/>
                </a:solidFill>
                <a:latin typeface="Helvetica Neue"/>
              </a:rPr>
              <a:t>Les candidats sont convoqués aux concours ou entretien pour l’admission </a:t>
            </a:r>
          </a:p>
          <a:p>
            <a:pPr algn="l"/>
            <a:endParaRPr lang="fr-FR" sz="1800" dirty="0">
              <a:solidFill>
                <a:srgbClr val="FFFFFF"/>
              </a:solidFill>
              <a:latin typeface="Helvetica Neue"/>
            </a:endParaRPr>
          </a:p>
          <a:p>
            <a:pPr marL="342900" indent="-342900" algn="l">
              <a:buFont typeface="Wingdings" charset="2"/>
              <a:buChar char="§"/>
            </a:pPr>
            <a:r>
              <a:rPr lang="fr-FR" sz="2400" b="1" dirty="0">
                <a:solidFill>
                  <a:srgbClr val="FFFFFF"/>
                </a:solidFill>
                <a:latin typeface="Helvetica Neue"/>
              </a:rPr>
              <a:t>A partir de mi-mai/juin 2023  </a:t>
            </a:r>
            <a:r>
              <a:rPr lang="fr-FR" sz="2400" dirty="0">
                <a:solidFill>
                  <a:srgbClr val="FFFFFF"/>
                </a:solidFill>
                <a:latin typeface="Helvetica Neue"/>
              </a:rPr>
              <a:t>Début des propositions d’admission et réponse du lycéen </a:t>
            </a:r>
          </a:p>
          <a:p>
            <a:pPr marL="361950" algn="l"/>
            <a:r>
              <a:rPr lang="fr-FR" sz="2400" dirty="0">
                <a:solidFill>
                  <a:srgbClr val="FFFFFF"/>
                </a:solidFill>
                <a:latin typeface="Helvetica Neue"/>
              </a:rPr>
              <a:t>(La situation sur les listes d’attente évolue quotidiennement, les places libérées sont proposées à des candidats en attente)</a:t>
            </a:r>
          </a:p>
          <a:p>
            <a:pPr marL="361950" algn="l"/>
            <a:endParaRPr lang="fr-FR" sz="1800" b="1" dirty="0">
              <a:solidFill>
                <a:srgbClr val="FFFFFF"/>
              </a:solidFill>
              <a:latin typeface="Helvetica Neue"/>
            </a:endParaRPr>
          </a:p>
          <a:p>
            <a:pPr marL="361950" algn="l"/>
            <a:r>
              <a:rPr lang="fr-FR" sz="2400" b="1" dirty="0">
                <a:solidFill>
                  <a:srgbClr val="FFFFFF"/>
                </a:solidFill>
                <a:latin typeface="Helvetica Neue"/>
              </a:rPr>
              <a:t>A partir de juin 2023:</a:t>
            </a:r>
            <a:r>
              <a:rPr lang="fr-FR" sz="2400" dirty="0">
                <a:solidFill>
                  <a:srgbClr val="FFFFFF"/>
                </a:solidFill>
                <a:latin typeface="Helvetica Neue"/>
              </a:rPr>
              <a:t> La procédure d’admission complémentaire ouvre pour les candidats n’ayant reçu aucune proposition ou qui souhaitent émettre d’autres vœux sur les formations qui ont encore de la place</a:t>
            </a:r>
          </a:p>
          <a:p>
            <a:pPr algn="l"/>
            <a:endParaRPr lang="fr-FR" sz="1800" dirty="0">
              <a:solidFill>
                <a:srgbClr val="FFFFFF"/>
              </a:solidFill>
              <a:latin typeface="Helvetica Neue"/>
            </a:endParaRPr>
          </a:p>
          <a:p>
            <a:pPr marL="342900" indent="-342900" algn="l">
              <a:buFont typeface="Wingdings" charset="2"/>
              <a:buChar char="§"/>
            </a:pPr>
            <a:r>
              <a:rPr lang="fr-FR" sz="2400" b="1" dirty="0">
                <a:solidFill>
                  <a:srgbClr val="FFFFFF"/>
                </a:solidFill>
                <a:latin typeface="Helvetica Neue"/>
              </a:rPr>
              <a:t>Mi septembre 2023 : </a:t>
            </a:r>
            <a:r>
              <a:rPr lang="fr-FR" sz="2400" dirty="0">
                <a:solidFill>
                  <a:srgbClr val="FFFFFF"/>
                </a:solidFill>
                <a:latin typeface="Helvetica Neue"/>
              </a:rPr>
              <a:t>Fin de la procédure principale </a:t>
            </a:r>
          </a:p>
          <a:p>
            <a:pPr marL="342900" indent="-342900" algn="l">
              <a:buFont typeface="Wingdings" charset="2"/>
              <a:buChar char="§"/>
            </a:pPr>
            <a:endParaRPr lang="fr-FR" sz="2400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838104" y="9197280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75FCE1C-9358-944E-A048-7E48FF368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11" y="316403"/>
            <a:ext cx="3434889" cy="122413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979A1C2-50BE-5641-9A02-DB77981267C5}"/>
              </a:ext>
            </a:extLst>
          </p:cNvPr>
          <p:cNvSpPr txBox="1"/>
          <p:nvPr/>
        </p:nvSpPr>
        <p:spPr>
          <a:xfrm>
            <a:off x="4774208" y="605305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L’agenda prévisionnel </a:t>
            </a:r>
          </a:p>
        </p:txBody>
      </p:sp>
    </p:spTree>
    <p:extLst>
      <p:ext uri="{BB962C8B-B14F-4D97-AF65-F5344CB8AC3E}">
        <p14:creationId xmlns:p14="http://schemas.microsoft.com/office/powerpoint/2010/main" val="3682043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237704" y="6388968"/>
            <a:ext cx="12767096" cy="1584176"/>
          </a:xfrm>
        </p:spPr>
        <p:txBody>
          <a:bodyPr/>
          <a:lstStyle/>
          <a:p>
            <a:pPr algn="l" eaLnBrk="1">
              <a:defRPr/>
            </a:pPr>
            <a:r>
              <a:rPr lang="fr-FR" sz="4800" dirty="0">
                <a:solidFill>
                  <a:srgbClr val="FFFFFF"/>
                </a:solidFill>
                <a:effectLst/>
                <a:latin typeface="Helvetica Neue"/>
              </a:rPr>
              <a:t>   Les conseils pour l’orientation en Terminale</a:t>
            </a: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8224" y="1996480"/>
            <a:ext cx="2925763" cy="4011613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algn="ctr" rotWithShape="0">
              <a:srgbClr val="000000">
                <a:alpha val="7500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3838104" y="9197280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</p:spTree>
    <p:extLst>
      <p:ext uri="{BB962C8B-B14F-4D97-AF65-F5344CB8AC3E}">
        <p14:creationId xmlns:p14="http://schemas.microsoft.com/office/powerpoint/2010/main" val="2820138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/>
          </p:cNvSpPr>
          <p:nvPr/>
        </p:nvSpPr>
        <p:spPr bwMode="auto">
          <a:xfrm>
            <a:off x="582613" y="412304"/>
            <a:ext cx="12184483" cy="9001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/>
          <a:lstStyle/>
          <a:p>
            <a:pPr algn="l" defTabSz="533400">
              <a:defRPr/>
            </a:pPr>
            <a:endParaRPr lang="fr-FR" sz="1000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marL="190500" indent="-190500" algn="l" defTabSz="1300163">
              <a:defRPr/>
            </a:pPr>
            <a:endParaRPr lang="fr-FR" sz="1000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marL="623888" lvl="2" indent="-534988" algn="l" defTabSz="1300163">
              <a:lnSpc>
                <a:spcPct val="50000"/>
              </a:lnSpc>
              <a:spcBef>
                <a:spcPts val="4200"/>
              </a:spcBef>
              <a:buSzPct val="100000"/>
              <a:buFont typeface="Wingdings" charset="2"/>
              <a:buChar char="Ø"/>
              <a:defRPr/>
            </a:pPr>
            <a:endParaRPr lang="fr-FR" sz="3200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algn="l" defTabSz="1300163">
              <a:lnSpc>
                <a:spcPct val="50000"/>
              </a:lnSpc>
              <a:spcBef>
                <a:spcPts val="4200"/>
              </a:spcBef>
              <a:buSzPct val="100000"/>
              <a:defRPr/>
            </a:pPr>
            <a:endParaRPr lang="fr-FR" sz="3200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marL="571500" indent="-571500" algn="l" defTabSz="1300163">
              <a:lnSpc>
                <a:spcPct val="110000"/>
              </a:lnSpc>
              <a:spcBef>
                <a:spcPts val="4200"/>
              </a:spcBef>
              <a:buSzPct val="150000"/>
              <a:buFont typeface="Wingdings" charset="2"/>
              <a:buChar char="ü"/>
              <a:defRPr/>
            </a:pPr>
            <a:endParaRPr lang="fr-FR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marL="190500" indent="-190500" algn="l" defTabSz="1300163">
              <a:lnSpc>
                <a:spcPct val="110000"/>
              </a:lnSpc>
              <a:spcBef>
                <a:spcPts val="4200"/>
              </a:spcBef>
              <a:buSzPct val="150000"/>
              <a:buFontTx/>
              <a:buChar char="•"/>
              <a:defRPr/>
            </a:pPr>
            <a:endParaRPr lang="fr-FR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838104" y="9197280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8A0EFC-1E3B-BA44-85ED-13147E65E256}"/>
              </a:ext>
            </a:extLst>
          </p:cNvPr>
          <p:cNvSpPr/>
          <p:nvPr/>
        </p:nvSpPr>
        <p:spPr>
          <a:xfrm>
            <a:off x="1029792" y="2237292"/>
            <a:ext cx="1087320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chemeClr val="bg1"/>
                </a:solidFill>
                <a:latin typeface="Helvetica Neue"/>
              </a:rPr>
              <a:t>Réussir son orientation en terminale :</a:t>
            </a:r>
          </a:p>
          <a:p>
            <a:pPr algn="l"/>
            <a:endParaRPr lang="fr-FR" sz="1600" dirty="0">
              <a:solidFill>
                <a:schemeClr val="bg1"/>
              </a:solidFill>
              <a:latin typeface="Helvetica Neue"/>
            </a:endParaRPr>
          </a:p>
          <a:p>
            <a:pPr marL="571500" indent="-571500" algn="l">
              <a:buFont typeface="Wingdings" pitchFamily="2" charset="2"/>
              <a:buChar char="§"/>
            </a:pPr>
            <a:r>
              <a:rPr lang="fr-FR" dirty="0">
                <a:solidFill>
                  <a:schemeClr val="bg1"/>
                </a:solidFill>
                <a:latin typeface="Helvetica Neue"/>
              </a:rPr>
              <a:t>Identifier son projet d’orientation – Intérêts, expériences professionnelles, connaissance des métiers…</a:t>
            </a:r>
          </a:p>
          <a:p>
            <a:pPr marL="571500" indent="-571500" algn="l">
              <a:buFont typeface="Wingdings" pitchFamily="2" charset="2"/>
              <a:buChar char="§"/>
            </a:pPr>
            <a:r>
              <a:rPr lang="fr-FR" dirty="0">
                <a:solidFill>
                  <a:schemeClr val="bg1"/>
                </a:solidFill>
                <a:latin typeface="Helvetica Neue"/>
              </a:rPr>
              <a:t>Evaluer ses atouts - Compétences académiques, linguistiques, préférences pédagogiques …</a:t>
            </a:r>
          </a:p>
          <a:p>
            <a:pPr marL="571500" indent="-571500" algn="l">
              <a:buFont typeface="Wingdings" pitchFamily="2" charset="2"/>
              <a:buChar char="§"/>
            </a:pPr>
            <a:r>
              <a:rPr lang="fr-FR" dirty="0">
                <a:solidFill>
                  <a:schemeClr val="bg1"/>
                </a:solidFill>
                <a:latin typeface="Helvetica Neue"/>
              </a:rPr>
              <a:t>Identifier et sélectionner les formations adaptées à son dossier et profil académique</a:t>
            </a:r>
          </a:p>
          <a:p>
            <a:pPr marL="571500" indent="-571500" algn="l">
              <a:buFont typeface="Wingdings" pitchFamily="2" charset="2"/>
              <a:buChar char="§"/>
            </a:pPr>
            <a:r>
              <a:rPr lang="fr-FR" dirty="0">
                <a:solidFill>
                  <a:schemeClr val="bg1"/>
                </a:solidFill>
                <a:latin typeface="Helvetica Neue"/>
              </a:rPr>
              <a:t>Construire et enrichir son dossier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/>
          </p:cNvSpPr>
          <p:nvPr/>
        </p:nvSpPr>
        <p:spPr bwMode="auto">
          <a:xfrm>
            <a:off x="410158" y="196280"/>
            <a:ext cx="12184483" cy="9001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/>
          <a:lstStyle/>
          <a:p>
            <a:pPr algn="l" defTabSz="533400">
              <a:defRPr/>
            </a:pPr>
            <a:endParaRPr lang="fr-FR" sz="1000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marL="190500" indent="-190500" algn="l" defTabSz="1300163">
              <a:defRPr/>
            </a:pPr>
            <a:endParaRPr lang="fr-FR" sz="1000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marL="571500" indent="-571500" algn="l" defTabSz="1300163">
              <a:lnSpc>
                <a:spcPct val="150000"/>
              </a:lnSpc>
              <a:buFont typeface="Wingdings" charset="2"/>
              <a:buChar char="ü"/>
              <a:defRPr/>
            </a:pPr>
            <a:r>
              <a:rPr lang="fr-FR" sz="3200" b="1" dirty="0">
                <a:solidFill>
                  <a:srgbClr val="FFFFFF"/>
                </a:solidFill>
                <a:latin typeface="Helvetica Neue"/>
                <a:cs typeface="Times New Roman"/>
              </a:rPr>
              <a:t>A Gerson : </a:t>
            </a:r>
          </a:p>
          <a:p>
            <a:pPr marL="571500" indent="-571500" algn="l" defTabSz="1300163">
              <a:lnSpc>
                <a:spcPct val="150000"/>
              </a:lnSpc>
              <a:buFont typeface="Wingdings" charset="2"/>
              <a:buChar char="ü"/>
              <a:defRPr/>
            </a:pPr>
            <a:endParaRPr lang="fr-FR" sz="1000" b="1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marL="457200" indent="-457200" algn="l" defTabSz="1300163">
              <a:buFont typeface="Wingdings" panose="05000000000000000000" pitchFamily="2" charset="2"/>
              <a:buChar char="§"/>
              <a:defRPr/>
            </a:pPr>
            <a:r>
              <a:rPr lang="fr-FR" sz="3200" dirty="0">
                <a:solidFill>
                  <a:srgbClr val="FFFFFF"/>
                </a:solidFill>
                <a:latin typeface="Helvetica Neue"/>
                <a:cs typeface="Times New Roman"/>
              </a:rPr>
              <a:t>La fiche d’intention d’orientation – Février 2023</a:t>
            </a:r>
          </a:p>
          <a:p>
            <a:pPr marL="457200" indent="-457200" algn="l" defTabSz="1300163">
              <a:buFont typeface="Wingdings" panose="05000000000000000000" pitchFamily="2" charset="2"/>
              <a:buChar char="§"/>
              <a:defRPr/>
            </a:pPr>
            <a:endParaRPr lang="fr-FR" sz="3200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marL="457200" indent="-457200" algn="l"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3200" dirty="0">
                <a:solidFill>
                  <a:srgbClr val="FFFFFF"/>
                </a:solidFill>
                <a:latin typeface="Helvetica Neue"/>
                <a:cs typeface="Times New Roman"/>
              </a:rPr>
              <a:t>Les soirées orientation métiers</a:t>
            </a:r>
          </a:p>
          <a:p>
            <a:pPr marL="457200" indent="-457200" algn="l"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3200" dirty="0">
                <a:solidFill>
                  <a:srgbClr val="FFFFFF"/>
                </a:solidFill>
                <a:latin typeface="Helvetica Neue"/>
                <a:cs typeface="Times New Roman"/>
              </a:rPr>
              <a:t>La réunion d’infos sur les études à l’étranger – </a:t>
            </a:r>
            <a:r>
              <a:rPr lang="fr-FR" sz="2800" dirty="0">
                <a:solidFill>
                  <a:srgbClr val="FFFFFF"/>
                </a:solidFill>
                <a:latin typeface="Helvetica Neue"/>
                <a:cs typeface="Times New Roman"/>
              </a:rPr>
              <a:t>11 Octobre 2022</a:t>
            </a:r>
          </a:p>
          <a:p>
            <a:pPr marL="457200" indent="-457200" algn="l"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3200" dirty="0">
                <a:solidFill>
                  <a:srgbClr val="FFFFFF"/>
                </a:solidFill>
                <a:latin typeface="Helvetica Neue"/>
                <a:cs typeface="Times New Roman"/>
              </a:rPr>
              <a:t>Le forum des anciens, Samedi 19 novembre 2022</a:t>
            </a:r>
          </a:p>
          <a:p>
            <a:pPr marL="457200" indent="-457200" algn="l"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3200" dirty="0">
                <a:solidFill>
                  <a:srgbClr val="FFFFFF"/>
                </a:solidFill>
                <a:latin typeface="Helvetica Neue"/>
                <a:cs typeface="Times New Roman"/>
              </a:rPr>
              <a:t>La conférence sur Parcoursup, Vendredi 13 Janvier 2023</a:t>
            </a:r>
          </a:p>
          <a:p>
            <a:pPr marL="457200" indent="-457200" algn="l"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3200" dirty="0">
                <a:solidFill>
                  <a:srgbClr val="FFFFFF"/>
                </a:solidFill>
                <a:latin typeface="Helvetica Neue"/>
                <a:cs typeface="Times New Roman"/>
              </a:rPr>
              <a:t>Le blog de Gerson (BDI-Orientation) et la Newsletter du BDI </a:t>
            </a:r>
            <a:endParaRPr lang="fr-FR" sz="2800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marL="571500" indent="-571500" algn="l" defTabSz="1300163">
              <a:buFont typeface="Wingdings" charset="2"/>
              <a:buChar char="ü"/>
              <a:defRPr/>
            </a:pPr>
            <a:endParaRPr lang="fr-FR" sz="2400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marL="571500" indent="-571500" algn="l" defTabSz="1300163">
              <a:buFont typeface="Wingdings" charset="2"/>
              <a:buChar char="ü"/>
              <a:defRPr/>
            </a:pPr>
            <a:r>
              <a:rPr lang="fr-FR" sz="3200" b="1" dirty="0">
                <a:solidFill>
                  <a:srgbClr val="FFFFFF"/>
                </a:solidFill>
                <a:latin typeface="Helvetica Neue"/>
                <a:cs typeface="Times New Roman"/>
              </a:rPr>
              <a:t>Les salons :</a:t>
            </a:r>
          </a:p>
          <a:p>
            <a:pPr marL="571500" indent="-571500" algn="l" defTabSz="1300163">
              <a:buFont typeface="Wingdings" charset="2"/>
              <a:buChar char="ü"/>
              <a:defRPr/>
            </a:pPr>
            <a:endParaRPr lang="fr-FR" sz="3200" b="1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marL="571500" indent="-571500" algn="l" defTabSz="1300163">
              <a:buFont typeface="Wingdings" charset="2"/>
              <a:buChar char="ü"/>
              <a:defRPr/>
            </a:pPr>
            <a:r>
              <a:rPr lang="fr-FR" sz="2400" dirty="0">
                <a:solidFill>
                  <a:srgbClr val="FFFFFF"/>
                </a:solidFill>
                <a:latin typeface="Helvetica Neue"/>
                <a:cs typeface="Times New Roman"/>
              </a:rPr>
              <a:t>Salons de l’Etudiant : Samedi 15 et dimanche 16 octobre 2022</a:t>
            </a:r>
          </a:p>
          <a:p>
            <a:pPr marL="571500" indent="-571500" algn="l" defTabSz="1300163">
              <a:spcBef>
                <a:spcPts val="1000"/>
              </a:spcBef>
              <a:buSzPct val="150000"/>
              <a:buFont typeface="Wingdings" charset="2"/>
              <a:buChar char="§"/>
              <a:defRPr/>
            </a:pPr>
            <a:r>
              <a:rPr lang="fr-FR" sz="2400" dirty="0">
                <a:solidFill>
                  <a:srgbClr val="FFFFFF"/>
                </a:solidFill>
                <a:latin typeface="Helvetica Neue"/>
                <a:cs typeface="Times New Roman"/>
              </a:rPr>
              <a:t>Salon Européen de l‘Education du Vendredi 25 au Dimanche 27 Novembre 2022</a:t>
            </a:r>
          </a:p>
          <a:p>
            <a:pPr marL="571500" indent="-571500" algn="l" defTabSz="1300163">
              <a:spcBef>
                <a:spcPts val="1000"/>
              </a:spcBef>
              <a:buSzPct val="150000"/>
              <a:buFont typeface="Wingdings" charset="2"/>
              <a:buChar char="§"/>
              <a:defRPr/>
            </a:pPr>
            <a:r>
              <a:rPr lang="fr-FR" sz="2400" dirty="0">
                <a:solidFill>
                  <a:srgbClr val="FFFFFF"/>
                </a:solidFill>
                <a:latin typeface="Helvetica Neue"/>
                <a:cs typeface="Times New Roman"/>
              </a:rPr>
              <a:t>Salon des classes prépas privées : Samedi 28 Janvier 2023 sur inscription </a:t>
            </a:r>
          </a:p>
          <a:p>
            <a:pPr marL="571500" indent="-571500" algn="l" defTabSz="1300163">
              <a:spcBef>
                <a:spcPts val="1000"/>
              </a:spcBef>
              <a:buSzPct val="150000"/>
              <a:buFont typeface="Wingdings" charset="2"/>
              <a:buChar char="§"/>
              <a:defRPr/>
            </a:pPr>
            <a:r>
              <a:rPr lang="fr-FR" sz="2400" dirty="0">
                <a:solidFill>
                  <a:srgbClr val="FFFFFF"/>
                </a:solidFill>
                <a:latin typeface="Helvetica Neue"/>
                <a:cs typeface="Times New Roman"/>
              </a:rPr>
              <a:t>…</a:t>
            </a:r>
          </a:p>
          <a:p>
            <a:pPr marL="457200" lvl="2" indent="-457200" algn="l" defTabSz="1300163">
              <a:spcBef>
                <a:spcPts val="4200"/>
              </a:spcBef>
              <a:buSzPct val="100000"/>
              <a:buFont typeface="Wingdings" charset="2"/>
              <a:buChar char="ü"/>
              <a:defRPr/>
            </a:pPr>
            <a:r>
              <a:rPr lang="fr-FR" sz="2800" b="1" dirty="0">
                <a:solidFill>
                  <a:srgbClr val="FFFFFF"/>
                </a:solidFill>
                <a:latin typeface="Helvetica Neue"/>
                <a:cs typeface="Times New Roman"/>
              </a:rPr>
              <a:t>Et surtout les journées portes ouvertes des établissements !!</a:t>
            </a:r>
          </a:p>
          <a:p>
            <a:pPr marL="623888" lvl="2" indent="-534988" algn="l" defTabSz="1300163">
              <a:lnSpc>
                <a:spcPct val="50000"/>
              </a:lnSpc>
              <a:spcBef>
                <a:spcPts val="4200"/>
              </a:spcBef>
              <a:buSzPct val="100000"/>
              <a:buFont typeface="Wingdings" charset="2"/>
              <a:buChar char="Ø"/>
              <a:defRPr/>
            </a:pPr>
            <a:endParaRPr lang="fr-FR" sz="3200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algn="l" defTabSz="1300163">
              <a:lnSpc>
                <a:spcPct val="50000"/>
              </a:lnSpc>
              <a:spcBef>
                <a:spcPts val="4200"/>
              </a:spcBef>
              <a:buSzPct val="100000"/>
              <a:defRPr/>
            </a:pPr>
            <a:endParaRPr lang="fr-FR" sz="3200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marL="571500" indent="-571500" algn="l" defTabSz="1300163">
              <a:lnSpc>
                <a:spcPct val="110000"/>
              </a:lnSpc>
              <a:spcBef>
                <a:spcPts val="4200"/>
              </a:spcBef>
              <a:buSzPct val="150000"/>
              <a:buFont typeface="Wingdings" charset="2"/>
              <a:buChar char="ü"/>
              <a:defRPr/>
            </a:pPr>
            <a:endParaRPr lang="fr-FR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marL="190500" indent="-190500" algn="l" defTabSz="1300163">
              <a:lnSpc>
                <a:spcPct val="110000"/>
              </a:lnSpc>
              <a:spcBef>
                <a:spcPts val="4200"/>
              </a:spcBef>
              <a:buSzPct val="150000"/>
              <a:buFontTx/>
              <a:buChar char="•"/>
              <a:defRPr/>
            </a:pPr>
            <a:endParaRPr lang="fr-FR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838104" y="9197280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</p:spTree>
    <p:extLst>
      <p:ext uri="{BB962C8B-B14F-4D97-AF65-F5344CB8AC3E}">
        <p14:creationId xmlns:p14="http://schemas.microsoft.com/office/powerpoint/2010/main" val="2511871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6870" y="20256"/>
            <a:ext cx="119533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endParaRPr lang="fr-FR" sz="1600" dirty="0">
              <a:solidFill>
                <a:schemeClr val="bg1"/>
              </a:solidFill>
              <a:latin typeface="Helvetica Neue"/>
              <a:cs typeface="Helvetica Neue"/>
            </a:endParaRPr>
          </a:p>
          <a:p>
            <a:r>
              <a:rPr lang="fr-FR" sz="1600" dirty="0">
                <a:solidFill>
                  <a:schemeClr val="bg1"/>
                </a:solidFill>
                <a:latin typeface="Helvetica Neue"/>
                <a:cs typeface="Helvetica Neue"/>
              </a:rPr>
              <a:t>	 </a:t>
            </a:r>
          </a:p>
          <a:p>
            <a:r>
              <a:rPr lang="fr-FR" sz="16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  <a:r>
              <a:rPr lang="fr-FR" sz="16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Soirées Orientation - Année : 2022-2023</a:t>
            </a:r>
          </a:p>
          <a:p>
            <a:r>
              <a:rPr lang="fr-FR" sz="16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  <a:endParaRPr lang="fr-FR" sz="16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sz="20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054128" y="9267437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7E0EC8B-1A37-4D9A-BA7E-9408F29AD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36" y="844352"/>
            <a:ext cx="6189327" cy="823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83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/>
          </p:cNvSpPr>
          <p:nvPr/>
        </p:nvSpPr>
        <p:spPr bwMode="auto">
          <a:xfrm>
            <a:off x="453728" y="628328"/>
            <a:ext cx="12008545" cy="835292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 marL="857250" indent="-857250" algn="l">
              <a:buFont typeface="Wingdings" charset="2"/>
              <a:buChar char="Ø"/>
              <a:defRPr/>
            </a:pPr>
            <a:r>
              <a:rPr lang="fr-FR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Times New Roman"/>
              </a:rPr>
              <a:t>Vos accompagnateurs à Gerson</a:t>
            </a:r>
          </a:p>
          <a:p>
            <a:pPr marL="215900" indent="-215900">
              <a:defRPr/>
            </a:pPr>
            <a:endParaRPr lang="fr-FR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>
              <a:defRPr/>
            </a:pPr>
            <a:endParaRPr lang="fr-FR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marL="714375" indent="501650" algn="l">
              <a:lnSpc>
                <a:spcPct val="150000"/>
              </a:lnSpc>
              <a:buSzPct val="100000"/>
              <a:buFont typeface="Wingdings" charset="2"/>
              <a:buChar char="ü"/>
              <a:defRPr/>
            </a:pPr>
            <a:r>
              <a:rPr lang="fr-FR" sz="2800" dirty="0">
                <a:solidFill>
                  <a:srgbClr val="FFFFFF"/>
                </a:solidFill>
                <a:latin typeface="Helvetica Neue"/>
                <a:cs typeface="Times New Roman"/>
              </a:rPr>
              <a:t>Monsieur Person et Madame Maury</a:t>
            </a:r>
          </a:p>
          <a:p>
            <a:pPr marL="714375" indent="501650" algn="l">
              <a:lnSpc>
                <a:spcPct val="150000"/>
              </a:lnSpc>
              <a:buSzPct val="100000"/>
              <a:buFont typeface="Wingdings" charset="2"/>
              <a:buChar char="ü"/>
              <a:defRPr/>
            </a:pPr>
            <a:r>
              <a:rPr lang="fr-FR" sz="2800" dirty="0">
                <a:solidFill>
                  <a:srgbClr val="FFFFFF"/>
                </a:solidFill>
                <a:latin typeface="Helvetica Neue"/>
                <a:cs typeface="Times New Roman"/>
              </a:rPr>
              <a:t>Vos professeurs principaux</a:t>
            </a:r>
          </a:p>
          <a:p>
            <a:pPr marL="714375" indent="501650" algn="l">
              <a:lnSpc>
                <a:spcPct val="150000"/>
              </a:lnSpc>
              <a:buSzPct val="100000"/>
              <a:buFont typeface="Wingdings" charset="2"/>
              <a:buChar char="ü"/>
              <a:defRPr/>
            </a:pPr>
            <a:endParaRPr lang="fr-FR" sz="1200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marL="1250950" indent="-446088" algn="l">
              <a:buSzPct val="100000"/>
              <a:buFont typeface="Wingdings" charset="2"/>
              <a:buChar char="ü"/>
              <a:defRPr/>
            </a:pPr>
            <a:r>
              <a:rPr lang="fr-FR" sz="2800" dirty="0">
                <a:solidFill>
                  <a:srgbClr val="FFFFFF"/>
                </a:solidFill>
                <a:latin typeface="Helvetica Neue"/>
                <a:cs typeface="Times New Roman"/>
              </a:rPr>
              <a:t>Le B.D.I : Des infos sur les métiers et les filières de formation, le  mardi et jeudi sur rendez-vous  </a:t>
            </a:r>
          </a:p>
          <a:p>
            <a:pPr marL="804862" algn="l">
              <a:buSzPct val="100000"/>
              <a:defRPr/>
            </a:pPr>
            <a:r>
              <a:rPr lang="fr-FR" sz="2800" dirty="0">
                <a:solidFill>
                  <a:srgbClr val="FFFFFF"/>
                </a:solidFill>
                <a:latin typeface="Helvetica Neue"/>
                <a:cs typeface="Times New Roman"/>
              </a:rPr>
              <a:t>     Claire Challier : cchallier@gerson-paris.com</a:t>
            </a:r>
          </a:p>
          <a:p>
            <a:pPr marL="457200" indent="-457200" algn="l">
              <a:buSzPct val="100000"/>
              <a:buFont typeface="Wingdings" charset="2"/>
              <a:buChar char="ü"/>
              <a:defRPr/>
            </a:pPr>
            <a:endParaRPr lang="fr-FR" sz="3200" dirty="0">
              <a:solidFill>
                <a:srgbClr val="FFFFFF"/>
              </a:solidFill>
              <a:latin typeface="Helvetica Neue"/>
              <a:cs typeface="Times New Roman"/>
            </a:endParaRPr>
          </a:p>
          <a:p>
            <a:pPr algn="l">
              <a:lnSpc>
                <a:spcPct val="110000"/>
              </a:lnSpc>
              <a:spcBef>
                <a:spcPts val="4200"/>
              </a:spcBef>
              <a:buSzPct val="150000"/>
              <a:defRPr/>
            </a:pPr>
            <a:endParaRPr lang="fr-FR" dirty="0">
              <a:solidFill>
                <a:srgbClr val="FFFFFF"/>
              </a:solidFill>
              <a:latin typeface="Helvetica Neue"/>
              <a:cs typeface="Times New Roman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838104" y="9197280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</p:spTree>
    <p:extLst>
      <p:ext uri="{BB962C8B-B14F-4D97-AF65-F5344CB8AC3E}">
        <p14:creationId xmlns:p14="http://schemas.microsoft.com/office/powerpoint/2010/main" val="123466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825500" y="6821016"/>
            <a:ext cx="11353800" cy="720080"/>
          </a:xfrm>
        </p:spPr>
        <p:txBody>
          <a:bodyPr/>
          <a:lstStyle/>
          <a:p>
            <a:pPr eaLnBrk="1">
              <a:defRPr/>
            </a:pPr>
            <a:r>
              <a:rPr lang="fr-FR" dirty="0">
                <a:solidFill>
                  <a:srgbClr val="FFFFFF"/>
                </a:solidFill>
                <a:effectLst/>
                <a:latin typeface="Helvetica Neue"/>
              </a:rPr>
              <a:t>Réunion</a:t>
            </a:r>
            <a:r>
              <a:rPr lang="fr-FR" dirty="0">
                <a:effectLst/>
                <a:latin typeface="Helvetica Neue"/>
              </a:rPr>
              <a:t> </a:t>
            </a:r>
            <a:r>
              <a:rPr lang="fr-FR" dirty="0">
                <a:solidFill>
                  <a:srgbClr val="FFFFFF"/>
                </a:solidFill>
                <a:effectLst/>
                <a:latin typeface="Helvetica Neue"/>
              </a:rPr>
              <a:t>d’information</a:t>
            </a:r>
          </a:p>
        </p:txBody>
      </p:sp>
      <p:sp>
        <p:nvSpPr>
          <p:cNvPr id="8194" name="Rectangle 2"/>
          <p:cNvSpPr>
            <a:spLocks/>
          </p:cNvSpPr>
          <p:nvPr/>
        </p:nvSpPr>
        <p:spPr bwMode="auto">
          <a:xfrm>
            <a:off x="825500" y="7829128"/>
            <a:ext cx="11353800" cy="140377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fr-FR" dirty="0">
                <a:solidFill>
                  <a:srgbClr val="FFFFFF"/>
                </a:solidFill>
                <a:latin typeface="Helvetica Neue"/>
              </a:rPr>
              <a:t>Terminale Eco  </a:t>
            </a:r>
            <a:endParaRPr lang="fr-FR" sz="3000" dirty="0">
              <a:solidFill>
                <a:srgbClr val="FFFFFF"/>
              </a:solidFill>
              <a:latin typeface="Helvetica Neue"/>
            </a:endParaRPr>
          </a:p>
        </p:txBody>
      </p:sp>
      <p:pic>
        <p:nvPicPr>
          <p:cNvPr id="8195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9518" y="1996480"/>
            <a:ext cx="2925763" cy="4011613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algn="ctr" rotWithShape="0">
              <a:srgbClr val="000000">
                <a:alpha val="75000"/>
              </a:srgbClr>
            </a:outerShdw>
          </a:effectLst>
        </p:spPr>
      </p:pic>
      <p:sp>
        <p:nvSpPr>
          <p:cNvPr id="2" name="ZoneTexte 1"/>
          <p:cNvSpPr txBox="1"/>
          <p:nvPr/>
        </p:nvSpPr>
        <p:spPr>
          <a:xfrm>
            <a:off x="10390832" y="869322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FFFF"/>
                </a:solidFill>
                <a:latin typeface="Helvetica Neue"/>
              </a:rPr>
              <a:t>Septembre 2022</a:t>
            </a:r>
          </a:p>
        </p:txBody>
      </p:sp>
    </p:spTree>
    <p:extLst>
      <p:ext uri="{BB962C8B-B14F-4D97-AF65-F5344CB8AC3E}">
        <p14:creationId xmlns:p14="http://schemas.microsoft.com/office/powerpoint/2010/main" val="3065244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8582BB-A4A9-D244-9331-87C01EE16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776" y="7829128"/>
            <a:ext cx="11353800" cy="1143000"/>
          </a:xfrm>
        </p:spPr>
        <p:txBody>
          <a:bodyPr/>
          <a:lstStyle/>
          <a:p>
            <a:pPr algn="ctr"/>
            <a:r>
              <a:rPr lang="fr-FR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Taux d’orientation sur </a:t>
            </a:r>
            <a:r>
              <a:rPr lang="fr-FR" sz="4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Parcoursup</a:t>
            </a:r>
            <a:endParaRPr lang="fr-FR" sz="44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D6DCEFCF-2056-5C4F-87F8-AD3876C9E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5411" y="1636440"/>
            <a:ext cx="10473978" cy="6077664"/>
          </a:xfr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C521EFC-BE63-41ED-9784-857EBB236240}"/>
              </a:ext>
            </a:extLst>
          </p:cNvPr>
          <p:cNvSpPr txBox="1"/>
          <p:nvPr/>
        </p:nvSpPr>
        <p:spPr>
          <a:xfrm>
            <a:off x="3910112" y="445820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FFFF"/>
                </a:solidFill>
                <a:latin typeface="Helvetica Neue"/>
                <a:cs typeface="Helvetica Neue"/>
              </a:rPr>
              <a:t>Orientation Gerson Eco 2022</a:t>
            </a:r>
          </a:p>
        </p:txBody>
      </p:sp>
    </p:spTree>
    <p:extLst>
      <p:ext uri="{BB962C8B-B14F-4D97-AF65-F5344CB8AC3E}">
        <p14:creationId xmlns:p14="http://schemas.microsoft.com/office/powerpoint/2010/main" val="878386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029792" y="-955848"/>
            <a:ext cx="10922000" cy="9558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300460" rtl="0" eaLnBrk="1" latinLnBrk="0" hangingPunct="1">
              <a:lnSpc>
                <a:spcPts val="8249"/>
              </a:lnSpc>
              <a:spcBef>
                <a:spcPct val="0"/>
              </a:spcBef>
              <a:buNone/>
              <a:defRPr sz="77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fr-FR" sz="800" b="1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486176" y="9197280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910112" y="445820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FFFF"/>
                </a:solidFill>
                <a:latin typeface="Helvetica Neue"/>
                <a:cs typeface="Helvetica Neue"/>
              </a:rPr>
              <a:t>Orientation Gerson Eco 2022</a:t>
            </a:r>
          </a:p>
        </p:txBody>
      </p:sp>
      <p:pic>
        <p:nvPicPr>
          <p:cNvPr id="7" name="Espace réservé du contenu 5">
            <a:extLst>
              <a:ext uri="{FF2B5EF4-FFF2-40B4-BE49-F238E27FC236}">
                <a16:creationId xmlns:a16="http://schemas.microsoft.com/office/drawing/2014/main" id="{F9499E87-259C-439A-AFBD-4123322EF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56" y="1708448"/>
            <a:ext cx="11472971" cy="72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14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029792" y="-955848"/>
            <a:ext cx="10922000" cy="9558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300460" rtl="0" eaLnBrk="1" latinLnBrk="0" hangingPunct="1">
              <a:lnSpc>
                <a:spcPts val="8249"/>
              </a:lnSpc>
              <a:spcBef>
                <a:spcPct val="0"/>
              </a:spcBef>
              <a:buNone/>
              <a:defRPr sz="77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fr-FR" sz="800" b="1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486176" y="9197280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910112" y="445820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FFFF"/>
                </a:solidFill>
                <a:latin typeface="Helvetica Neue"/>
                <a:cs typeface="Helvetica Neue"/>
              </a:rPr>
              <a:t>Orientation Gerson Eco 2022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A4F0A31-E25F-3E4F-88EE-E5F5C67ED8B8}"/>
              </a:ext>
            </a:extLst>
          </p:cNvPr>
          <p:cNvSpPr txBox="1"/>
          <p:nvPr/>
        </p:nvSpPr>
        <p:spPr>
          <a:xfrm>
            <a:off x="9958784" y="2630031"/>
            <a:ext cx="259228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bg1"/>
                </a:solidFill>
              </a:rPr>
              <a:t>CPGE ECG</a:t>
            </a:r>
          </a:p>
          <a:p>
            <a:endParaRPr lang="fr-FR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bg1"/>
                </a:solidFill>
              </a:rPr>
              <a:t>Hoche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bg1"/>
                </a:solidFill>
              </a:rPr>
              <a:t>Saint Jean de Douai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bg1"/>
                </a:solidFill>
              </a:rPr>
              <a:t>Janson de Sailly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 err="1">
                <a:solidFill>
                  <a:schemeClr val="bg1"/>
                </a:solidFill>
              </a:rPr>
              <a:t>Ipesup</a:t>
            </a:r>
            <a:endParaRPr lang="fr-FR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 err="1">
                <a:solidFill>
                  <a:schemeClr val="bg1"/>
                </a:solidFill>
              </a:rPr>
              <a:t>Commercia</a:t>
            </a:r>
            <a:endParaRPr lang="fr-FR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>
              <a:solidFill>
                <a:schemeClr val="bg1"/>
              </a:solidFill>
            </a:endParaRPr>
          </a:p>
          <a:p>
            <a:r>
              <a:rPr lang="fr-FR" sz="2200" b="1" dirty="0">
                <a:solidFill>
                  <a:schemeClr val="bg1"/>
                </a:solidFill>
              </a:rPr>
              <a:t>CPGE HK </a:t>
            </a:r>
          </a:p>
          <a:p>
            <a:endParaRPr lang="fr-FR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bg1"/>
                </a:solidFill>
              </a:rPr>
              <a:t>Michelet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bg1"/>
                </a:solidFill>
              </a:rPr>
              <a:t>Blomet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704519CB-501F-4124-AF47-941CC74A9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06" y="2068488"/>
            <a:ext cx="9577065" cy="630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26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ésultat de recherche d'images pour &quot;schéma des études supérieures en franc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79346" y="1363786"/>
            <a:ext cx="12378728" cy="81560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§"/>
            </a:pPr>
            <a:endParaRPr lang="fr-FR" sz="1400" b="1" dirty="0">
              <a:solidFill>
                <a:schemeClr val="bg1"/>
              </a:solidFill>
              <a:latin typeface="Helvetica Neue"/>
            </a:endParaRPr>
          </a:p>
          <a:p>
            <a:pPr algn="l"/>
            <a:r>
              <a:rPr lang="fr-FR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Parcoursup</a:t>
            </a:r>
            <a:r>
              <a:rPr lang="fr-FR" sz="28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: </a:t>
            </a:r>
            <a:r>
              <a:rPr lang="fr-FR" sz="23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 plateforme d’attribution des places dans l’enseignement supérieur</a:t>
            </a:r>
          </a:p>
          <a:p>
            <a:pPr algn="l"/>
            <a:endParaRPr lang="fr-FR" sz="2800" b="1" dirty="0">
              <a:solidFill>
                <a:schemeClr val="bg1"/>
              </a:solidFill>
              <a:latin typeface="Helvetica Neue"/>
            </a:endParaRPr>
          </a:p>
          <a:p>
            <a:pPr marL="571500" indent="-571500" algn="l">
              <a:buFont typeface="Wingdings" panose="05000000000000000000" pitchFamily="2" charset="2"/>
              <a:buChar char="§"/>
            </a:pPr>
            <a:endParaRPr lang="fr-FR" sz="1400" b="1" dirty="0">
              <a:solidFill>
                <a:schemeClr val="bg1"/>
              </a:solidFill>
              <a:latin typeface="Helvetica Neue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Les CPGE</a:t>
            </a:r>
            <a:r>
              <a:rPr lang="fr-FR" sz="2000" dirty="0">
                <a:solidFill>
                  <a:schemeClr val="bg1"/>
                </a:solidFill>
                <a:latin typeface="Helvetica Neue"/>
                <a:cs typeface="Century Gothic"/>
              </a:rPr>
              <a:t> (</a:t>
            </a: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C</a:t>
            </a:r>
            <a:r>
              <a:rPr lang="fr-FR" sz="2000" dirty="0">
                <a:solidFill>
                  <a:schemeClr val="bg1"/>
                </a:solidFill>
                <a:latin typeface="Helvetica Neue"/>
                <a:cs typeface="Century Gothic"/>
              </a:rPr>
              <a:t>lasse </a:t>
            </a: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P</a:t>
            </a:r>
            <a:r>
              <a:rPr lang="fr-FR" sz="2000" dirty="0">
                <a:solidFill>
                  <a:schemeClr val="bg1"/>
                </a:solidFill>
                <a:latin typeface="Helvetica Neue"/>
                <a:cs typeface="Century Gothic"/>
              </a:rPr>
              <a:t>réparatoire aux </a:t>
            </a: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G</a:t>
            </a:r>
            <a:r>
              <a:rPr lang="fr-FR" sz="2000" dirty="0">
                <a:solidFill>
                  <a:schemeClr val="bg1"/>
                </a:solidFill>
                <a:latin typeface="Helvetica Neue"/>
                <a:cs typeface="Century Gothic"/>
              </a:rPr>
              <a:t>randes </a:t>
            </a: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E</a:t>
            </a:r>
            <a:r>
              <a:rPr lang="fr-FR" sz="2000" dirty="0">
                <a:solidFill>
                  <a:schemeClr val="bg1"/>
                </a:solidFill>
                <a:latin typeface="Helvetica Neue"/>
                <a:cs typeface="Century Gothic"/>
              </a:rPr>
              <a:t>coles)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Les licences</a:t>
            </a:r>
            <a:r>
              <a:rPr lang="fr-FR" sz="2000" dirty="0">
                <a:solidFill>
                  <a:schemeClr val="bg1"/>
                </a:solidFill>
                <a:latin typeface="Helvetica Neue"/>
                <a:cs typeface="Century Gothic"/>
              </a:rPr>
              <a:t> (1ère année à l’Université)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Université Paris Dauphine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Les concours d’écoles de commerce – </a:t>
            </a:r>
            <a:r>
              <a:rPr lang="fr-FR" sz="2000" b="1" dirty="0" err="1">
                <a:solidFill>
                  <a:schemeClr val="bg1"/>
                </a:solidFill>
                <a:latin typeface="Helvetica Neue"/>
                <a:cs typeface="Century Gothic"/>
              </a:rPr>
              <a:t>Acces</a:t>
            </a: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, Sésame, </a:t>
            </a:r>
            <a:r>
              <a:rPr lang="fr-FR" sz="2000" b="1" dirty="0" err="1">
                <a:solidFill>
                  <a:schemeClr val="bg1"/>
                </a:solidFill>
                <a:latin typeface="Helvetica Neue"/>
                <a:cs typeface="Century Gothic"/>
              </a:rPr>
              <a:t>Pass</a:t>
            </a: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 ...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Les formations d’écoles d’ingénieur – INSA, concours Puissance Alpha, Avenir …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Les formations en Sciences Politiques – Sciences Po,  les IEP de province …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Les BUT</a:t>
            </a:r>
            <a:r>
              <a:rPr lang="fr-FR" sz="2000" dirty="0">
                <a:solidFill>
                  <a:schemeClr val="bg1"/>
                </a:solidFill>
                <a:latin typeface="Helvetica Neue"/>
                <a:cs typeface="Century Gothic"/>
              </a:rPr>
              <a:t> (</a:t>
            </a:r>
            <a:r>
              <a:rPr lang="fr-FR" sz="2000" b="1" dirty="0" err="1">
                <a:solidFill>
                  <a:schemeClr val="bg1"/>
                </a:solidFill>
                <a:latin typeface="Helvetica Neue"/>
                <a:cs typeface="Century Gothic"/>
              </a:rPr>
              <a:t>B</a:t>
            </a:r>
            <a:r>
              <a:rPr lang="fr-FR" sz="2000" dirty="0" err="1">
                <a:solidFill>
                  <a:schemeClr val="bg1"/>
                </a:solidFill>
                <a:latin typeface="Helvetica Neue"/>
                <a:cs typeface="Century Gothic"/>
              </a:rPr>
              <a:t>achelor</a:t>
            </a:r>
            <a:r>
              <a:rPr lang="fr-FR" sz="2000" dirty="0">
                <a:solidFill>
                  <a:schemeClr val="bg1"/>
                </a:solidFill>
                <a:latin typeface="Helvetica Neue"/>
                <a:cs typeface="Century Gothic"/>
              </a:rPr>
              <a:t> </a:t>
            </a: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U</a:t>
            </a:r>
            <a:r>
              <a:rPr lang="fr-FR" sz="2000" dirty="0">
                <a:solidFill>
                  <a:schemeClr val="bg1"/>
                </a:solidFill>
                <a:latin typeface="Helvetica Neue"/>
                <a:cs typeface="Century Gothic"/>
              </a:rPr>
              <a:t>niversitaire de </a:t>
            </a: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T</a:t>
            </a:r>
            <a:r>
              <a:rPr lang="fr-FR" sz="2000" dirty="0">
                <a:solidFill>
                  <a:schemeClr val="bg1"/>
                </a:solidFill>
                <a:latin typeface="Helvetica Neue"/>
                <a:cs typeface="Century Gothic"/>
              </a:rPr>
              <a:t>echnologie)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Les BTS</a:t>
            </a:r>
            <a:r>
              <a:rPr lang="fr-FR" sz="2000" dirty="0">
                <a:solidFill>
                  <a:schemeClr val="bg1"/>
                </a:solidFill>
                <a:latin typeface="Helvetica Neue"/>
                <a:cs typeface="Century Gothic"/>
              </a:rPr>
              <a:t> (</a:t>
            </a: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B</a:t>
            </a:r>
            <a:r>
              <a:rPr lang="fr-FR" sz="2000" dirty="0">
                <a:solidFill>
                  <a:schemeClr val="bg1"/>
                </a:solidFill>
                <a:latin typeface="Helvetica Neue"/>
                <a:cs typeface="Century Gothic"/>
              </a:rPr>
              <a:t>revet de </a:t>
            </a: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T</a:t>
            </a:r>
            <a:r>
              <a:rPr lang="fr-FR" sz="2000" dirty="0">
                <a:solidFill>
                  <a:schemeClr val="bg1"/>
                </a:solidFill>
                <a:latin typeface="Helvetica Neue"/>
                <a:cs typeface="Century Gothic"/>
              </a:rPr>
              <a:t>echnicien </a:t>
            </a: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S</a:t>
            </a:r>
            <a:r>
              <a:rPr lang="fr-FR" sz="2000" dirty="0">
                <a:solidFill>
                  <a:schemeClr val="bg1"/>
                </a:solidFill>
                <a:latin typeface="Helvetica Neue"/>
                <a:cs typeface="Century Gothic"/>
              </a:rPr>
              <a:t>upérieur)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Les DU</a:t>
            </a:r>
            <a:r>
              <a:rPr lang="fr-FR" sz="2000" dirty="0">
                <a:solidFill>
                  <a:schemeClr val="bg1"/>
                </a:solidFill>
                <a:latin typeface="Helvetica Neue"/>
                <a:cs typeface="Century Gothic"/>
              </a:rPr>
              <a:t> (</a:t>
            </a: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D</a:t>
            </a:r>
            <a:r>
              <a:rPr lang="fr-FR" sz="2000" dirty="0">
                <a:solidFill>
                  <a:schemeClr val="bg1"/>
                </a:solidFill>
                <a:latin typeface="Helvetica Neue"/>
                <a:cs typeface="Century Gothic"/>
              </a:rPr>
              <a:t>iplôme d'</a:t>
            </a: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U</a:t>
            </a:r>
            <a:r>
              <a:rPr lang="fr-FR" sz="2000" dirty="0">
                <a:solidFill>
                  <a:schemeClr val="bg1"/>
                </a:solidFill>
                <a:latin typeface="Helvetica Neue"/>
                <a:cs typeface="Century Gothic"/>
              </a:rPr>
              <a:t>niversité)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Les DCG</a:t>
            </a:r>
            <a:r>
              <a:rPr lang="fr-FR" sz="2000" dirty="0">
                <a:solidFill>
                  <a:schemeClr val="bg1"/>
                </a:solidFill>
                <a:latin typeface="Helvetica Neue"/>
                <a:cs typeface="Century Gothic"/>
              </a:rPr>
              <a:t> (</a:t>
            </a: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D</a:t>
            </a:r>
            <a:r>
              <a:rPr lang="fr-FR" sz="2000" dirty="0">
                <a:solidFill>
                  <a:schemeClr val="bg1"/>
                </a:solidFill>
                <a:latin typeface="Helvetica Neue"/>
                <a:cs typeface="Century Gothic"/>
              </a:rPr>
              <a:t>iplôme de </a:t>
            </a: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C</a:t>
            </a:r>
            <a:r>
              <a:rPr lang="fr-FR" sz="2000" dirty="0">
                <a:solidFill>
                  <a:schemeClr val="bg1"/>
                </a:solidFill>
                <a:latin typeface="Helvetica Neue"/>
                <a:cs typeface="Century Gothic"/>
              </a:rPr>
              <a:t>omptabilité et de </a:t>
            </a: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G</a:t>
            </a:r>
            <a:r>
              <a:rPr lang="fr-FR" sz="2000" dirty="0">
                <a:solidFill>
                  <a:schemeClr val="bg1"/>
                </a:solidFill>
                <a:latin typeface="Helvetica Neue"/>
                <a:cs typeface="Century Gothic"/>
              </a:rPr>
              <a:t>estion)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Les CUPGE</a:t>
            </a:r>
            <a:r>
              <a:rPr lang="fr-FR" sz="2000" dirty="0">
                <a:solidFill>
                  <a:schemeClr val="bg1"/>
                </a:solidFill>
                <a:latin typeface="Helvetica Neue"/>
                <a:cs typeface="Century Gothic"/>
              </a:rPr>
              <a:t> (</a:t>
            </a: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C</a:t>
            </a:r>
            <a:r>
              <a:rPr lang="fr-FR" sz="2000" dirty="0">
                <a:solidFill>
                  <a:schemeClr val="bg1"/>
                </a:solidFill>
                <a:latin typeface="Helvetica Neue"/>
                <a:cs typeface="Century Gothic"/>
              </a:rPr>
              <a:t>ycle </a:t>
            </a: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U</a:t>
            </a:r>
            <a:r>
              <a:rPr lang="fr-FR" sz="2000" dirty="0">
                <a:solidFill>
                  <a:schemeClr val="bg1"/>
                </a:solidFill>
                <a:latin typeface="Helvetica Neue"/>
                <a:cs typeface="Century Gothic"/>
              </a:rPr>
              <a:t>niversitaire </a:t>
            </a: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P</a:t>
            </a:r>
            <a:r>
              <a:rPr lang="fr-FR" sz="2000" dirty="0">
                <a:solidFill>
                  <a:schemeClr val="bg1"/>
                </a:solidFill>
                <a:latin typeface="Helvetica Neue"/>
                <a:cs typeface="Century Gothic"/>
              </a:rPr>
              <a:t>réparatoire aux </a:t>
            </a: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G</a:t>
            </a:r>
            <a:r>
              <a:rPr lang="fr-FR" sz="2000" dirty="0">
                <a:solidFill>
                  <a:schemeClr val="bg1"/>
                </a:solidFill>
                <a:latin typeface="Helvetica Neue"/>
                <a:cs typeface="Century Gothic"/>
              </a:rPr>
              <a:t>randes </a:t>
            </a: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É</a:t>
            </a:r>
            <a:r>
              <a:rPr lang="fr-FR" sz="2000" dirty="0">
                <a:solidFill>
                  <a:schemeClr val="bg1"/>
                </a:solidFill>
                <a:latin typeface="Helvetica Neue"/>
                <a:cs typeface="Century Gothic"/>
              </a:rPr>
              <a:t>coles)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Les Ecoles Nationales Supérieures d'Architecture</a:t>
            </a:r>
            <a:endParaRPr lang="fr-FR" sz="2000" dirty="0">
              <a:solidFill>
                <a:schemeClr val="bg1"/>
              </a:solidFill>
              <a:latin typeface="Helvetica Neue"/>
              <a:cs typeface="Century Gothic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Les Ecoles Supérieures d’Art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Les études de médecine – Filières </a:t>
            </a:r>
            <a:r>
              <a:rPr lang="fr-FR" sz="2000" b="1" dirty="0" err="1">
                <a:solidFill>
                  <a:schemeClr val="bg1"/>
                </a:solidFill>
                <a:latin typeface="Helvetica Neue"/>
                <a:cs typeface="Century Gothic"/>
              </a:rPr>
              <a:t>Pass</a:t>
            </a: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 et L.AS</a:t>
            </a:r>
            <a:endParaRPr lang="fr-FR" sz="2000" dirty="0">
              <a:solidFill>
                <a:schemeClr val="bg1"/>
              </a:solidFill>
              <a:latin typeface="Helvetica Neue"/>
              <a:cs typeface="Century Gothic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Les formations paramédicales et sociales – IFSI …</a:t>
            </a:r>
            <a:endParaRPr lang="fr-FR" sz="2000" dirty="0">
              <a:solidFill>
                <a:schemeClr val="bg1"/>
              </a:solidFill>
              <a:latin typeface="Helvetica Neue"/>
              <a:cs typeface="Century Gothic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Les MANH</a:t>
            </a:r>
            <a:r>
              <a:rPr lang="fr-FR" sz="2000" dirty="0">
                <a:solidFill>
                  <a:schemeClr val="bg1"/>
                </a:solidFill>
                <a:latin typeface="Helvetica Neue"/>
                <a:cs typeface="Century Gothic"/>
              </a:rPr>
              <a:t> (</a:t>
            </a: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M</a:t>
            </a:r>
            <a:r>
              <a:rPr lang="fr-FR" sz="2000" dirty="0">
                <a:solidFill>
                  <a:schemeClr val="bg1"/>
                </a:solidFill>
                <a:latin typeface="Helvetica Neue"/>
                <a:cs typeface="Century Gothic"/>
              </a:rPr>
              <a:t>ise </a:t>
            </a: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A</a:t>
            </a:r>
            <a:r>
              <a:rPr lang="fr-FR" sz="2000" dirty="0">
                <a:solidFill>
                  <a:schemeClr val="bg1"/>
                </a:solidFill>
                <a:latin typeface="Helvetica Neue"/>
                <a:cs typeface="Century Gothic"/>
              </a:rPr>
              <a:t> </a:t>
            </a: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N</a:t>
            </a:r>
            <a:r>
              <a:rPr lang="fr-FR" sz="2000" dirty="0">
                <a:solidFill>
                  <a:schemeClr val="bg1"/>
                </a:solidFill>
                <a:latin typeface="Helvetica Neue"/>
                <a:cs typeface="Century Gothic"/>
              </a:rPr>
              <a:t>iveau en </a:t>
            </a: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H</a:t>
            </a:r>
            <a:r>
              <a:rPr lang="fr-FR" sz="2000" dirty="0">
                <a:solidFill>
                  <a:schemeClr val="bg1"/>
                </a:solidFill>
                <a:latin typeface="Helvetica Neue"/>
                <a:cs typeface="Century Gothic"/>
              </a:rPr>
              <a:t>ôtellerie)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Les formations préparatoires à l'Université (CPES – </a:t>
            </a:r>
            <a:r>
              <a:rPr lang="fr-FR" sz="2000" dirty="0">
                <a:solidFill>
                  <a:schemeClr val="bg1"/>
                </a:solidFill>
                <a:latin typeface="Helvetica Neue"/>
                <a:cs typeface="Century Gothic"/>
              </a:rPr>
              <a:t>Classes Préparatoires aux Etudes Supérieures</a:t>
            </a: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)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fr-FR" sz="2000" b="1" dirty="0">
              <a:solidFill>
                <a:schemeClr val="bg1"/>
              </a:solidFill>
              <a:latin typeface="Helvetica Neue"/>
              <a:cs typeface="Century Gothic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Hors </a:t>
            </a:r>
            <a:r>
              <a:rPr lang="fr-FR" sz="2000" b="1" dirty="0" err="1">
                <a:solidFill>
                  <a:schemeClr val="bg1"/>
                </a:solidFill>
                <a:latin typeface="Helvetica Neue"/>
                <a:cs typeface="Century Gothic"/>
              </a:rPr>
              <a:t>Parcoursup</a:t>
            </a:r>
            <a:r>
              <a:rPr lang="fr-FR" sz="2000" b="1" dirty="0">
                <a:solidFill>
                  <a:schemeClr val="bg1"/>
                </a:solidFill>
                <a:latin typeface="Helvetica Neue"/>
                <a:cs typeface="Century Gothic"/>
              </a:rPr>
              <a:t> : Les études à l’étranger, quelques formations sélectives à l’université, certaines écoles d’art …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fr-FR" sz="2000" b="1" dirty="0">
              <a:solidFill>
                <a:schemeClr val="bg1"/>
              </a:solidFill>
              <a:latin typeface="Helvetica Neue"/>
              <a:cs typeface="Century Gothic"/>
            </a:endParaRPr>
          </a:p>
          <a:p>
            <a:pPr algn="l"/>
            <a:endParaRPr lang="fr-FR" sz="2000" b="1" dirty="0">
              <a:solidFill>
                <a:schemeClr val="bg1"/>
              </a:solidFill>
              <a:latin typeface="Helvetica Neue"/>
              <a:cs typeface="Century Gothic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838104" y="9197280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57D3454-74DA-C44C-B482-7ED8D9538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" y="297117"/>
            <a:ext cx="3082676" cy="109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20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C4D2BEA-3B87-6F4B-8170-9A970DA73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" y="297117"/>
            <a:ext cx="3082676" cy="109861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5EE7D96-5EED-0641-A075-EA61F1B1DFB3}"/>
              </a:ext>
            </a:extLst>
          </p:cNvPr>
          <p:cNvSpPr txBox="1"/>
          <p:nvPr/>
        </p:nvSpPr>
        <p:spPr>
          <a:xfrm>
            <a:off x="3811273" y="411432"/>
            <a:ext cx="8002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Les grands principes pour le lycéen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2B40E94-7D04-EB4E-A63F-CFF7B61FD18C}"/>
              </a:ext>
            </a:extLst>
          </p:cNvPr>
          <p:cNvSpPr txBox="1"/>
          <p:nvPr/>
        </p:nvSpPr>
        <p:spPr>
          <a:xfrm>
            <a:off x="237704" y="1505188"/>
            <a:ext cx="12313368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0063" indent="-357188" algn="l">
              <a:buFont typeface="Wingdings" charset="2"/>
              <a:buChar char="Ø"/>
            </a:pPr>
            <a:r>
              <a:rPr lang="fr-FR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 lycéen sélectionne jusqu’à </a:t>
            </a:r>
            <a:r>
              <a:rPr lang="fr-FR" sz="2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 vœux sous statut d’étudiant </a:t>
            </a:r>
            <a:r>
              <a:rPr lang="fr-FR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dans l’académie ou en dehors de l’académie et aussi éventuellement jusqu’à </a:t>
            </a:r>
            <a:r>
              <a:rPr lang="fr-FR" sz="2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 vœux sous statut d’apprenti </a:t>
            </a:r>
            <a:r>
              <a:rPr lang="fr-FR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(BUT, BTS …)</a:t>
            </a:r>
          </a:p>
          <a:p>
            <a:pPr marL="500063" indent="-357188" algn="l">
              <a:buFont typeface="Wingdings" charset="2"/>
              <a:buChar char="Ø"/>
            </a:pPr>
            <a:endParaRPr lang="fr-FR" sz="2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00063" indent="-357188" algn="l">
              <a:buFont typeface="Wingdings" charset="2"/>
              <a:buChar char="Ø"/>
            </a:pPr>
            <a:r>
              <a:rPr lang="fr-FR" sz="2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 catégories de vœux :</a:t>
            </a:r>
          </a:p>
          <a:p>
            <a:pPr marL="15875" algn="l"/>
            <a:endParaRPr lang="fr-FR" sz="8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5875" algn="l"/>
            <a:endParaRPr lang="fr-FR" sz="10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979488" indent="-436563" algn="l">
              <a:buFont typeface="Wingdings" charset="2"/>
              <a:buChar char="Ø"/>
            </a:pPr>
            <a:r>
              <a:rPr lang="fr-FR" sz="2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 vœux simples </a:t>
            </a:r>
            <a:r>
              <a:rPr lang="fr-FR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(Une licence non-sélective ou sélective à l’université ) </a:t>
            </a:r>
          </a:p>
          <a:p>
            <a:pPr marL="979488" indent="-436563" algn="l">
              <a:buFont typeface="Wingdings" charset="2"/>
              <a:buChar char="Ø"/>
            </a:pPr>
            <a:r>
              <a:rPr lang="fr-FR" sz="2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 vœux multiples avec des sous-</a:t>
            </a:r>
            <a:r>
              <a:rPr lang="fr-FR" sz="2400" b="1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voeux</a:t>
            </a:r>
            <a:r>
              <a:rPr lang="fr-FR" sz="2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FR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(CPGE, BUT, BTS, DCG, Réseaux écoles de commerce …)</a:t>
            </a:r>
          </a:p>
          <a:p>
            <a:pPr marL="979488" indent="-436563" algn="l">
              <a:buFont typeface="Wingdings" charset="2"/>
              <a:buChar char="Ø"/>
            </a:pPr>
            <a:endParaRPr lang="fr-FR" sz="10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2438" indent="-434975" algn="l">
              <a:buFont typeface="Wingdings" charset="2"/>
              <a:buChar char="Ø"/>
            </a:pPr>
            <a:r>
              <a:rPr lang="fr-FR" sz="2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 catégories de vœux multiples :</a:t>
            </a:r>
          </a:p>
          <a:p>
            <a:pPr marL="452438" indent="-434975" algn="l">
              <a:buFont typeface="Wingdings" charset="2"/>
              <a:buChar char="Ø"/>
            </a:pPr>
            <a:endParaRPr lang="fr-FR" sz="10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942975" indent="-363538" algn="l">
              <a:buFont typeface="Wingdings" charset="2"/>
              <a:buChar char="Ø"/>
            </a:pPr>
            <a:r>
              <a:rPr lang="fr-FR" sz="2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 vœux multiples avec des sous-vœux comptabilisés </a:t>
            </a:r>
            <a:r>
              <a:rPr lang="fr-FR" sz="2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(CPGE/BUT/BTS/DCG) </a:t>
            </a:r>
          </a:p>
          <a:p>
            <a:pPr marL="942975" indent="-363538" algn="l"/>
            <a:r>
              <a:rPr lang="fr-FR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Maximum 10 sous-vœux par voie et un maximum de 20 sous-vœux au total</a:t>
            </a:r>
          </a:p>
          <a:p>
            <a:pPr marL="942975" indent="-363538" algn="l">
              <a:buFont typeface="Wingdings" pitchFamily="2" charset="2"/>
              <a:buChar char="Ø"/>
            </a:pPr>
            <a:r>
              <a:rPr lang="fr-FR" sz="2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 vœux multiples avec des sous-vœux non comptabilisés </a:t>
            </a:r>
            <a:r>
              <a:rPr lang="fr-FR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(Réseau écoles ingénieurs et commerce,  Universités de médecine Ile de France, IEP …)</a:t>
            </a:r>
          </a:p>
          <a:p>
            <a:pPr marL="942975" indent="-363538" algn="l">
              <a:buFont typeface="Wingdings" pitchFamily="2" charset="2"/>
              <a:buChar char="Ø"/>
            </a:pPr>
            <a:endParaRPr lang="fr-FR" sz="10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2387" algn="l"/>
            <a:endParaRPr lang="fr-FR" sz="10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36575" indent="-446088" algn="l">
              <a:buFont typeface="Wingdings" pitchFamily="2" charset="2"/>
              <a:buChar char="§"/>
            </a:pPr>
            <a:r>
              <a:rPr lang="fr-FR" sz="20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 : CPGE ECG (1 vœu) </a:t>
            </a:r>
            <a:r>
              <a:rPr lang="fr-FR" sz="2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– ECG Janson – ECG Carnot – ECG Stanislas – ECG Sainte Croix  (5 sous-vœux). Le lycéen peut pour chaque prépa candidater à toutes les combinaisons qui compteront pour un seul sous-vœux – Idem pour l’internat (Maths appliquées/HGG-Maths approfondies/HGG-Maths appliquées/Eco – Maths approfondies/Eco</a:t>
            </a:r>
          </a:p>
          <a:p>
            <a:pPr marL="536575" indent="-446088" algn="l">
              <a:buFont typeface="Wingdings" pitchFamily="2" charset="2"/>
              <a:buChar char="§"/>
            </a:pPr>
            <a:r>
              <a:rPr lang="fr-FR" sz="20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 : DUT GEA (1 vœu</a:t>
            </a:r>
            <a:r>
              <a:rPr lang="fr-FR" sz="2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- Université Paris Descartes - Université de Sceaux – Université de Nanterre/Ville d’</a:t>
            </a:r>
            <a:r>
              <a:rPr lang="fr-FR" sz="2000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Avray</a:t>
            </a:r>
            <a:r>
              <a:rPr lang="fr-FR" sz="2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(3 sous-vœux)</a:t>
            </a:r>
          </a:p>
          <a:p>
            <a:pPr marL="536575" indent="-446088" algn="l">
              <a:buFont typeface="Wingdings" pitchFamily="2" charset="2"/>
              <a:buChar char="§"/>
            </a:pPr>
            <a:r>
              <a:rPr lang="fr-FR" sz="20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 :  Concours </a:t>
            </a:r>
            <a:r>
              <a:rPr lang="fr-FR" sz="2000" b="1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Sesame</a:t>
            </a:r>
            <a:r>
              <a:rPr lang="fr-FR" sz="20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</a:t>
            </a:r>
            <a:r>
              <a:rPr lang="fr-FR" sz="2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(1 vœu) Les 14 écoles en sous-vœux ne sont pas comptabilisées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CF63E7A-2EF3-2B4D-A900-0BEF1429310A}"/>
              </a:ext>
            </a:extLst>
          </p:cNvPr>
          <p:cNvSpPr txBox="1"/>
          <p:nvPr/>
        </p:nvSpPr>
        <p:spPr>
          <a:xfrm>
            <a:off x="3838104" y="9337016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</p:spTree>
    <p:extLst>
      <p:ext uri="{BB962C8B-B14F-4D97-AF65-F5344CB8AC3E}">
        <p14:creationId xmlns:p14="http://schemas.microsoft.com/office/powerpoint/2010/main" val="1855607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C4D2BEA-3B87-6F4B-8170-9A970DA73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" y="297117"/>
            <a:ext cx="2248163" cy="801207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BB8626AA-F2AE-BB4D-9BEC-324166F6FC7C}"/>
              </a:ext>
            </a:extLst>
          </p:cNvPr>
          <p:cNvCxnSpPr/>
          <p:nvPr/>
        </p:nvCxnSpPr>
        <p:spPr bwMode="auto">
          <a:xfrm>
            <a:off x="1677864" y="3724672"/>
            <a:ext cx="9433048" cy="0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E514648F-40F5-754F-8C99-5059ED2228AC}"/>
              </a:ext>
            </a:extLst>
          </p:cNvPr>
          <p:cNvSpPr txBox="1"/>
          <p:nvPr/>
        </p:nvSpPr>
        <p:spPr>
          <a:xfrm rot="16200000">
            <a:off x="166187" y="2644149"/>
            <a:ext cx="290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chemeClr val="bg1"/>
                </a:solidFill>
              </a:rPr>
              <a:t>CPGE ECG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7189109-DC11-FB41-AEF7-1AFB37C4311C}"/>
              </a:ext>
            </a:extLst>
          </p:cNvPr>
          <p:cNvCxnSpPr>
            <a:cxnSpLocks/>
            <a:stCxn id="92" idx="2"/>
            <a:endCxn id="116" idx="4"/>
          </p:cNvCxnSpPr>
          <p:nvPr/>
        </p:nvCxnSpPr>
        <p:spPr bwMode="auto">
          <a:xfrm>
            <a:off x="1611952" y="3858232"/>
            <a:ext cx="40187" cy="264060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0B004F43-5F28-4944-A417-8DF51B31EBFE}"/>
              </a:ext>
            </a:extLst>
          </p:cNvPr>
          <p:cNvSpPr txBox="1"/>
          <p:nvPr/>
        </p:nvSpPr>
        <p:spPr>
          <a:xfrm>
            <a:off x="650729" y="4281909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Janson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4166C3D-841B-024B-B24E-20F0BC54D8FB}"/>
              </a:ext>
            </a:extLst>
          </p:cNvPr>
          <p:cNvSpPr txBox="1"/>
          <p:nvPr/>
        </p:nvSpPr>
        <p:spPr>
          <a:xfrm>
            <a:off x="513759" y="4766896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Franklin</a:t>
            </a:r>
            <a:r>
              <a:rPr lang="fr-FR" sz="1600" dirty="0"/>
              <a:t>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B2D9CB2-207F-D24C-A7DA-6CDA5F2D6807}"/>
              </a:ext>
            </a:extLst>
          </p:cNvPr>
          <p:cNvSpPr txBox="1"/>
          <p:nvPr/>
        </p:nvSpPr>
        <p:spPr>
          <a:xfrm>
            <a:off x="634296" y="5275611"/>
            <a:ext cx="8563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Carnot</a:t>
            </a:r>
            <a:r>
              <a:rPr lang="fr-FR" sz="1600" dirty="0"/>
              <a:t> 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D96157F-619D-7D41-9B0D-81D55AB9121C}"/>
              </a:ext>
            </a:extLst>
          </p:cNvPr>
          <p:cNvSpPr txBox="1"/>
          <p:nvPr/>
        </p:nvSpPr>
        <p:spPr>
          <a:xfrm>
            <a:off x="206302" y="5717314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St Michel P.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D83E8D3-4F20-184F-84F0-CF77F5557399}"/>
              </a:ext>
            </a:extLst>
          </p:cNvPr>
          <p:cNvSpPr txBox="1"/>
          <p:nvPr/>
        </p:nvSpPr>
        <p:spPr>
          <a:xfrm>
            <a:off x="-200460" y="6206299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St Jean Douai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64B2A004-0DC1-9E40-8C9A-3959B3B675E1}"/>
              </a:ext>
            </a:extLst>
          </p:cNvPr>
          <p:cNvSpPr txBox="1"/>
          <p:nvPr/>
        </p:nvSpPr>
        <p:spPr>
          <a:xfrm rot="16200000">
            <a:off x="1019413" y="2395509"/>
            <a:ext cx="291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chemeClr val="bg1"/>
                </a:solidFill>
              </a:rPr>
              <a:t>Dauphine LSO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44A8B9B4-F975-1A4E-90FE-53EC5791CD35}"/>
              </a:ext>
            </a:extLst>
          </p:cNvPr>
          <p:cNvSpPr txBox="1"/>
          <p:nvPr/>
        </p:nvSpPr>
        <p:spPr>
          <a:xfrm rot="16200000">
            <a:off x="3157255" y="2135833"/>
            <a:ext cx="2513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Concours </a:t>
            </a:r>
            <a:r>
              <a:rPr lang="fr-FR" sz="2000" b="1" dirty="0" err="1">
                <a:solidFill>
                  <a:schemeClr val="bg1"/>
                </a:solidFill>
              </a:rPr>
              <a:t>Sesame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C521026-A5E9-9649-AA39-BDC1D725AE6A}"/>
              </a:ext>
            </a:extLst>
          </p:cNvPr>
          <p:cNvSpPr txBox="1"/>
          <p:nvPr/>
        </p:nvSpPr>
        <p:spPr>
          <a:xfrm>
            <a:off x="203597" y="6664243"/>
            <a:ext cx="1742785" cy="163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fr-FR" sz="2000" dirty="0">
                <a:solidFill>
                  <a:schemeClr val="bg1"/>
                </a:solidFill>
              </a:rPr>
              <a:t>CPGE :</a:t>
            </a:r>
          </a:p>
          <a:p>
            <a:pPr algn="l"/>
            <a:r>
              <a:rPr lang="fr-FR" sz="2000" dirty="0">
                <a:solidFill>
                  <a:schemeClr val="bg1"/>
                </a:solidFill>
              </a:rPr>
              <a:t>5 sous-vœux</a:t>
            </a:r>
          </a:p>
          <a:p>
            <a:pPr algn="l"/>
            <a:r>
              <a:rPr lang="fr-FR" sz="2000" dirty="0">
                <a:solidFill>
                  <a:schemeClr val="bg1"/>
                </a:solidFill>
              </a:rPr>
              <a:t>comptabilisés</a:t>
            </a:r>
          </a:p>
          <a:p>
            <a:pPr algn="l"/>
            <a:r>
              <a:rPr lang="fr-FR" sz="2000" dirty="0">
                <a:solidFill>
                  <a:schemeClr val="bg1"/>
                </a:solidFill>
              </a:rPr>
              <a:t>Max 10/voie</a:t>
            </a:r>
          </a:p>
          <a:p>
            <a:pPr algn="l"/>
            <a:r>
              <a:rPr lang="fr-FR" sz="2000" dirty="0">
                <a:solidFill>
                  <a:schemeClr val="bg1"/>
                </a:solidFill>
              </a:rPr>
              <a:t>Max 20/total 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DE64D0D7-28B8-0F4A-BF4E-CE3ECEF1D0E9}"/>
              </a:ext>
            </a:extLst>
          </p:cNvPr>
          <p:cNvCxnSpPr>
            <a:cxnSpLocks/>
            <a:stCxn id="98" idx="2"/>
          </p:cNvCxnSpPr>
          <p:nvPr/>
        </p:nvCxnSpPr>
        <p:spPr bwMode="auto">
          <a:xfrm flipH="1">
            <a:off x="4414171" y="3822723"/>
            <a:ext cx="14648" cy="18383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7" name="ZoneTexte 56">
            <a:extLst>
              <a:ext uri="{FF2B5EF4-FFF2-40B4-BE49-F238E27FC236}">
                <a16:creationId xmlns:a16="http://schemas.microsoft.com/office/drawing/2014/main" id="{91258B81-DF3C-D743-BD9B-98970D50AC01}"/>
              </a:ext>
            </a:extLst>
          </p:cNvPr>
          <p:cNvSpPr txBox="1"/>
          <p:nvPr/>
        </p:nvSpPr>
        <p:spPr>
          <a:xfrm>
            <a:off x="3180277" y="4181843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BBA </a:t>
            </a:r>
            <a:r>
              <a:rPr lang="fr-FR" sz="1600" dirty="0" err="1">
                <a:solidFill>
                  <a:schemeClr val="bg1"/>
                </a:solidFill>
              </a:rPr>
              <a:t>Esse</a:t>
            </a:r>
            <a:r>
              <a:rPr lang="fr-FR" sz="1800" dirty="0" err="1">
                <a:solidFill>
                  <a:schemeClr val="bg1"/>
                </a:solidFill>
              </a:rPr>
              <a:t>c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09801A13-75CF-CD4F-9C01-BA4DAD353883}"/>
              </a:ext>
            </a:extLst>
          </p:cNvPr>
          <p:cNvSpPr txBox="1"/>
          <p:nvPr/>
        </p:nvSpPr>
        <p:spPr>
          <a:xfrm>
            <a:off x="2868285" y="4636017"/>
            <a:ext cx="1515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CESEM Reims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451B50B9-A06C-7A4D-A4A9-B8B7533AED89}"/>
              </a:ext>
            </a:extLst>
          </p:cNvPr>
          <p:cNvSpPr txBox="1"/>
          <p:nvPr/>
        </p:nvSpPr>
        <p:spPr>
          <a:xfrm>
            <a:off x="3584431" y="5047967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ESCE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4FDE9672-015A-FF43-8068-1F312C0364AD}"/>
              </a:ext>
            </a:extLst>
          </p:cNvPr>
          <p:cNvSpPr txBox="1"/>
          <p:nvPr/>
        </p:nvSpPr>
        <p:spPr>
          <a:xfrm>
            <a:off x="2686319" y="5437492"/>
            <a:ext cx="1900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EM Normandie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8A40CD07-2EFB-C147-B28E-364945F3B1D1}"/>
              </a:ext>
            </a:extLst>
          </p:cNvPr>
          <p:cNvSpPr txBox="1"/>
          <p:nvPr/>
        </p:nvSpPr>
        <p:spPr>
          <a:xfrm rot="16200000">
            <a:off x="4247399" y="2231477"/>
            <a:ext cx="2254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Concours </a:t>
            </a:r>
            <a:r>
              <a:rPr lang="fr-FR" sz="2000" b="1" dirty="0" err="1">
                <a:solidFill>
                  <a:schemeClr val="bg1"/>
                </a:solidFill>
              </a:rPr>
              <a:t>Acces</a:t>
            </a:r>
            <a:endParaRPr lang="fr-FR" sz="2000" b="1" dirty="0">
              <a:solidFill>
                <a:schemeClr val="bg1"/>
              </a:solidFill>
            </a:endParaRPr>
          </a:p>
        </p:txBody>
      </p: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5DB9C55D-FCE5-EC4C-BE98-AF7FFECCE3D3}"/>
              </a:ext>
            </a:extLst>
          </p:cNvPr>
          <p:cNvCxnSpPr>
            <a:cxnSpLocks/>
            <a:stCxn id="108" idx="2"/>
          </p:cNvCxnSpPr>
          <p:nvPr/>
        </p:nvCxnSpPr>
        <p:spPr bwMode="auto">
          <a:xfrm>
            <a:off x="5346819" y="3833470"/>
            <a:ext cx="39158" cy="146374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3" name="ZoneTexte 72">
            <a:extLst>
              <a:ext uri="{FF2B5EF4-FFF2-40B4-BE49-F238E27FC236}">
                <a16:creationId xmlns:a16="http://schemas.microsoft.com/office/drawing/2014/main" id="{46244BD5-D904-D74F-A115-F0608BFFCA8F}"/>
              </a:ext>
            </a:extLst>
          </p:cNvPr>
          <p:cNvSpPr txBox="1"/>
          <p:nvPr/>
        </p:nvSpPr>
        <p:spPr>
          <a:xfrm>
            <a:off x="5416338" y="4240581"/>
            <a:ext cx="798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IESEG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40D7C970-F6E8-AE4D-9A55-FDF84E90568C}"/>
              </a:ext>
            </a:extLst>
          </p:cNvPr>
          <p:cNvSpPr txBox="1"/>
          <p:nvPr/>
        </p:nvSpPr>
        <p:spPr>
          <a:xfrm>
            <a:off x="7237013" y="4231607"/>
            <a:ext cx="270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IUT </a:t>
            </a:r>
            <a:r>
              <a:rPr lang="fr-FR" sz="1600" dirty="0">
                <a:solidFill>
                  <a:schemeClr val="bg1"/>
                </a:solidFill>
              </a:rPr>
              <a:t>Paris</a:t>
            </a:r>
            <a:r>
              <a:rPr lang="fr-FR" sz="1800" dirty="0">
                <a:solidFill>
                  <a:schemeClr val="bg1"/>
                </a:solidFill>
              </a:rPr>
              <a:t> Descartes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A0F3C9F2-51FE-6F40-82A7-16C00272E709}"/>
              </a:ext>
            </a:extLst>
          </p:cNvPr>
          <p:cNvSpPr txBox="1"/>
          <p:nvPr/>
        </p:nvSpPr>
        <p:spPr>
          <a:xfrm>
            <a:off x="5482637" y="5091472"/>
            <a:ext cx="838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ESDES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4DC1E1FC-2EC6-3948-9310-17D7447C409D}"/>
              </a:ext>
            </a:extLst>
          </p:cNvPr>
          <p:cNvSpPr txBox="1"/>
          <p:nvPr/>
        </p:nvSpPr>
        <p:spPr>
          <a:xfrm rot="16200000">
            <a:off x="5118507" y="1992747"/>
            <a:ext cx="2672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Licence</a:t>
            </a:r>
            <a:r>
              <a:rPr lang="fr-FR" sz="1800" b="1" dirty="0">
                <a:solidFill>
                  <a:schemeClr val="bg1"/>
                </a:solidFill>
              </a:rPr>
              <a:t> Droit  Assas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59937113-3632-9042-A44B-ECBF5F8D0420}"/>
              </a:ext>
            </a:extLst>
          </p:cNvPr>
          <p:cNvSpPr txBox="1"/>
          <p:nvPr/>
        </p:nvSpPr>
        <p:spPr>
          <a:xfrm rot="16200000">
            <a:off x="6615320" y="2448857"/>
            <a:ext cx="1736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BUT GEA</a:t>
            </a:r>
          </a:p>
        </p:txBody>
      </p: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90BAFD10-E027-FD4A-9196-23442B91FF5B}"/>
              </a:ext>
            </a:extLst>
          </p:cNvPr>
          <p:cNvCxnSpPr>
            <a:cxnSpLocks/>
            <a:stCxn id="110" idx="2"/>
          </p:cNvCxnSpPr>
          <p:nvPr/>
        </p:nvCxnSpPr>
        <p:spPr bwMode="auto">
          <a:xfrm>
            <a:off x="7462106" y="3839030"/>
            <a:ext cx="31226" cy="152334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3" name="ZoneTexte 92">
            <a:extLst>
              <a:ext uri="{FF2B5EF4-FFF2-40B4-BE49-F238E27FC236}">
                <a16:creationId xmlns:a16="http://schemas.microsoft.com/office/drawing/2014/main" id="{FC26BE63-335A-4245-8EE0-DC0A159FA09E}"/>
              </a:ext>
            </a:extLst>
          </p:cNvPr>
          <p:cNvSpPr txBox="1"/>
          <p:nvPr/>
        </p:nvSpPr>
        <p:spPr>
          <a:xfrm>
            <a:off x="5470743" y="4675854"/>
            <a:ext cx="819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ESSCA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A9E7D970-4CF4-AF44-BCC4-297B45022C58}"/>
              </a:ext>
            </a:extLst>
          </p:cNvPr>
          <p:cNvSpPr txBox="1"/>
          <p:nvPr/>
        </p:nvSpPr>
        <p:spPr>
          <a:xfrm>
            <a:off x="7537730" y="4685599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IUT Sceaux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FB2AF1BA-F301-2848-9D2C-E9E484A805E9}"/>
              </a:ext>
            </a:extLst>
          </p:cNvPr>
          <p:cNvSpPr txBox="1"/>
          <p:nvPr/>
        </p:nvSpPr>
        <p:spPr>
          <a:xfrm>
            <a:off x="7297304" y="5084331"/>
            <a:ext cx="2012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IUT </a:t>
            </a:r>
            <a:r>
              <a:rPr lang="fr-FR" sz="1600" dirty="0">
                <a:solidFill>
                  <a:schemeClr val="bg1"/>
                </a:solidFill>
              </a:rPr>
              <a:t>Nanterre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4E6E3712-18D0-9B42-95E4-9522419AE571}"/>
              </a:ext>
            </a:extLst>
          </p:cNvPr>
          <p:cNvSpPr txBox="1"/>
          <p:nvPr/>
        </p:nvSpPr>
        <p:spPr>
          <a:xfrm rot="16200000">
            <a:off x="6992173" y="1843516"/>
            <a:ext cx="3118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Collège Droit </a:t>
            </a:r>
            <a:r>
              <a:rPr lang="fr-FR" sz="1800" b="1" dirty="0">
                <a:solidFill>
                  <a:schemeClr val="bg1"/>
                </a:solidFill>
              </a:rPr>
              <a:t>Sorbonne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D5502686-07BB-B247-B14F-68FD5728A1DD}"/>
              </a:ext>
            </a:extLst>
          </p:cNvPr>
          <p:cNvSpPr txBox="1"/>
          <p:nvPr/>
        </p:nvSpPr>
        <p:spPr>
          <a:xfrm>
            <a:off x="7368911" y="5564211"/>
            <a:ext cx="1814920" cy="163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fr-FR" sz="2000" dirty="0">
                <a:solidFill>
                  <a:schemeClr val="bg1"/>
                </a:solidFill>
              </a:rPr>
              <a:t>IUT :</a:t>
            </a:r>
          </a:p>
          <a:p>
            <a:pPr algn="l"/>
            <a:r>
              <a:rPr lang="fr-FR" sz="2000" dirty="0">
                <a:solidFill>
                  <a:schemeClr val="bg1"/>
                </a:solidFill>
              </a:rPr>
              <a:t>3 sous-vœux</a:t>
            </a:r>
          </a:p>
          <a:p>
            <a:pPr algn="l"/>
            <a:r>
              <a:rPr lang="fr-FR" sz="2000" dirty="0">
                <a:solidFill>
                  <a:schemeClr val="bg1"/>
                </a:solidFill>
              </a:rPr>
              <a:t>comptabilisés</a:t>
            </a:r>
          </a:p>
          <a:p>
            <a:pPr algn="l"/>
            <a:r>
              <a:rPr lang="fr-FR" sz="2000" dirty="0">
                <a:solidFill>
                  <a:schemeClr val="bg1"/>
                </a:solidFill>
              </a:rPr>
              <a:t>Max 10/voie</a:t>
            </a:r>
          </a:p>
          <a:p>
            <a:pPr algn="l"/>
            <a:r>
              <a:rPr lang="fr-FR" sz="2000" dirty="0">
                <a:solidFill>
                  <a:schemeClr val="bg1"/>
                </a:solidFill>
              </a:rPr>
              <a:t>Max 20/Total 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DC42F50A-5880-7949-8991-DC8C05A2D477}"/>
              </a:ext>
            </a:extLst>
          </p:cNvPr>
          <p:cNvSpPr txBox="1"/>
          <p:nvPr/>
        </p:nvSpPr>
        <p:spPr>
          <a:xfrm rot="16200000">
            <a:off x="8636285" y="2084420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>
                <a:solidFill>
                  <a:schemeClr val="bg1"/>
                </a:solidFill>
              </a:rPr>
              <a:t>Sciences Po Paris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39F547FC-1917-3648-AA7F-3EAC0820DAFB}"/>
              </a:ext>
            </a:extLst>
          </p:cNvPr>
          <p:cNvSpPr txBox="1"/>
          <p:nvPr/>
        </p:nvSpPr>
        <p:spPr>
          <a:xfrm rot="16200000">
            <a:off x="10029428" y="2232828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>
                <a:solidFill>
                  <a:schemeClr val="bg1"/>
                </a:solidFill>
              </a:rPr>
              <a:t>IEP Réseau SC Po</a:t>
            </a:r>
          </a:p>
        </p:txBody>
      </p: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2759C1D2-CD17-2547-929B-163BED021B7E}"/>
              </a:ext>
            </a:extLst>
          </p:cNvPr>
          <p:cNvCxnSpPr>
            <a:cxnSpLocks/>
            <a:stCxn id="113" idx="2"/>
          </p:cNvCxnSpPr>
          <p:nvPr/>
        </p:nvCxnSpPr>
        <p:spPr bwMode="auto">
          <a:xfrm flipH="1">
            <a:off x="11135477" y="3841942"/>
            <a:ext cx="19984" cy="26568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7" name="ZoneTexte 86">
            <a:extLst>
              <a:ext uri="{FF2B5EF4-FFF2-40B4-BE49-F238E27FC236}">
                <a16:creationId xmlns:a16="http://schemas.microsoft.com/office/drawing/2014/main" id="{0BBBB97C-F5A4-1F47-BE8A-5FA5902D72CD}"/>
              </a:ext>
            </a:extLst>
          </p:cNvPr>
          <p:cNvSpPr txBox="1"/>
          <p:nvPr/>
        </p:nvSpPr>
        <p:spPr>
          <a:xfrm>
            <a:off x="11419221" y="4169977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Lyon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1C68AE1B-7BB6-AD4D-A4CD-E504412E20DC}"/>
              </a:ext>
            </a:extLst>
          </p:cNvPr>
          <p:cNvSpPr txBox="1"/>
          <p:nvPr/>
        </p:nvSpPr>
        <p:spPr>
          <a:xfrm>
            <a:off x="11409345" y="4512788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Lille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C35AE4BD-CA7B-234D-A469-F88BD5FEECCB}"/>
              </a:ext>
            </a:extLst>
          </p:cNvPr>
          <p:cNvSpPr txBox="1"/>
          <p:nvPr/>
        </p:nvSpPr>
        <p:spPr>
          <a:xfrm>
            <a:off x="11419221" y="4842245"/>
            <a:ext cx="547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Aix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8FB21C43-BDBD-1E4A-9742-D7E298A7CF43}"/>
              </a:ext>
            </a:extLst>
          </p:cNvPr>
          <p:cNvSpPr txBox="1"/>
          <p:nvPr/>
        </p:nvSpPr>
        <p:spPr>
          <a:xfrm>
            <a:off x="11320175" y="5185056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Strasbourg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4C4F0D3E-72A0-F947-BF81-734189538176}"/>
              </a:ext>
            </a:extLst>
          </p:cNvPr>
          <p:cNvSpPr txBox="1"/>
          <p:nvPr/>
        </p:nvSpPr>
        <p:spPr>
          <a:xfrm>
            <a:off x="11309740" y="5527867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Gd Paris Ouest</a:t>
            </a: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C6953470-669B-1946-8D3C-9D6CB4948211}"/>
              </a:ext>
            </a:extLst>
          </p:cNvPr>
          <p:cNvSpPr txBox="1"/>
          <p:nvPr/>
        </p:nvSpPr>
        <p:spPr>
          <a:xfrm>
            <a:off x="11309740" y="5844157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Rennes</a:t>
            </a: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3CF404D4-113D-414E-805C-F4A6FD53D0E3}"/>
              </a:ext>
            </a:extLst>
          </p:cNvPr>
          <p:cNvSpPr txBox="1"/>
          <p:nvPr/>
        </p:nvSpPr>
        <p:spPr>
          <a:xfrm>
            <a:off x="11269638" y="6160089"/>
            <a:ext cx="1263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Toulouse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2D6E857-838E-C843-ABF7-355AB124B1E0}"/>
              </a:ext>
            </a:extLst>
          </p:cNvPr>
          <p:cNvSpPr/>
          <p:nvPr/>
        </p:nvSpPr>
        <p:spPr bwMode="auto">
          <a:xfrm>
            <a:off x="1519747" y="3623691"/>
            <a:ext cx="184410" cy="234541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EDFEEE3-5CFA-1E42-9437-481C9ADEE414}"/>
              </a:ext>
            </a:extLst>
          </p:cNvPr>
          <p:cNvSpPr/>
          <p:nvPr/>
        </p:nvSpPr>
        <p:spPr bwMode="auto">
          <a:xfrm>
            <a:off x="3453078" y="3623690"/>
            <a:ext cx="184410" cy="23454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6C174E75-098E-2C4B-ADAE-9E0A84D4196C}"/>
              </a:ext>
            </a:extLst>
          </p:cNvPr>
          <p:cNvSpPr/>
          <p:nvPr/>
        </p:nvSpPr>
        <p:spPr bwMode="auto">
          <a:xfrm>
            <a:off x="4336614" y="3588182"/>
            <a:ext cx="184410" cy="234541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E1F6B8C1-6E38-5144-9EA3-7B50BDA63D8D}"/>
              </a:ext>
            </a:extLst>
          </p:cNvPr>
          <p:cNvSpPr/>
          <p:nvPr/>
        </p:nvSpPr>
        <p:spPr bwMode="auto">
          <a:xfrm>
            <a:off x="5254614" y="3598929"/>
            <a:ext cx="184410" cy="234541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B1F3569-3FCD-B847-AB75-387E349563D2}"/>
              </a:ext>
            </a:extLst>
          </p:cNvPr>
          <p:cNvSpPr/>
          <p:nvPr/>
        </p:nvSpPr>
        <p:spPr bwMode="auto">
          <a:xfrm>
            <a:off x="6398674" y="3600912"/>
            <a:ext cx="184410" cy="23454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B7D7A47-0576-4C49-AEF7-9D804AE6E54F}"/>
              </a:ext>
            </a:extLst>
          </p:cNvPr>
          <p:cNvSpPr/>
          <p:nvPr/>
        </p:nvSpPr>
        <p:spPr bwMode="auto">
          <a:xfrm>
            <a:off x="7369901" y="3604489"/>
            <a:ext cx="184410" cy="234541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6E42642A-AEAD-3542-AAE3-EB644E788388}"/>
              </a:ext>
            </a:extLst>
          </p:cNvPr>
          <p:cNvSpPr/>
          <p:nvPr/>
        </p:nvSpPr>
        <p:spPr bwMode="auto">
          <a:xfrm>
            <a:off x="8475522" y="3629795"/>
            <a:ext cx="184410" cy="23454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0252691C-9A5B-DE46-B674-331EB9DB3E76}"/>
              </a:ext>
            </a:extLst>
          </p:cNvPr>
          <p:cNvSpPr/>
          <p:nvPr/>
        </p:nvSpPr>
        <p:spPr bwMode="auto">
          <a:xfrm>
            <a:off x="9711787" y="3567544"/>
            <a:ext cx="184410" cy="23454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FF5DAE8-9257-094B-BB6A-EA34F672A197}"/>
              </a:ext>
            </a:extLst>
          </p:cNvPr>
          <p:cNvSpPr/>
          <p:nvPr/>
        </p:nvSpPr>
        <p:spPr bwMode="auto">
          <a:xfrm>
            <a:off x="11063256" y="3607401"/>
            <a:ext cx="184410" cy="234541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78E418AC-C92C-C948-9527-EAF79457D174}"/>
              </a:ext>
            </a:extLst>
          </p:cNvPr>
          <p:cNvSpPr/>
          <p:nvPr/>
        </p:nvSpPr>
        <p:spPr bwMode="auto">
          <a:xfrm>
            <a:off x="1517186" y="4366509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36697BAD-9233-3C49-9E3F-63AA10A83008}"/>
              </a:ext>
            </a:extLst>
          </p:cNvPr>
          <p:cNvSpPr/>
          <p:nvPr/>
        </p:nvSpPr>
        <p:spPr bwMode="auto">
          <a:xfrm>
            <a:off x="4279752" y="4720519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AFC2F348-6D1D-CB42-B91B-DD16D08F9047}"/>
              </a:ext>
            </a:extLst>
          </p:cNvPr>
          <p:cNvSpPr/>
          <p:nvPr/>
        </p:nvSpPr>
        <p:spPr bwMode="auto">
          <a:xfrm>
            <a:off x="1545180" y="6317366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6A179728-DB8C-6342-A7F8-3ED988951D06}"/>
              </a:ext>
            </a:extLst>
          </p:cNvPr>
          <p:cNvSpPr/>
          <p:nvPr/>
        </p:nvSpPr>
        <p:spPr bwMode="auto">
          <a:xfrm>
            <a:off x="1521334" y="5795981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E8E0317D-B4A9-BD44-9A8D-ABC72BCFAA95}"/>
              </a:ext>
            </a:extLst>
          </p:cNvPr>
          <p:cNvSpPr/>
          <p:nvPr/>
        </p:nvSpPr>
        <p:spPr bwMode="auto">
          <a:xfrm>
            <a:off x="1524284" y="5362377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C272913C-B215-2B4F-A103-1A43BEC0810A}"/>
              </a:ext>
            </a:extLst>
          </p:cNvPr>
          <p:cNvSpPr/>
          <p:nvPr/>
        </p:nvSpPr>
        <p:spPr bwMode="auto">
          <a:xfrm>
            <a:off x="1512330" y="4845436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A47C802B-9CEA-8345-A7E7-12C24DCD5A9F}"/>
              </a:ext>
            </a:extLst>
          </p:cNvPr>
          <p:cNvSpPr/>
          <p:nvPr/>
        </p:nvSpPr>
        <p:spPr bwMode="auto">
          <a:xfrm>
            <a:off x="4306744" y="4271853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06C9A029-A67E-7747-A537-0D13A550B024}"/>
              </a:ext>
            </a:extLst>
          </p:cNvPr>
          <p:cNvSpPr/>
          <p:nvPr/>
        </p:nvSpPr>
        <p:spPr bwMode="auto">
          <a:xfrm>
            <a:off x="4321925" y="5487936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0C3370C4-E113-E84B-B26D-742721D87C29}"/>
              </a:ext>
            </a:extLst>
          </p:cNvPr>
          <p:cNvSpPr/>
          <p:nvPr/>
        </p:nvSpPr>
        <p:spPr bwMode="auto">
          <a:xfrm>
            <a:off x="5268517" y="5167279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77D599E7-BFAB-C245-907B-B283F6E3CD7A}"/>
              </a:ext>
            </a:extLst>
          </p:cNvPr>
          <p:cNvSpPr/>
          <p:nvPr/>
        </p:nvSpPr>
        <p:spPr bwMode="auto">
          <a:xfrm>
            <a:off x="5254614" y="4724950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57934CBC-2E1C-1844-93EA-29BF5CB503FD}"/>
              </a:ext>
            </a:extLst>
          </p:cNvPr>
          <p:cNvSpPr/>
          <p:nvPr/>
        </p:nvSpPr>
        <p:spPr bwMode="auto">
          <a:xfrm>
            <a:off x="5236960" y="4312503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A221788D-1A5D-EC4E-B88B-372B94F1E203}"/>
              </a:ext>
            </a:extLst>
          </p:cNvPr>
          <p:cNvSpPr/>
          <p:nvPr/>
        </p:nvSpPr>
        <p:spPr bwMode="auto">
          <a:xfrm>
            <a:off x="7382053" y="5186715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B50D1A31-F201-344C-85CC-DD062EDE31EE}"/>
              </a:ext>
            </a:extLst>
          </p:cNvPr>
          <p:cNvSpPr/>
          <p:nvPr/>
        </p:nvSpPr>
        <p:spPr bwMode="auto">
          <a:xfrm>
            <a:off x="7383163" y="4802773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3B701F6B-041B-0941-86AB-495791682B60}"/>
              </a:ext>
            </a:extLst>
          </p:cNvPr>
          <p:cNvSpPr/>
          <p:nvPr/>
        </p:nvSpPr>
        <p:spPr bwMode="auto">
          <a:xfrm>
            <a:off x="7374179" y="4353167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BAFF25C0-9E06-6F4D-B155-F7860DA3297F}"/>
              </a:ext>
            </a:extLst>
          </p:cNvPr>
          <p:cNvSpPr/>
          <p:nvPr/>
        </p:nvSpPr>
        <p:spPr bwMode="auto">
          <a:xfrm>
            <a:off x="11004208" y="5944404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2A0CEDDB-582F-6F42-B33D-E632698A58EE}"/>
              </a:ext>
            </a:extLst>
          </p:cNvPr>
          <p:cNvSpPr/>
          <p:nvPr/>
        </p:nvSpPr>
        <p:spPr bwMode="auto">
          <a:xfrm>
            <a:off x="11015235" y="5662573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C956F579-A062-3447-ADA5-5641FCB356AE}"/>
              </a:ext>
            </a:extLst>
          </p:cNvPr>
          <p:cNvSpPr/>
          <p:nvPr/>
        </p:nvSpPr>
        <p:spPr bwMode="auto">
          <a:xfrm>
            <a:off x="11015235" y="5322381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CE489212-EE79-3F47-996A-0F60D56E1635}"/>
              </a:ext>
            </a:extLst>
          </p:cNvPr>
          <p:cNvSpPr/>
          <p:nvPr/>
        </p:nvSpPr>
        <p:spPr bwMode="auto">
          <a:xfrm>
            <a:off x="11017174" y="4980512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1595698C-6D1F-6742-9CAF-93361BF81B3D}"/>
              </a:ext>
            </a:extLst>
          </p:cNvPr>
          <p:cNvSpPr/>
          <p:nvPr/>
        </p:nvSpPr>
        <p:spPr bwMode="auto">
          <a:xfrm>
            <a:off x="11032838" y="4651044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E76E461B-B9C0-264E-961C-CC221926A5AD}"/>
              </a:ext>
            </a:extLst>
          </p:cNvPr>
          <p:cNvSpPr/>
          <p:nvPr/>
        </p:nvSpPr>
        <p:spPr bwMode="auto">
          <a:xfrm>
            <a:off x="11048502" y="4249127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EA326328-AA71-2F47-8D8B-C34C7A3694DF}"/>
              </a:ext>
            </a:extLst>
          </p:cNvPr>
          <p:cNvSpPr/>
          <p:nvPr/>
        </p:nvSpPr>
        <p:spPr bwMode="auto">
          <a:xfrm rot="3174800">
            <a:off x="4309481" y="5117975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BF224FB6-9E9C-E34A-ADBA-3C8E45C359A6}"/>
              </a:ext>
            </a:extLst>
          </p:cNvPr>
          <p:cNvSpPr/>
          <p:nvPr/>
        </p:nvSpPr>
        <p:spPr bwMode="auto">
          <a:xfrm>
            <a:off x="11013617" y="6307014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7B2105B5-21F4-1D42-BD33-3B157755D243}"/>
              </a:ext>
            </a:extLst>
          </p:cNvPr>
          <p:cNvCxnSpPr>
            <a:cxnSpLocks/>
          </p:cNvCxnSpPr>
          <p:nvPr/>
        </p:nvCxnSpPr>
        <p:spPr bwMode="auto">
          <a:xfrm>
            <a:off x="2482607" y="3810986"/>
            <a:ext cx="4585" cy="155139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7" name="Ellipse 76">
            <a:extLst>
              <a:ext uri="{FF2B5EF4-FFF2-40B4-BE49-F238E27FC236}">
                <a16:creationId xmlns:a16="http://schemas.microsoft.com/office/drawing/2014/main" id="{CFABE9AD-1047-C14E-A11F-A01C869076B1}"/>
              </a:ext>
            </a:extLst>
          </p:cNvPr>
          <p:cNvSpPr/>
          <p:nvPr/>
        </p:nvSpPr>
        <p:spPr bwMode="auto">
          <a:xfrm>
            <a:off x="2373775" y="4262429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E4D64E99-9C06-BA4B-BED6-0094C6A3DC2B}"/>
              </a:ext>
            </a:extLst>
          </p:cNvPr>
          <p:cNvSpPr/>
          <p:nvPr/>
        </p:nvSpPr>
        <p:spPr bwMode="auto">
          <a:xfrm>
            <a:off x="2382999" y="4720519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0CE8663A-88D6-5541-BB31-15CE650646BB}"/>
              </a:ext>
            </a:extLst>
          </p:cNvPr>
          <p:cNvSpPr/>
          <p:nvPr/>
        </p:nvSpPr>
        <p:spPr bwMode="auto">
          <a:xfrm>
            <a:off x="2353395" y="5208841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2FFCA53F-044E-5941-BD49-93ECD20C91AA}"/>
              </a:ext>
            </a:extLst>
          </p:cNvPr>
          <p:cNvSpPr txBox="1"/>
          <p:nvPr/>
        </p:nvSpPr>
        <p:spPr>
          <a:xfrm>
            <a:off x="1730945" y="5087902"/>
            <a:ext cx="8611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Madrid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1D3ADD8D-7BB3-9946-8325-B8D1C30EA88F}"/>
              </a:ext>
            </a:extLst>
          </p:cNvPr>
          <p:cNvSpPr txBox="1"/>
          <p:nvPr/>
        </p:nvSpPr>
        <p:spPr>
          <a:xfrm>
            <a:off x="1689774" y="4614470"/>
            <a:ext cx="928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Londres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73AAE0A6-99C5-2548-B971-04A82208FDFF}"/>
              </a:ext>
            </a:extLst>
          </p:cNvPr>
          <p:cNvSpPr txBox="1"/>
          <p:nvPr/>
        </p:nvSpPr>
        <p:spPr>
          <a:xfrm>
            <a:off x="1837298" y="4206625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Paris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FCDC6002-EB03-164F-8B26-22A55FF4FB3F}"/>
              </a:ext>
            </a:extLst>
          </p:cNvPr>
          <p:cNvSpPr txBox="1"/>
          <p:nvPr/>
        </p:nvSpPr>
        <p:spPr>
          <a:xfrm rot="16200000">
            <a:off x="2021003" y="1955980"/>
            <a:ext cx="2991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Licence Gestion Sorbonne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id="{4D9CDDD2-61E2-6641-AA37-8DCFBE7072DD}"/>
              </a:ext>
            </a:extLst>
          </p:cNvPr>
          <p:cNvCxnSpPr>
            <a:cxnSpLocks/>
            <a:endCxn id="106" idx="4"/>
          </p:cNvCxnSpPr>
          <p:nvPr/>
        </p:nvCxnSpPr>
        <p:spPr bwMode="auto">
          <a:xfrm flipH="1">
            <a:off x="9803992" y="3808955"/>
            <a:ext cx="7606" cy="120180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4" name="Ellipse 103">
            <a:extLst>
              <a:ext uri="{FF2B5EF4-FFF2-40B4-BE49-F238E27FC236}">
                <a16:creationId xmlns:a16="http://schemas.microsoft.com/office/drawing/2014/main" id="{FB2F5C62-7CFE-9449-ACF1-0097B4D572B7}"/>
              </a:ext>
            </a:extLst>
          </p:cNvPr>
          <p:cNvSpPr/>
          <p:nvPr/>
        </p:nvSpPr>
        <p:spPr bwMode="auto">
          <a:xfrm>
            <a:off x="9723418" y="4339864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70973F58-983C-E04B-AAD0-794946CF1BAA}"/>
              </a:ext>
            </a:extLst>
          </p:cNvPr>
          <p:cNvSpPr/>
          <p:nvPr/>
        </p:nvSpPr>
        <p:spPr bwMode="auto">
          <a:xfrm>
            <a:off x="9697033" y="4829287"/>
            <a:ext cx="213918" cy="18147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  <p:sp>
        <p:nvSpPr>
          <p:cNvPr id="128" name="ZoneTexte 127">
            <a:extLst>
              <a:ext uri="{FF2B5EF4-FFF2-40B4-BE49-F238E27FC236}">
                <a16:creationId xmlns:a16="http://schemas.microsoft.com/office/drawing/2014/main" id="{6BF44397-FA1A-A340-AA52-3B78A433BD63}"/>
              </a:ext>
            </a:extLst>
          </p:cNvPr>
          <p:cNvSpPr txBox="1"/>
          <p:nvPr/>
        </p:nvSpPr>
        <p:spPr>
          <a:xfrm>
            <a:off x="9910367" y="4783747"/>
            <a:ext cx="758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Reims</a:t>
            </a: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E08EC2D6-0675-7D47-9D0B-211D66612941}"/>
              </a:ext>
            </a:extLst>
          </p:cNvPr>
          <p:cNvSpPr txBox="1"/>
          <p:nvPr/>
        </p:nvSpPr>
        <p:spPr>
          <a:xfrm>
            <a:off x="9971952" y="4254858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Paris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F010C8E-5DF2-CC42-8418-156A3633C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178" y="3584802"/>
            <a:ext cx="203200" cy="241300"/>
          </a:xfrm>
          <a:prstGeom prst="rect">
            <a:avLst/>
          </a:prstGeom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A7E12BC7-5BDA-BC47-9405-CC3167093BDF}"/>
              </a:ext>
            </a:extLst>
          </p:cNvPr>
          <p:cNvSpPr/>
          <p:nvPr/>
        </p:nvSpPr>
        <p:spPr bwMode="auto">
          <a:xfrm>
            <a:off x="9704964" y="3564448"/>
            <a:ext cx="184410" cy="234541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rgbClr val="876552"/>
              </a:solidFill>
              <a:effectLst/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569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C4D2BEA-3B87-6F4B-8170-9A970DA73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" y="297117"/>
            <a:ext cx="3082676" cy="109861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5EE7D96-5EED-0641-A075-EA61F1B1DFB3}"/>
              </a:ext>
            </a:extLst>
          </p:cNvPr>
          <p:cNvSpPr txBox="1"/>
          <p:nvPr/>
        </p:nvSpPr>
        <p:spPr>
          <a:xfrm>
            <a:off x="3811273" y="411432"/>
            <a:ext cx="8002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Les grands principes pour le lycéen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2B40E94-7D04-EB4E-A63F-CFF7B61FD18C}"/>
              </a:ext>
            </a:extLst>
          </p:cNvPr>
          <p:cNvSpPr txBox="1"/>
          <p:nvPr/>
        </p:nvSpPr>
        <p:spPr>
          <a:xfrm>
            <a:off x="377991" y="2063476"/>
            <a:ext cx="12313368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indent="-484188" algn="l">
              <a:buFont typeface="Wingdings" charset="2"/>
              <a:buChar char="Ø"/>
            </a:pPr>
            <a:r>
              <a:rPr lang="fr-FR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Les vœux non-sélectifs bénéficient d’une priorité académique ( En île de France, la priorité académique englobe les académie de Paris, Versailles et Créteil) </a:t>
            </a:r>
          </a:p>
          <a:p>
            <a:pPr marL="536575" indent="-484188" algn="l">
              <a:buFont typeface="Wingdings" charset="2"/>
              <a:buChar char="Ø"/>
            </a:pPr>
            <a:r>
              <a:rPr lang="fr-FR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Certaines filières qui reçoivent beaucoup plus de candidatures qu’elles n’ont de places à proposer sont dites sous tension et le pourcentage d’accès est faible </a:t>
            </a:r>
          </a:p>
          <a:p>
            <a:pPr marL="536575" indent="-484188" algn="l">
              <a:buFont typeface="Wingdings" charset="2"/>
              <a:buChar char="Ø"/>
            </a:pPr>
            <a:endParaRPr lang="fr-FR" sz="2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36575" indent="-484188" algn="l">
              <a:buFont typeface="Wingdings" charset="2"/>
              <a:buChar char="Ø"/>
            </a:pPr>
            <a:r>
              <a:rPr lang="fr-FR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Pas de priorité académique pour les vœux sélectifs</a:t>
            </a:r>
          </a:p>
          <a:p>
            <a:pPr marL="536575" indent="-484188" algn="l">
              <a:buFont typeface="Wingdings" charset="2"/>
              <a:buChar char="Ø"/>
            </a:pPr>
            <a:endParaRPr lang="fr-FR" sz="24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36575" indent="-484188" algn="l">
              <a:buFont typeface="Wingdings" charset="2"/>
              <a:buChar char="Ø"/>
            </a:pPr>
            <a:r>
              <a:rPr lang="fr-FR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Il n’y a pas de nombre minimum de vœux</a:t>
            </a:r>
          </a:p>
          <a:p>
            <a:pPr marL="536575" indent="-484188" algn="l">
              <a:buFont typeface="Wingdings" charset="2"/>
              <a:buChar char="Ø"/>
            </a:pPr>
            <a:endParaRPr lang="fr-FR" sz="2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36575" indent="-484188" algn="l">
              <a:buFont typeface="Wingdings" charset="2"/>
              <a:buChar char="Ø"/>
            </a:pPr>
            <a:r>
              <a:rPr lang="fr-FR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Les vœux  ne sont pas hiérarchisés sur </a:t>
            </a:r>
            <a:r>
              <a:rPr lang="fr-FR" sz="2400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Parcoursup</a:t>
            </a:r>
            <a:r>
              <a:rPr lang="fr-FR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le lycéen aura une réponse sur chacun de ses </a:t>
            </a:r>
            <a:r>
              <a:rPr lang="fr-FR" sz="2400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voeux</a:t>
            </a:r>
            <a:endParaRPr lang="fr-FR" sz="2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36575" indent="-484188" algn="l">
              <a:buFont typeface="Wingdings" charset="2"/>
              <a:buChar char="Ø"/>
            </a:pPr>
            <a:endParaRPr lang="fr-FR" sz="24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36575" indent="-484188" algn="l">
              <a:buFont typeface="Wingdings" charset="2"/>
              <a:buChar char="Ø"/>
            </a:pPr>
            <a:r>
              <a:rPr lang="fr-FR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Chaque vœu est </a:t>
            </a:r>
            <a:r>
              <a:rPr lang="fr-FR" sz="2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motivé </a:t>
            </a:r>
            <a:r>
              <a:rPr lang="fr-FR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 le lycéen – Saisie obligatoire de la motivation sur la plateforme : Projet du lycéen, ses acquis et expériences extra-scolaires</a:t>
            </a:r>
          </a:p>
          <a:p>
            <a:pPr marL="536575" indent="-484188" algn="l">
              <a:buFont typeface="Wingdings" charset="2"/>
              <a:buChar char="Ø"/>
            </a:pPr>
            <a:endParaRPr lang="fr-FR" sz="2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377950" indent="-341313" algn="l">
              <a:buFont typeface="Wingdings" pitchFamily="2" charset="2"/>
              <a:buChar char="§"/>
            </a:pPr>
            <a:r>
              <a:rPr lang="fr-FR" sz="2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 rubrique commune à toutes les formations : Encadrement et animation, engagements, expériences professionnelles et activités et centres d’intérêts</a:t>
            </a:r>
          </a:p>
          <a:p>
            <a:pPr marL="1377950" indent="-341313" algn="l">
              <a:buFont typeface="Wingdings" pitchFamily="2" charset="2"/>
              <a:buChar char="§"/>
            </a:pPr>
            <a:r>
              <a:rPr lang="fr-FR" sz="2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 projet de formation motivé (Lettre de motivation par prépa ou licence et banque de concours)</a:t>
            </a:r>
          </a:p>
          <a:p>
            <a:pPr marL="536575" indent="-484188" algn="l">
              <a:buFont typeface="Wingdings" charset="2"/>
              <a:buChar char="Ø"/>
            </a:pPr>
            <a:endParaRPr lang="fr-FR" sz="24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36575" indent="-484188" algn="l">
              <a:buFont typeface="Wingdings" charset="2"/>
              <a:buChar char="Ø"/>
            </a:pPr>
            <a:endParaRPr lang="fr-FR" sz="20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CF63E7A-2EF3-2B4D-A900-0BEF1429310A}"/>
              </a:ext>
            </a:extLst>
          </p:cNvPr>
          <p:cNvSpPr txBox="1"/>
          <p:nvPr/>
        </p:nvSpPr>
        <p:spPr>
          <a:xfrm>
            <a:off x="3838104" y="9337016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</p:spTree>
    <p:extLst>
      <p:ext uri="{BB962C8B-B14F-4D97-AF65-F5344CB8AC3E}">
        <p14:creationId xmlns:p14="http://schemas.microsoft.com/office/powerpoint/2010/main" val="4249956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C4D2BEA-3B87-6F4B-8170-9A970DA73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" y="297117"/>
            <a:ext cx="3082676" cy="109861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5EE7D96-5EED-0641-A075-EA61F1B1DFB3}"/>
              </a:ext>
            </a:extLst>
          </p:cNvPr>
          <p:cNvSpPr txBox="1"/>
          <p:nvPr/>
        </p:nvSpPr>
        <p:spPr>
          <a:xfrm>
            <a:off x="3811273" y="411432"/>
            <a:ext cx="8002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Les grands principes pour le lycéen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2B40E94-7D04-EB4E-A63F-CFF7B61FD18C}"/>
              </a:ext>
            </a:extLst>
          </p:cNvPr>
          <p:cNvSpPr txBox="1"/>
          <p:nvPr/>
        </p:nvSpPr>
        <p:spPr>
          <a:xfrm>
            <a:off x="397591" y="1837126"/>
            <a:ext cx="1231336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charset="2"/>
              <a:buChar char="Ø"/>
            </a:pPr>
            <a:endParaRPr lang="fr-FR" sz="1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>
              <a:buFont typeface="Wingdings" charset="2"/>
              <a:buChar char="Ø"/>
            </a:pPr>
            <a:endParaRPr lang="fr-FR" sz="1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>
              <a:buFont typeface="Wingdings" charset="2"/>
              <a:buChar char="Ø"/>
            </a:pPr>
            <a:r>
              <a:rPr lang="fr-FR" sz="32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FR" sz="3200" b="1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Parcoursup</a:t>
            </a:r>
            <a:r>
              <a:rPr lang="fr-FR" sz="32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les réponses  :</a:t>
            </a:r>
          </a:p>
          <a:p>
            <a:pPr algn="l">
              <a:buFont typeface="Wingdings" charset="2"/>
              <a:buChar char="Ø"/>
            </a:pPr>
            <a:endParaRPr lang="fr-FR" sz="1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>
              <a:buFont typeface="Wingdings" charset="2"/>
              <a:buChar char="Ø"/>
            </a:pPr>
            <a:endParaRPr lang="fr-FR" sz="1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20675" indent="-320675" algn="l">
              <a:buFont typeface="Wingdings" charset="2"/>
              <a:buChar char="Ø"/>
            </a:pPr>
            <a:r>
              <a:rPr lang="fr-FR" sz="2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 lycéen reçoit une réponse  pour chacun de ses vœux et sous-vœux lors de la première phase d’admission et au fil des désistements  (Délai de réponse : 1 semaine puis raccourci au fil de la procédure) – Principe de la non hiérarchisation des vœux</a:t>
            </a:r>
          </a:p>
          <a:p>
            <a:pPr algn="l">
              <a:buFont typeface="Wingdings" charset="2"/>
              <a:buChar char="Ø"/>
            </a:pPr>
            <a:endParaRPr lang="fr-FR" sz="2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/>
            <a:endParaRPr lang="fr-FR" sz="1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090490" indent="-268672" algn="l">
              <a:buFont typeface="Wingdings" pitchFamily="2" charset="2"/>
              <a:buChar char="ü"/>
            </a:pPr>
            <a:r>
              <a:rPr lang="fr-FR" sz="22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Vœux non sélectifs </a:t>
            </a:r>
            <a:r>
              <a:rPr lang="fr-FR" sz="2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Oui, Oui si (sous condition d’un parcours pédagogique adapté ) </a:t>
            </a:r>
          </a:p>
          <a:p>
            <a:pPr marL="821818" algn="l"/>
            <a:r>
              <a:rPr lang="fr-FR" sz="2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ou en attente </a:t>
            </a:r>
            <a:r>
              <a:rPr lang="fr-FR" sz="22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(Positionnement sur la liste d’attente</a:t>
            </a:r>
            <a:r>
              <a:rPr lang="fr-FR" sz="20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rang du dernier admis de l’année   	précédente</a:t>
            </a:r>
            <a:r>
              <a:rPr lang="fr-FR" sz="22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)</a:t>
            </a:r>
          </a:p>
          <a:p>
            <a:pPr marL="821818" algn="l"/>
            <a:endParaRPr lang="fr-FR" sz="22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090490" indent="-268672" algn="l">
              <a:buFont typeface="Wingdings" pitchFamily="2" charset="2"/>
              <a:buChar char="ü"/>
            </a:pPr>
            <a:r>
              <a:rPr lang="fr-FR" sz="22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Vœux sélectifs </a:t>
            </a:r>
            <a:r>
              <a:rPr lang="fr-FR" sz="2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Oui , Non ou en attente </a:t>
            </a:r>
            <a:r>
              <a:rPr lang="fr-FR" sz="22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(Positionnement sur la liste d’attente</a:t>
            </a:r>
            <a:r>
              <a:rPr lang="fr-FR" sz="20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rang du dernier admis de l’année précédente</a:t>
            </a:r>
            <a:r>
              <a:rPr lang="fr-FR" sz="22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) </a:t>
            </a:r>
          </a:p>
          <a:p>
            <a:pPr marL="1090490" indent="-268672" algn="l">
              <a:buFont typeface="Wingdings" pitchFamily="2" charset="2"/>
              <a:buChar char="ü"/>
            </a:pPr>
            <a:endParaRPr lang="fr-FR" sz="22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21818" algn="l"/>
            <a:endParaRPr lang="fr-FR" sz="22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21818" algn="l"/>
            <a:endParaRPr lang="fr-FR" sz="12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68288" indent="-268288" algn="l">
              <a:buFont typeface="Wingdings" charset="2"/>
              <a:buChar char="Ø"/>
            </a:pPr>
            <a:r>
              <a:rPr lang="fr-FR" sz="2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 candidat dès lors qu’il a reçu au moins deux réponses positives doit choisir </a:t>
            </a:r>
            <a:r>
              <a:rPr lang="fr-FR" sz="22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 seule formation </a:t>
            </a:r>
            <a:r>
              <a:rPr lang="fr-FR" sz="2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sans renoncer pour autant à ses vœux en attente</a:t>
            </a:r>
          </a:p>
          <a:p>
            <a:pPr marL="268288" indent="-268288" algn="l">
              <a:buFont typeface="Wingdings" charset="2"/>
              <a:buChar char="Ø"/>
            </a:pPr>
            <a:endParaRPr lang="fr-FR" sz="2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68288" indent="-268288" algn="l">
              <a:buFont typeface="Wingdings" charset="2"/>
              <a:buChar char="Ø"/>
            </a:pPr>
            <a:r>
              <a:rPr lang="fr-FR" sz="2000" dirty="0">
                <a:solidFill>
                  <a:srgbClr val="FFFFFF"/>
                </a:solidFill>
                <a:latin typeface="Helvetica Neue"/>
              </a:rPr>
              <a:t>Avec les désistements, la situation sur les listes d’attente évolue quotidiennement</a:t>
            </a:r>
            <a:endParaRPr lang="fr-FR" sz="20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68288" indent="-268288" algn="l">
              <a:buFont typeface="Wingdings" charset="2"/>
              <a:buChar char="Ø"/>
            </a:pPr>
            <a:endParaRPr lang="fr-FR" sz="2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CF63E7A-2EF3-2B4D-A900-0BEF1429310A}"/>
              </a:ext>
            </a:extLst>
          </p:cNvPr>
          <p:cNvSpPr txBox="1"/>
          <p:nvPr/>
        </p:nvSpPr>
        <p:spPr>
          <a:xfrm>
            <a:off x="3838104" y="9337016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</p:spTree>
    <p:extLst>
      <p:ext uri="{BB962C8B-B14F-4D97-AF65-F5344CB8AC3E}">
        <p14:creationId xmlns:p14="http://schemas.microsoft.com/office/powerpoint/2010/main" val="4147895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Thème Office">
  <a:themeElements>
    <a:clrScheme name="Carnet de croquis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Thème Office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600" b="0" i="0" u="none" strike="noStrike" cap="none" normalizeH="0" baseline="0" smtClean="0">
            <a:ln>
              <a:noFill/>
            </a:ln>
            <a:solidFill>
              <a:srgbClr val="876552"/>
            </a:solidFill>
            <a:effectLst/>
            <a:latin typeface="Georgia" pitchFamily="18" charset="0"/>
            <a:ea typeface="Georgia" pitchFamily="18" charset="0"/>
            <a:cs typeface="Georgia" pitchFamily="18" charset="0"/>
            <a:sym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600" b="0" i="0" u="none" strike="noStrike" cap="none" normalizeH="0" baseline="0" smtClean="0">
            <a:ln>
              <a:noFill/>
            </a:ln>
            <a:solidFill>
              <a:srgbClr val="876552"/>
            </a:solidFill>
            <a:effectLst/>
            <a:latin typeface="Georgia" pitchFamily="18" charset="0"/>
            <a:ea typeface="Georgia" pitchFamily="18" charset="0"/>
            <a:cs typeface="Georgia" pitchFamily="18" charset="0"/>
            <a:sym typeface="Georgia" pitchFamily="18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5_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ème Office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600" b="0" i="0" u="none" strike="noStrike" cap="none" normalizeH="0" baseline="0" smtClean="0">
            <a:ln>
              <a:noFill/>
            </a:ln>
            <a:solidFill>
              <a:srgbClr val="876552"/>
            </a:solidFill>
            <a:effectLst/>
            <a:latin typeface="Georgia" pitchFamily="18" charset="0"/>
            <a:ea typeface="Georgia" pitchFamily="18" charset="0"/>
            <a:cs typeface="Georgia" pitchFamily="18" charset="0"/>
            <a:sym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600" b="0" i="0" u="none" strike="noStrike" cap="none" normalizeH="0" baseline="0" smtClean="0">
            <a:ln>
              <a:noFill/>
            </a:ln>
            <a:solidFill>
              <a:srgbClr val="876552"/>
            </a:solidFill>
            <a:effectLst/>
            <a:latin typeface="Georgia" pitchFamily="18" charset="0"/>
            <a:ea typeface="Georgia" pitchFamily="18" charset="0"/>
            <a:cs typeface="Georgia" pitchFamily="18" charset="0"/>
            <a:sym typeface="Georgia" pitchFamily="18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12233</TotalTime>
  <Words>1442</Words>
  <Application>Microsoft Office PowerPoint</Application>
  <PresentationFormat>Personnalisé</PresentationFormat>
  <Paragraphs>231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8" baseType="lpstr">
      <vt:lpstr>Arial</vt:lpstr>
      <vt:lpstr>Century Gothic</vt:lpstr>
      <vt:lpstr>Georgia</vt:lpstr>
      <vt:lpstr>Helvetica Neue</vt:lpstr>
      <vt:lpstr>Helvetica Neue Light</vt:lpstr>
      <vt:lpstr>Noteworthy Bold</vt:lpstr>
      <vt:lpstr>Times New Roman</vt:lpstr>
      <vt:lpstr>Wingdings</vt:lpstr>
      <vt:lpstr>2_Thème Office</vt:lpstr>
      <vt:lpstr>5_Thème Office</vt:lpstr>
      <vt:lpstr>  Réunion d’Information Parcoursup Terminale Eco</vt:lpstr>
      <vt:lpstr>Taux d’orientation sur Parcoursup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 Les conseils pour l’orientation en Terminale</vt:lpstr>
      <vt:lpstr>Présentation PowerPoint</vt:lpstr>
      <vt:lpstr>Présentation PowerPoint</vt:lpstr>
      <vt:lpstr>Présentation PowerPoint</vt:lpstr>
      <vt:lpstr>Présentation PowerPoint</vt:lpstr>
      <vt:lpstr>Réunion d’information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d'information</dc:title>
  <dc:creator>claire challier</dc:creator>
  <cp:lastModifiedBy>Claire Challier</cp:lastModifiedBy>
  <cp:revision>296</cp:revision>
  <dcterms:modified xsi:type="dcterms:W3CDTF">2022-09-08T14:49:46Z</dcterms:modified>
</cp:coreProperties>
</file>